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Google Shape;2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 name="Google Shape;2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ad07f16307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gad07f16307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7" name="Google Shape;87;gad07f16307_0_2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4" name="Google Shape;94;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ad07f1630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gad07f16307_0_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8" name="Google Shape;108;gad07f16307_0_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5" name="Google Shape;115;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ad07f16307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gad07f16307_0_6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2" name="Google Shape;122;gad07f16307_0_6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ad07f16307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gad07f16307_0_7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9" name="Google Shape;129;gad07f16307_0_7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6" name="Google Shape;136;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ad07f16307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gad07f16307_0_8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3" name="Google Shape;143;gad07f16307_0_8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ad07f16307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gad07f16307_0_8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0" name="Google Shape;150;gad07f16307_0_8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 name="Google Shape;30;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 name="Google Shape;31;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7" name="Google Shape;157;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4" name="Google Shape;164;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1" name="Google Shape;171;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ad07f16307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gad07f16307_0_9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8" name="Google Shape;178;gad07f16307_0_9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5" name="Google Shape;185;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2" name="Google Shape;192;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9" name="Google Shape;199;p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6" name="Google Shape;206;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27</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gad07f1630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 name="Google Shape;37;gad07f1630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8" name="Google Shape;38;gad07f16307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ad07f16307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 name="Google Shape;44;gad07f16307_0_3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5" name="Google Shape;45;gad07f16307_0_3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ad07f16307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 name="Google Shape;51;gad07f16307_0_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2" name="Google Shape;52;gad07f16307_0_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ad07f16307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gad07f16307_0_5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9" name="Google Shape;59;gad07f16307_0_5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ad07f16307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5" name="Google Shape;65;gad07f16307_0_5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6" name="Google Shape;66;gad07f16307_0_5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ad07f16307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2" name="Google Shape;72;gad07f16307_0_4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3" name="Google Shape;73;gad07f16307_0_4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ad07f16307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9" name="Google Shape;79;gad07f16307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0" name="Google Shape;80;gad07f16307_0_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ulní strana">
  <p:cSld name="Titulní strana">
    <p:spTree>
      <p:nvGrpSpPr>
        <p:cNvPr id="1" name="Shape 1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List - obecný">
  <p:cSld name="List - obecný">
    <p:spTree>
      <p:nvGrpSpPr>
        <p:cNvPr id="1" name="Shape 11"/>
        <p:cNvGrpSpPr/>
        <p:nvPr/>
      </p:nvGrpSpPr>
      <p:grpSpPr>
        <a:xfrm>
          <a:off x="0" y="0"/>
          <a:ext cx="0" cy="0"/>
          <a:chOff x="0" y="0"/>
          <a:chExt cx="0" cy="0"/>
        </a:xfrm>
      </p:grpSpPr>
      <p:pic>
        <p:nvPicPr>
          <p:cNvPr id="12" name="Google Shape;12;p3"/>
          <p:cNvPicPr preferRelativeResize="0"/>
          <p:nvPr/>
        </p:nvPicPr>
        <p:blipFill rotWithShape="1">
          <a:blip r:embed="rId2">
            <a:alphaModFix/>
          </a:blip>
          <a:srcRect/>
          <a:stretch/>
        </p:blipFill>
        <p:spPr>
          <a:xfrm>
            <a:off x="7955996" y="226939"/>
            <a:ext cx="956040" cy="745712"/>
          </a:xfrm>
          <a:prstGeom prst="rect">
            <a:avLst/>
          </a:prstGeom>
          <a:noFill/>
          <a:ln>
            <a:noFill/>
          </a:ln>
        </p:spPr>
      </p:pic>
      <p:sp>
        <p:nvSpPr>
          <p:cNvPr id="13" name="Google Shape;13;p3"/>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cxnSp>
        <p:nvCxnSpPr>
          <p:cNvPr id="14" name="Google Shape;14;p3"/>
          <p:cNvCxnSpPr/>
          <p:nvPr/>
        </p:nvCxnSpPr>
        <p:spPr>
          <a:xfrm>
            <a:off x="251520" y="699542"/>
            <a:ext cx="7416824" cy="0"/>
          </a:xfrm>
          <a:prstGeom prst="straightConnector1">
            <a:avLst/>
          </a:prstGeom>
          <a:noFill/>
          <a:ln w="9525" cap="flat" cmpd="sng">
            <a:solidFill>
              <a:srgbClr val="307871"/>
            </a:solidFill>
            <a:prstDash val="dot"/>
            <a:round/>
            <a:headEnd type="none" w="sm" len="sm"/>
            <a:tailEnd type="none" w="sm" len="sm"/>
          </a:ln>
        </p:spPr>
      </p:cxnSp>
      <p:cxnSp>
        <p:nvCxnSpPr>
          <p:cNvPr id="15" name="Google Shape;15;p3"/>
          <p:cNvCxnSpPr/>
          <p:nvPr/>
        </p:nvCxnSpPr>
        <p:spPr>
          <a:xfrm>
            <a:off x="251520" y="4731990"/>
            <a:ext cx="8660516" cy="0"/>
          </a:xfrm>
          <a:prstGeom prst="straightConnector1">
            <a:avLst/>
          </a:prstGeom>
          <a:noFill/>
          <a:ln w="9525" cap="flat" cmpd="sng">
            <a:solidFill>
              <a:srgbClr val="307871"/>
            </a:solidFill>
            <a:prstDash val="dot"/>
            <a:round/>
            <a:headEnd type="none" w="sm" len="sm"/>
            <a:tailEnd type="none" w="sm" len="sm"/>
          </a:ln>
        </p:spPr>
      </p:cxnSp>
      <p:sp>
        <p:nvSpPr>
          <p:cNvPr id="16" name="Google Shape;16;p3"/>
          <p:cNvSpPr txBox="1">
            <a:spLocks noGrp="1"/>
          </p:cNvSpPr>
          <p:nvPr>
            <p:ph type="ftr" idx="11"/>
          </p:nvPr>
        </p:nvSpPr>
        <p:spPr>
          <a:xfrm>
            <a:off x="236240" y="4731990"/>
            <a:ext cx="2895600" cy="273844"/>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800" b="0" i="0" u="none" strike="noStrike" cap="none">
                <a:solidFill>
                  <a:srgbClr val="30787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sldNum" idx="12"/>
          </p:nvPr>
        </p:nvSpPr>
        <p:spPr>
          <a:xfrm>
            <a:off x="7812360" y="4731990"/>
            <a:ext cx="1080120" cy="273844"/>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rázdný list">
  <p:cSld name="Prázdný list">
    <p:spTree>
      <p:nvGrpSpPr>
        <p:cNvPr id="1" name="Shape 1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hotely-hotelum.cz/hotelove-sluzby/"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pic>
        <p:nvPicPr>
          <p:cNvPr id="23" name="Google Shape;23;p5"/>
          <p:cNvPicPr preferRelativeResize="0"/>
          <p:nvPr/>
        </p:nvPicPr>
        <p:blipFill rotWithShape="1">
          <a:blip r:embed="rId3">
            <a:alphaModFix/>
          </a:blip>
          <a:srcRect/>
          <a:stretch/>
        </p:blipFill>
        <p:spPr>
          <a:xfrm>
            <a:off x="6948263" y="555525"/>
            <a:ext cx="1699500" cy="1325611"/>
          </a:xfrm>
          <a:prstGeom prst="rect">
            <a:avLst/>
          </a:prstGeom>
          <a:noFill/>
          <a:ln>
            <a:noFill/>
          </a:ln>
        </p:spPr>
      </p:pic>
      <p:sp>
        <p:nvSpPr>
          <p:cNvPr id="24" name="Google Shape;24;p5"/>
          <p:cNvSpPr/>
          <p:nvPr/>
        </p:nvSpPr>
        <p:spPr>
          <a:xfrm>
            <a:off x="251520" y="267494"/>
            <a:ext cx="5616624" cy="4608512"/>
          </a:xfrm>
          <a:prstGeom prst="rect">
            <a:avLst/>
          </a:prstGeom>
          <a:solidFill>
            <a:srgbClr val="30787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FF0000"/>
              </a:solidFill>
              <a:latin typeface="Times New Roman"/>
              <a:ea typeface="Times New Roman"/>
              <a:cs typeface="Times New Roman"/>
              <a:sym typeface="Times New Roman"/>
            </a:endParaRPr>
          </a:p>
        </p:txBody>
      </p:sp>
      <p:sp>
        <p:nvSpPr>
          <p:cNvPr id="25" name="Google Shape;25;p5"/>
          <p:cNvSpPr txBox="1">
            <a:spLocks noGrp="1"/>
          </p:cNvSpPr>
          <p:nvPr>
            <p:ph type="ctrTitle"/>
          </p:nvPr>
        </p:nvSpPr>
        <p:spPr>
          <a:xfrm>
            <a:off x="467544" y="699542"/>
            <a:ext cx="5256584" cy="216024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4000"/>
              <a:buFont typeface="Times New Roman"/>
              <a:buNone/>
            </a:pPr>
            <a:r>
              <a:rPr lang="cs-CZ" sz="4000" b="1" i="0" u="none" strike="noStrike" cap="none">
                <a:solidFill>
                  <a:schemeClr val="lt1"/>
                </a:solidFill>
                <a:latin typeface="Times New Roman"/>
                <a:ea typeface="Times New Roman"/>
                <a:cs typeface="Times New Roman"/>
                <a:sym typeface="Times New Roman"/>
              </a:rPr>
              <a:t>7. Přednáška</a:t>
            </a:r>
            <a:br>
              <a:rPr lang="cs-CZ" sz="4000" b="1" i="0" u="none" strike="noStrike" cap="none">
                <a:solidFill>
                  <a:schemeClr val="lt1"/>
                </a:solidFill>
                <a:latin typeface="Times New Roman"/>
                <a:ea typeface="Times New Roman"/>
                <a:cs typeface="Times New Roman"/>
                <a:sym typeface="Times New Roman"/>
              </a:rPr>
            </a:br>
            <a:r>
              <a:rPr lang="cs-CZ" sz="2800" b="1" i="0" u="none" strike="noStrike" cap="none">
                <a:solidFill>
                  <a:schemeClr val="lt1"/>
                </a:solidFill>
                <a:latin typeface="Times New Roman"/>
                <a:ea typeface="Times New Roman"/>
                <a:cs typeface="Times New Roman"/>
                <a:sym typeface="Times New Roman"/>
              </a:rPr>
              <a:t> Marketing v hotelnictví a marketingová komunikace</a:t>
            </a:r>
            <a:endParaRPr sz="2800" b="1" i="0" u="none" strike="noStrike" cap="none">
              <a:solidFill>
                <a:schemeClr val="lt1"/>
              </a:solidFill>
              <a:latin typeface="Times New Roman"/>
              <a:ea typeface="Times New Roman"/>
              <a:cs typeface="Times New Roman"/>
              <a:sym typeface="Times New Roman"/>
            </a:endParaRPr>
          </a:p>
        </p:txBody>
      </p:sp>
      <p:sp>
        <p:nvSpPr>
          <p:cNvPr id="26" name="Google Shape;26;p5"/>
          <p:cNvSpPr txBox="1"/>
          <p:nvPr/>
        </p:nvSpPr>
        <p:spPr>
          <a:xfrm>
            <a:off x="5868150" y="3435850"/>
            <a:ext cx="3273300" cy="115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307871"/>
              </a:buClr>
              <a:buSzPts val="1800"/>
              <a:buFont typeface="Arial"/>
              <a:buNone/>
            </a:pPr>
            <a:r>
              <a:rPr lang="cs-CZ" sz="1800" b="1" i="0" u="none" strike="noStrike" cap="none">
                <a:solidFill>
                  <a:srgbClr val="307871"/>
                </a:solidFill>
                <a:latin typeface="Times New Roman"/>
                <a:ea typeface="Times New Roman"/>
                <a:cs typeface="Times New Roman"/>
                <a:sym typeface="Times New Roman"/>
              </a:rPr>
              <a:t>PhDr. Nazim Afana, LL.M.</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360"/>
              </a:spcBef>
              <a:spcAft>
                <a:spcPts val="0"/>
              </a:spcAft>
              <a:buClr>
                <a:srgbClr val="307871"/>
              </a:buClr>
              <a:buSzPts val="1800"/>
              <a:buFont typeface="Arial"/>
              <a:buNone/>
            </a:pPr>
            <a:r>
              <a:rPr lang="cs-CZ" sz="1800" b="0" i="0" u="none" strike="noStrike" cap="none">
                <a:solidFill>
                  <a:srgbClr val="307871"/>
                </a:solidFill>
                <a:latin typeface="Times New Roman"/>
                <a:ea typeface="Times New Roman"/>
                <a:cs typeface="Times New Roman"/>
                <a:sym typeface="Times New Roman"/>
              </a:rPr>
              <a:t>Předmět: </a:t>
            </a:r>
            <a:r>
              <a:rPr lang="cs-CZ" sz="1800" b="1" i="0" u="none" strike="noStrike" cap="none">
                <a:solidFill>
                  <a:srgbClr val="307871"/>
                </a:solidFill>
                <a:latin typeface="Times New Roman"/>
                <a:ea typeface="Times New Roman"/>
                <a:cs typeface="Times New Roman"/>
                <a:sym typeface="Times New Roman"/>
              </a:rPr>
              <a:t>Řízení hotelového provozu</a:t>
            </a:r>
            <a:endParaRPr sz="1800" b="1" i="0" u="none" strike="noStrike" cap="none">
              <a:solidFill>
                <a:srgbClr val="307871"/>
              </a:solidFill>
              <a:latin typeface="Times New Roman"/>
              <a:ea typeface="Times New Roman"/>
              <a:cs typeface="Times New Roman"/>
              <a:sym typeface="Times New Roman"/>
            </a:endParaRPr>
          </a:p>
        </p:txBody>
      </p:sp>
      <p:pic>
        <p:nvPicPr>
          <p:cNvPr id="27" name="Google Shape;27;p5"/>
          <p:cNvPicPr preferRelativeResize="0"/>
          <p:nvPr/>
        </p:nvPicPr>
        <p:blipFill rotWithShape="1">
          <a:blip r:embed="rId4">
            <a:alphaModFix/>
          </a:blip>
          <a:srcRect/>
          <a:stretch/>
        </p:blipFill>
        <p:spPr>
          <a:xfrm>
            <a:off x="1468884" y="2893398"/>
            <a:ext cx="3181896" cy="17430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4"/>
          <p:cNvSpPr/>
          <p:nvPr/>
        </p:nvSpPr>
        <p:spPr>
          <a:xfrm>
            <a:off x="13025" y="954775"/>
            <a:ext cx="8280900" cy="34188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0" i="0" u="none" strike="noStrike" cap="none">
                <a:solidFill>
                  <a:schemeClr val="dk1"/>
                </a:solidFill>
                <a:latin typeface="Times New Roman"/>
                <a:ea typeface="Times New Roman"/>
                <a:cs typeface="Times New Roman"/>
                <a:sym typeface="Times New Roman"/>
              </a:rPr>
              <a:t>Vyhledávání a uvedení produktu na trh v nových lokalitách,</a:t>
            </a: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0" i="0" u="none" strike="noStrike" cap="none">
                <a:solidFill>
                  <a:schemeClr val="dk1"/>
                </a:solidFill>
                <a:latin typeface="Times New Roman"/>
                <a:ea typeface="Times New Roman"/>
                <a:cs typeface="Times New Roman"/>
                <a:sym typeface="Times New Roman"/>
              </a:rPr>
              <a:t>inovace stávajícího produktu,</a:t>
            </a: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0" i="0" u="none" strike="noStrike" cap="none">
                <a:solidFill>
                  <a:schemeClr val="dk1"/>
                </a:solidFill>
                <a:latin typeface="Times New Roman"/>
                <a:ea typeface="Times New Roman"/>
                <a:cs typeface="Times New Roman"/>
                <a:sym typeface="Times New Roman"/>
              </a:rPr>
              <a:t>jeho doplňování o nové služby,</a:t>
            </a: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zvyšování jeho kvality,</a:t>
            </a: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0" i="0" u="none" strike="noStrike" cap="none">
                <a:solidFill>
                  <a:schemeClr val="dk1"/>
                </a:solidFill>
                <a:latin typeface="Times New Roman"/>
                <a:ea typeface="Times New Roman"/>
                <a:cs typeface="Times New Roman"/>
                <a:sym typeface="Times New Roman"/>
              </a:rPr>
              <a:t>objevování a uvedení nových produktů na trh.</a:t>
            </a:r>
            <a:endParaRPr sz="20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p:txBody>
      </p:sp>
      <p:sp>
        <p:nvSpPr>
          <p:cNvPr id="90" name="Google Shape;90;p14"/>
          <p:cNvSpPr txBox="1">
            <a:spLocks noGrp="1"/>
          </p:cNvSpPr>
          <p:nvPr>
            <p:ph type="title"/>
          </p:nvPr>
        </p:nvSpPr>
        <p:spPr>
          <a:xfrm>
            <a:off x="251520" y="195486"/>
            <a:ext cx="74889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 úkoly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5"/>
          <p:cNvSpPr/>
          <p:nvPr/>
        </p:nvSpPr>
        <p:spPr>
          <a:xfrm>
            <a:off x="107504" y="987574"/>
            <a:ext cx="8208912" cy="3785652"/>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a:solidFill>
                  <a:schemeClr val="dk1"/>
                </a:solidFill>
                <a:latin typeface="Times New Roman"/>
                <a:ea typeface="Times New Roman"/>
                <a:cs typeface="Times New Roman"/>
                <a:sym typeface="Times New Roman"/>
              </a:rPr>
              <a:t>Marketingové řízení je základním kamenem každé firmy. Je to soubor procesů řízení, jejichž užití vede k dosažení marketingových cílů na základě poznání vnitřních a vnějších podmínek. Operativní tým vrcholného managementu, musí důkladně zajistit hlavní kroky řízení a plánování pomocí předem zkonstruovaných strategických koncepcí marketingového mixu.</a:t>
            </a:r>
            <a:endParaRPr sz="1400" b="0" i="0" u="none" strike="noStrike" cap="none">
              <a:solidFill>
                <a:srgbClr val="000000"/>
              </a:solidFill>
              <a:latin typeface="Arial"/>
              <a:ea typeface="Arial"/>
              <a:cs typeface="Arial"/>
              <a:sym typeface="Arial"/>
            </a:endParaRPr>
          </a:p>
          <a:p>
            <a:pPr marL="457200" marR="0" lvl="0" indent="0" algn="just"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p:txBody>
      </p:sp>
      <p:sp>
        <p:nvSpPr>
          <p:cNvPr id="97" name="Google Shape;97;p15"/>
          <p:cNvSpPr txBox="1">
            <a:spLocks noGrp="1"/>
          </p:cNvSpPr>
          <p:nvPr>
            <p:ph type="title"/>
          </p:nvPr>
        </p:nvSpPr>
        <p:spPr>
          <a:xfrm>
            <a:off x="251526" y="195475"/>
            <a:ext cx="54465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 řízení</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p:nvPr/>
        </p:nvSpPr>
        <p:spPr>
          <a:xfrm>
            <a:off x="179512" y="724992"/>
            <a:ext cx="7488832" cy="4401205"/>
          </a:xfrm>
          <a:prstGeom prst="rect">
            <a:avLst/>
          </a:prstGeom>
          <a:noFill/>
          <a:ln>
            <a:noFill/>
          </a:ln>
        </p:spPr>
        <p:txBody>
          <a:bodyPr spcFirstLastPara="1" wrap="square" lIns="91425" tIns="45700" rIns="91425" bIns="45700" anchor="t" anchorCtr="0">
            <a:noAutofit/>
          </a:bodyPr>
          <a:lstStyle/>
          <a:p>
            <a:pPr marL="457200" lvl="0" indent="-355600" algn="just" rtl="0">
              <a:spcBef>
                <a:spcPts val="0"/>
              </a:spcBef>
              <a:spcAft>
                <a:spcPts val="0"/>
              </a:spcAft>
              <a:buClr>
                <a:schemeClr val="dk1"/>
              </a:buClr>
              <a:buSzPts val="2000"/>
              <a:buFont typeface="Noto Sans Symbols"/>
              <a:buChar char="-"/>
            </a:pPr>
            <a:r>
              <a:rPr lang="cs-CZ" sz="2000">
                <a:solidFill>
                  <a:schemeClr val="dk1"/>
                </a:solidFill>
                <a:latin typeface="Times New Roman"/>
                <a:ea typeface="Times New Roman"/>
                <a:cs typeface="Times New Roman"/>
                <a:sym typeface="Times New Roman"/>
              </a:rPr>
              <a:t>úzké vymezení marketingu,</a:t>
            </a:r>
            <a:endParaRPr sz="2000">
              <a:solidFill>
                <a:schemeClr val="dk1"/>
              </a:solidFill>
              <a:latin typeface="Times New Roman"/>
              <a:ea typeface="Times New Roman"/>
              <a:cs typeface="Times New Roman"/>
              <a:sym typeface="Times New Roman"/>
            </a:endParaRPr>
          </a:p>
          <a:p>
            <a:pPr marL="45720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nedostatečné ocenění marketingových dovedností,</a:t>
            </a:r>
            <a:endParaRPr sz="2000">
              <a:solidFill>
                <a:schemeClr val="dk1"/>
              </a:solidFill>
              <a:latin typeface="Times New Roman"/>
              <a:ea typeface="Times New Roman"/>
              <a:cs typeface="Times New Roman"/>
              <a:sym typeface="Times New Roman"/>
            </a:endParaRPr>
          </a:p>
          <a:p>
            <a:pPr marL="45720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rozdílná organizační struktura,</a:t>
            </a:r>
            <a:endParaRPr sz="2000">
              <a:solidFill>
                <a:schemeClr val="dk1"/>
              </a:solidFill>
              <a:latin typeface="Times New Roman"/>
              <a:ea typeface="Times New Roman"/>
              <a:cs typeface="Times New Roman"/>
              <a:sym typeface="Times New Roman"/>
            </a:endParaRPr>
          </a:p>
          <a:p>
            <a:pPr marL="45720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nedostatek údajů o výkonnosti konkurence,</a:t>
            </a:r>
            <a:endParaRPr sz="2000">
              <a:solidFill>
                <a:schemeClr val="dk1"/>
              </a:solidFill>
              <a:latin typeface="Times New Roman"/>
              <a:ea typeface="Times New Roman"/>
              <a:cs typeface="Times New Roman"/>
              <a:sym typeface="Times New Roman"/>
            </a:endParaRPr>
          </a:p>
          <a:p>
            <a:pPr marL="45720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dopad vládní regulace a deregulace,</a:t>
            </a:r>
            <a:endParaRPr sz="2000">
              <a:solidFill>
                <a:schemeClr val="dk1"/>
              </a:solidFill>
              <a:latin typeface="Times New Roman"/>
              <a:ea typeface="Times New Roman"/>
              <a:cs typeface="Times New Roman"/>
              <a:sym typeface="Times New Roman"/>
            </a:endParaRPr>
          </a:p>
          <a:p>
            <a:pPr marL="45720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omezení a příležitosti pro neziskové firmy.</a:t>
            </a:r>
            <a:endParaRPr sz="2000">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endParaRPr sz="2000" b="1">
              <a:solidFill>
                <a:schemeClr val="dk1"/>
              </a:solidFill>
              <a:latin typeface="Times New Roman"/>
              <a:ea typeface="Times New Roman"/>
              <a:cs typeface="Times New Roman"/>
              <a:sym typeface="Times New Roman"/>
            </a:endParaRPr>
          </a:p>
        </p:txBody>
      </p:sp>
      <p:sp>
        <p:nvSpPr>
          <p:cNvPr id="104" name="Google Shape;104;p16"/>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Marketing - odlišnosti ve službách</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p:nvPr/>
        </p:nvSpPr>
        <p:spPr>
          <a:xfrm>
            <a:off x="179512" y="724992"/>
            <a:ext cx="7488900" cy="4401300"/>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i="0" u="none" strike="noStrike" cap="none">
                <a:solidFill>
                  <a:schemeClr val="dk1"/>
                </a:solidFill>
                <a:latin typeface="Times New Roman"/>
                <a:ea typeface="Times New Roman"/>
                <a:cs typeface="Times New Roman"/>
                <a:sym typeface="Times New Roman"/>
              </a:rPr>
              <a:t>Trh hotelnictví je dynamický, podléhá mnohým změnám - sezónnost a módnost. Úspěch hotelu proto závisí na schopnosti definovat vlastní nabídku, identifikaci potenciálních hostů, příležitostí a ohrožení na trhu a schopnosti aktivizovat potenciální hosty k využití služeb.</a:t>
            </a:r>
            <a:endParaRPr sz="20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r>
              <a:rPr lang="cs-CZ" sz="2000" b="1">
                <a:solidFill>
                  <a:schemeClr val="dk1"/>
                </a:solidFill>
                <a:highlight>
                  <a:srgbClr val="FFFFFF"/>
                </a:highlight>
                <a:latin typeface="Times New Roman"/>
                <a:ea typeface="Times New Roman"/>
                <a:cs typeface="Times New Roman"/>
                <a:sym typeface="Times New Roman"/>
              </a:rPr>
              <a:t>Je to proces, který za účelem uspokojení hotelového hosta v sobě soustředí všechny činnosti hotelu, tj. zajištění kvalitního produktu, zdrojů, služeb, propagace a reputace.</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2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i="0" u="none" strike="noStrike" cap="none">
              <a:solidFill>
                <a:schemeClr val="dk1"/>
              </a:solidFill>
              <a:latin typeface="Times New Roman"/>
              <a:ea typeface="Times New Roman"/>
              <a:cs typeface="Times New Roman"/>
              <a:sym typeface="Times New Roman"/>
            </a:endParaRPr>
          </a:p>
        </p:txBody>
      </p:sp>
      <p:sp>
        <p:nvSpPr>
          <p:cNvPr id="111" name="Google Shape;111;p17"/>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v hotelnictví</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p:nvPr/>
        </p:nvSpPr>
        <p:spPr>
          <a:xfrm>
            <a:off x="107504" y="915566"/>
            <a:ext cx="8208912" cy="3477875"/>
          </a:xfrm>
          <a:prstGeom prst="rect">
            <a:avLst/>
          </a:prstGeom>
          <a:noFill/>
          <a:ln>
            <a:noFill/>
          </a:ln>
        </p:spPr>
        <p:txBody>
          <a:bodyPr spcFirstLastPara="1" wrap="square" lIns="91425" tIns="45700" rIns="91425" bIns="45700" anchor="t" anchorCtr="0">
            <a:noAutofit/>
          </a:bodyPr>
          <a:lstStyle/>
          <a:p>
            <a:pPr marL="457200" lvl="0" indent="0" algn="just" rtl="0">
              <a:spcBef>
                <a:spcPts val="0"/>
              </a:spcBef>
              <a:spcAft>
                <a:spcPts val="0"/>
              </a:spcAft>
              <a:buNone/>
            </a:pPr>
            <a:r>
              <a:rPr lang="cs-CZ" sz="2000" b="1">
                <a:solidFill>
                  <a:schemeClr val="dk1"/>
                </a:solidFill>
                <a:latin typeface="Times New Roman"/>
                <a:ea typeface="Times New Roman"/>
                <a:cs typeface="Times New Roman"/>
                <a:sym typeface="Times New Roman"/>
              </a:rPr>
              <a:t>Požadavky na služby hotelu:</a:t>
            </a:r>
            <a:r>
              <a:rPr lang="cs-CZ" sz="2000">
                <a:solidFill>
                  <a:schemeClr val="dk1"/>
                </a:solidFill>
                <a:latin typeface="Times New Roman"/>
                <a:ea typeface="Times New Roman"/>
                <a:cs typeface="Times New Roman"/>
                <a:sym typeface="Times New Roman"/>
              </a:rPr>
              <a:t> </a:t>
            </a:r>
            <a:endParaRPr sz="2000">
              <a:solidFill>
                <a:schemeClr val="dk1"/>
              </a:solidFill>
              <a:latin typeface="Times New Roman"/>
              <a:ea typeface="Times New Roman"/>
              <a:cs typeface="Times New Roman"/>
              <a:sym typeface="Times New Roman"/>
            </a:endParaRPr>
          </a:p>
          <a:p>
            <a:pPr marL="45720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Musí odpovídat charakteru místa a funkcím hotelu,</a:t>
            </a:r>
            <a:endParaRPr sz="2000">
              <a:solidFill>
                <a:schemeClr val="dk1"/>
              </a:solidFill>
              <a:latin typeface="Times New Roman"/>
              <a:ea typeface="Times New Roman"/>
              <a:cs typeface="Times New Roman"/>
              <a:sym typeface="Times New Roman"/>
            </a:endParaRPr>
          </a:p>
          <a:p>
            <a:pPr marL="45720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musí odpovídat požadavkům jednotlivých typů cílového trhu,</a:t>
            </a:r>
            <a:endParaRPr sz="2000">
              <a:solidFill>
                <a:schemeClr val="dk1"/>
              </a:solidFill>
              <a:latin typeface="Times New Roman"/>
              <a:ea typeface="Times New Roman"/>
              <a:cs typeface="Times New Roman"/>
              <a:sym typeface="Times New Roman"/>
            </a:endParaRPr>
          </a:p>
          <a:p>
            <a:pPr marL="45720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potřebné je zajištění vzájemné kapacitní vazby jednotlivých služeb,</a:t>
            </a:r>
            <a:endParaRPr sz="2000">
              <a:solidFill>
                <a:schemeClr val="dk1"/>
              </a:solidFill>
              <a:latin typeface="Times New Roman"/>
              <a:ea typeface="Times New Roman"/>
              <a:cs typeface="Times New Roman"/>
              <a:sym typeface="Times New Roman"/>
            </a:endParaRPr>
          </a:p>
          <a:p>
            <a:pPr marL="45720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457200" lvl="0" indent="-355600" algn="just" rtl="0">
              <a:spcBef>
                <a:spcPts val="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přizpůsobení se časově nerovnoměrně rozložené (cyklické) poptávce.</a:t>
            </a:r>
            <a:endParaRPr sz="2000">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a:solidFill>
                <a:schemeClr val="dk1"/>
              </a:solidFill>
              <a:latin typeface="Times New Roman"/>
              <a:ea typeface="Times New Roman"/>
              <a:cs typeface="Times New Roman"/>
              <a:sym typeface="Times New Roman"/>
            </a:endParaRPr>
          </a:p>
        </p:txBody>
      </p:sp>
      <p:sp>
        <p:nvSpPr>
          <p:cNvPr id="118" name="Google Shape;118;p18"/>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v hotelnictví</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9"/>
          <p:cNvSpPr/>
          <p:nvPr/>
        </p:nvSpPr>
        <p:spPr>
          <a:xfrm>
            <a:off x="107504" y="915566"/>
            <a:ext cx="8208900" cy="3477900"/>
          </a:xfrm>
          <a:prstGeom prst="rect">
            <a:avLst/>
          </a:prstGeom>
          <a:noFill/>
          <a:ln>
            <a:noFill/>
          </a:ln>
        </p:spPr>
        <p:txBody>
          <a:bodyPr spcFirstLastPara="1" wrap="square" lIns="91425" tIns="45700" rIns="91425" bIns="45700" anchor="t" anchorCtr="0">
            <a:noAutofit/>
          </a:bodyPr>
          <a:lstStyle/>
          <a:p>
            <a:pPr marL="457200" lvl="0" indent="0" algn="just" rtl="0">
              <a:lnSpc>
                <a:spcPct val="115000"/>
              </a:lnSpc>
              <a:spcBef>
                <a:spcPts val="1000"/>
              </a:spcBef>
              <a:spcAft>
                <a:spcPts val="0"/>
              </a:spcAft>
              <a:buNone/>
            </a:pPr>
            <a:r>
              <a:rPr lang="cs-CZ" sz="2000" b="1">
                <a:solidFill>
                  <a:schemeClr val="dk1"/>
                </a:solidFill>
                <a:highlight>
                  <a:srgbClr val="FFFFFF"/>
                </a:highlight>
                <a:latin typeface="Times New Roman"/>
                <a:ea typeface="Times New Roman"/>
                <a:cs typeface="Times New Roman"/>
                <a:sym typeface="Times New Roman"/>
              </a:rPr>
              <a:t>V hotelovém marketingu je třeba zaměřit se především na:</a:t>
            </a:r>
            <a:endParaRPr sz="2000" b="1">
              <a:solidFill>
                <a:schemeClr val="dk1"/>
              </a:solidFill>
              <a:highlight>
                <a:srgbClr val="FFFFFF"/>
              </a:highlight>
              <a:latin typeface="Times New Roman"/>
              <a:ea typeface="Times New Roman"/>
              <a:cs typeface="Times New Roman"/>
              <a:sym typeface="Times New Roman"/>
            </a:endParaRPr>
          </a:p>
          <a:p>
            <a:pPr marL="457200" marR="101600" lvl="0" indent="-355600" algn="just" rtl="0">
              <a:lnSpc>
                <a:spcPct val="170625"/>
              </a:lnSpc>
              <a:spcBef>
                <a:spcPts val="1800"/>
              </a:spcBef>
              <a:spcAft>
                <a:spcPts val="0"/>
              </a:spcAft>
              <a:buClr>
                <a:schemeClr val="dk1"/>
              </a:buClr>
              <a:buSzPts val="2000"/>
              <a:buFont typeface="Times New Roman"/>
              <a:buChar char="-"/>
            </a:pPr>
            <a:r>
              <a:rPr lang="cs-CZ" sz="2000" b="1">
                <a:solidFill>
                  <a:schemeClr val="dk1"/>
                </a:solidFill>
                <a:highlight>
                  <a:srgbClr val="FFFFFF"/>
                </a:highlight>
                <a:latin typeface="Times New Roman"/>
                <a:ea typeface="Times New Roman"/>
                <a:cs typeface="Times New Roman"/>
                <a:sym typeface="Times New Roman"/>
              </a:rPr>
              <a:t>Produktovou politiku</a:t>
            </a:r>
            <a:r>
              <a:rPr lang="cs-CZ" sz="2000">
                <a:solidFill>
                  <a:schemeClr val="dk1"/>
                </a:solidFill>
                <a:highlight>
                  <a:srgbClr val="FFFFFF"/>
                </a:highlight>
                <a:latin typeface="Times New Roman"/>
                <a:ea typeface="Times New Roman"/>
                <a:cs typeface="Times New Roman"/>
                <a:sym typeface="Times New Roman"/>
              </a:rPr>
              <a:t> (hotelový standard) a </a:t>
            </a:r>
            <a:r>
              <a:rPr lang="cs-CZ" sz="2000">
                <a:solidFill>
                  <a:schemeClr val="dk1"/>
                </a:solidFill>
                <a:highlight>
                  <a:srgbClr val="FFFFFF"/>
                </a:highlight>
                <a:uFill>
                  <a:noFill/>
                </a:uFill>
                <a:latin typeface="Times New Roman"/>
                <a:ea typeface="Times New Roman"/>
                <a:cs typeface="Times New Roman"/>
                <a:sym typeface="Times New Roman"/>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portfolio služeb</a:t>
            </a:r>
            <a:r>
              <a:rPr lang="cs-CZ" sz="2000">
                <a:solidFill>
                  <a:schemeClr val="dk1"/>
                </a:solidFill>
                <a:highlight>
                  <a:srgbClr val="FFFFFF"/>
                </a:highlight>
                <a:latin typeface="Times New Roman"/>
                <a:ea typeface="Times New Roman"/>
                <a:cs typeface="Times New Roman"/>
                <a:sym typeface="Times New Roman"/>
              </a:rPr>
              <a:t> (jejich rozsah podle kategorie ubytovacího zařízení)</a:t>
            </a:r>
            <a:endParaRPr sz="2000">
              <a:solidFill>
                <a:schemeClr val="dk1"/>
              </a:solidFill>
              <a:highlight>
                <a:srgbClr val="FFFFFF"/>
              </a:highlight>
              <a:latin typeface="Times New Roman"/>
              <a:ea typeface="Times New Roman"/>
              <a:cs typeface="Times New Roman"/>
              <a:sym typeface="Times New Roman"/>
            </a:endParaRPr>
          </a:p>
          <a:p>
            <a:pPr marL="457200" marR="101600" lvl="0" indent="-355600" algn="just" rtl="0">
              <a:lnSpc>
                <a:spcPct val="170625"/>
              </a:lnSpc>
              <a:spcBef>
                <a:spcPts val="0"/>
              </a:spcBef>
              <a:spcAft>
                <a:spcPts val="0"/>
              </a:spcAft>
              <a:buClr>
                <a:schemeClr val="dk1"/>
              </a:buClr>
              <a:buSzPts val="2000"/>
              <a:buFont typeface="Times New Roman"/>
              <a:buChar char="-"/>
            </a:pPr>
            <a:r>
              <a:rPr lang="cs-CZ" sz="2000">
                <a:solidFill>
                  <a:schemeClr val="dk1"/>
                </a:solidFill>
                <a:highlight>
                  <a:srgbClr val="FFFFFF"/>
                </a:highlight>
                <a:latin typeface="Times New Roman"/>
                <a:ea typeface="Times New Roman"/>
                <a:cs typeface="Times New Roman"/>
                <a:sym typeface="Times New Roman"/>
              </a:rPr>
              <a:t>Rozvoj a </a:t>
            </a:r>
            <a:r>
              <a:rPr lang="cs-CZ" sz="2000" b="1">
                <a:solidFill>
                  <a:schemeClr val="dk1"/>
                </a:solidFill>
                <a:highlight>
                  <a:srgbClr val="FFFFFF"/>
                </a:highlight>
                <a:latin typeface="Times New Roman"/>
                <a:ea typeface="Times New Roman"/>
                <a:cs typeface="Times New Roman"/>
                <a:sym typeface="Times New Roman"/>
              </a:rPr>
              <a:t>zajištění lidských zdrojů</a:t>
            </a:r>
            <a:endParaRPr sz="2000" b="1">
              <a:solidFill>
                <a:schemeClr val="dk1"/>
              </a:solidFill>
              <a:highlight>
                <a:srgbClr val="FFFFFF"/>
              </a:highlight>
              <a:latin typeface="Times New Roman"/>
              <a:ea typeface="Times New Roman"/>
              <a:cs typeface="Times New Roman"/>
              <a:sym typeface="Times New Roman"/>
            </a:endParaRPr>
          </a:p>
          <a:p>
            <a:pPr marL="457200" marR="101600" lvl="0" indent="-355600" algn="just" rtl="0">
              <a:lnSpc>
                <a:spcPct val="170625"/>
              </a:lnSpc>
              <a:spcBef>
                <a:spcPts val="0"/>
              </a:spcBef>
              <a:spcAft>
                <a:spcPts val="0"/>
              </a:spcAft>
              <a:buClr>
                <a:schemeClr val="dk1"/>
              </a:buClr>
              <a:buSzPts val="2000"/>
              <a:buFont typeface="Times New Roman"/>
              <a:buChar char="-"/>
            </a:pPr>
            <a:r>
              <a:rPr lang="cs-CZ" sz="2000">
                <a:solidFill>
                  <a:schemeClr val="dk1"/>
                </a:solidFill>
                <a:highlight>
                  <a:srgbClr val="FFFFFF"/>
                </a:highlight>
                <a:latin typeface="Times New Roman"/>
                <a:ea typeface="Times New Roman"/>
                <a:cs typeface="Times New Roman"/>
                <a:sym typeface="Times New Roman"/>
              </a:rPr>
              <a:t>Rozvoj a </a:t>
            </a:r>
            <a:r>
              <a:rPr lang="cs-CZ" sz="2000" b="1">
                <a:solidFill>
                  <a:schemeClr val="dk1"/>
                </a:solidFill>
                <a:highlight>
                  <a:srgbClr val="FFFFFF"/>
                </a:highlight>
                <a:latin typeface="Times New Roman"/>
                <a:ea typeface="Times New Roman"/>
                <a:cs typeface="Times New Roman"/>
                <a:sym typeface="Times New Roman"/>
              </a:rPr>
              <a:t>zajištění technické úrovně</a:t>
            </a:r>
            <a:endParaRPr sz="2000" b="1">
              <a:solidFill>
                <a:schemeClr val="dk1"/>
              </a:solidFill>
              <a:highlight>
                <a:srgbClr val="FFFFFF"/>
              </a:highlight>
              <a:latin typeface="Times New Roman"/>
              <a:ea typeface="Times New Roman"/>
              <a:cs typeface="Times New Roman"/>
              <a:sym typeface="Times New Roman"/>
            </a:endParaRPr>
          </a:p>
          <a:p>
            <a:pPr marL="457200" marR="101600" lvl="0" indent="-355600" algn="just" rtl="0">
              <a:lnSpc>
                <a:spcPct val="170625"/>
              </a:lnSpc>
              <a:spcBef>
                <a:spcPts val="0"/>
              </a:spcBef>
              <a:spcAft>
                <a:spcPts val="0"/>
              </a:spcAft>
              <a:buClr>
                <a:schemeClr val="dk1"/>
              </a:buClr>
              <a:buSzPts val="2000"/>
              <a:buFont typeface="Times New Roman"/>
              <a:buChar char="-"/>
            </a:pPr>
            <a:r>
              <a:rPr lang="cs-CZ" sz="2000" b="1">
                <a:solidFill>
                  <a:schemeClr val="dk1"/>
                </a:solidFill>
                <a:highlight>
                  <a:srgbClr val="FFFFFF"/>
                </a:highlight>
                <a:latin typeface="Times New Roman"/>
                <a:ea typeface="Times New Roman"/>
                <a:cs typeface="Times New Roman"/>
                <a:sym typeface="Times New Roman"/>
              </a:rPr>
              <a:t>Cenovou politiku</a:t>
            </a:r>
            <a:r>
              <a:rPr lang="cs-CZ" sz="2000">
                <a:solidFill>
                  <a:schemeClr val="dk1"/>
                </a:solidFill>
                <a:highlight>
                  <a:srgbClr val="FFFFFF"/>
                </a:highlight>
                <a:latin typeface="Times New Roman"/>
                <a:ea typeface="Times New Roman"/>
                <a:cs typeface="Times New Roman"/>
                <a:sym typeface="Times New Roman"/>
              </a:rPr>
              <a:t> (revenue management, tvorba balíčků služeb)</a:t>
            </a:r>
            <a:endParaRPr sz="2000">
              <a:solidFill>
                <a:schemeClr val="dk1"/>
              </a:solidFill>
              <a:highlight>
                <a:srgbClr val="FFFFFF"/>
              </a:highlight>
              <a:latin typeface="Times New Roman"/>
              <a:ea typeface="Times New Roman"/>
              <a:cs typeface="Times New Roman"/>
              <a:sym typeface="Times New Roman"/>
            </a:endParaRPr>
          </a:p>
          <a:p>
            <a:pPr marL="457200" marR="101600" lvl="0" indent="-355600" algn="just" rtl="0">
              <a:lnSpc>
                <a:spcPct val="170625"/>
              </a:lnSpc>
              <a:spcBef>
                <a:spcPts val="0"/>
              </a:spcBef>
              <a:spcAft>
                <a:spcPts val="0"/>
              </a:spcAft>
              <a:buClr>
                <a:schemeClr val="dk1"/>
              </a:buClr>
              <a:buSzPts val="2000"/>
              <a:buFont typeface="Times New Roman"/>
              <a:buChar char="-"/>
            </a:pPr>
            <a:r>
              <a:rPr lang="cs-CZ" sz="2000" b="1">
                <a:solidFill>
                  <a:schemeClr val="dk1"/>
                </a:solidFill>
                <a:highlight>
                  <a:srgbClr val="FFFFFF"/>
                </a:highlight>
                <a:latin typeface="Times New Roman"/>
                <a:ea typeface="Times New Roman"/>
                <a:cs typeface="Times New Roman"/>
                <a:sym typeface="Times New Roman"/>
              </a:rPr>
              <a:t>Propagaci</a:t>
            </a:r>
            <a:r>
              <a:rPr lang="cs-CZ" sz="2000">
                <a:solidFill>
                  <a:schemeClr val="dk1"/>
                </a:solidFill>
                <a:highlight>
                  <a:srgbClr val="FFFFFF"/>
                </a:highlight>
                <a:latin typeface="Times New Roman"/>
                <a:ea typeface="Times New Roman"/>
                <a:cs typeface="Times New Roman"/>
                <a:sym typeface="Times New Roman"/>
              </a:rPr>
              <a:t> (pomocí čeho a kde), distribuci</a:t>
            </a:r>
            <a:endParaRPr sz="2200">
              <a:solidFill>
                <a:schemeClr val="dk1"/>
              </a:solidFill>
              <a:latin typeface="Times New Roman"/>
              <a:ea typeface="Times New Roman"/>
              <a:cs typeface="Times New Roman"/>
              <a:sym typeface="Times New Roman"/>
            </a:endParaRPr>
          </a:p>
        </p:txBody>
      </p:sp>
      <p:sp>
        <p:nvSpPr>
          <p:cNvPr id="125" name="Google Shape;125;p19"/>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v hotelnictví</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0"/>
          <p:cNvSpPr/>
          <p:nvPr/>
        </p:nvSpPr>
        <p:spPr>
          <a:xfrm>
            <a:off x="107504" y="915566"/>
            <a:ext cx="8208900" cy="34779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b="0" i="0" u="none" strike="noStrike" cap="none">
                <a:solidFill>
                  <a:schemeClr val="dk1"/>
                </a:solidFill>
                <a:latin typeface="Times New Roman"/>
                <a:ea typeface="Times New Roman"/>
                <a:cs typeface="Times New Roman"/>
                <a:sym typeface="Times New Roman"/>
              </a:rPr>
              <a:t>Marketingový systém hotelnictví je systematická metoda plánování, realizace, kontroly, vyhodnocení a přizpůsobení marketingových činností podniku hotelových služeb.</a:t>
            </a: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b="1" i="0" u="none" strike="noStrike" cap="none">
                <a:solidFill>
                  <a:schemeClr val="dk1"/>
                </a:solidFill>
                <a:latin typeface="Times New Roman"/>
                <a:ea typeface="Times New Roman"/>
                <a:cs typeface="Times New Roman"/>
                <a:sym typeface="Times New Roman"/>
              </a:rPr>
              <a:t>Základní pravidla marketingu v hotelnictví:</a:t>
            </a:r>
            <a:endParaRPr sz="22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Zajištění konkurenční výhody </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Aktivní využití tržních příležitostí</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Uplatňování segmentace trhu</a:t>
            </a:r>
            <a:endParaRPr sz="2200" b="0" i="0" u="none" strike="noStrike" cap="none">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r>
              <a:rPr lang="cs-CZ" sz="2200" b="0" i="0" u="none" strike="noStrike" cap="none">
                <a:solidFill>
                  <a:schemeClr val="dk1"/>
                </a:solidFill>
                <a:latin typeface="Times New Roman"/>
                <a:ea typeface="Times New Roman"/>
                <a:cs typeface="Times New Roman"/>
                <a:sym typeface="Times New Roman"/>
              </a:rPr>
              <a:t>Koncentrované použití sil</a:t>
            </a:r>
            <a:endParaRPr sz="2200" b="0" i="0" u="none" strike="noStrike" cap="none">
              <a:solidFill>
                <a:schemeClr val="dk1"/>
              </a:solidFill>
              <a:latin typeface="Times New Roman"/>
              <a:ea typeface="Times New Roman"/>
              <a:cs typeface="Times New Roman"/>
              <a:sym typeface="Times New Roman"/>
            </a:endParaRPr>
          </a:p>
        </p:txBody>
      </p:sp>
      <p:sp>
        <p:nvSpPr>
          <p:cNvPr id="132" name="Google Shape;132;p20"/>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v hotelnictví</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1"/>
          <p:cNvSpPr/>
          <p:nvPr/>
        </p:nvSpPr>
        <p:spPr>
          <a:xfrm>
            <a:off x="107504" y="915566"/>
            <a:ext cx="8856984" cy="3816429"/>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Žádná firma nemůže být úspěšná a vůbec fungovat bez řádného marketingového plánu. Avšak mnoho firem operuje bez plánování a do jisté míry se jim může i dařit. I přes úspěchy, ale formální plánování přináší hodně výhod malým, středním i velkým podnikům. </a:t>
            </a:r>
            <a:endParaRPr sz="2200">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None/>
            </a:pPr>
            <a:endParaRPr sz="2200">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Strategické plánování nutí podnik lépe pracovat, umožní rychle reagovat na změny na trzích, změny trendů, předvídat, zlepší úsilí a systematické myšlení zaměstnanců a vedoucích pracovišť , zpřesnění pracovních činností, zlepšení komunikací uvnitř firmy a mnoho dalšího. Společnosti obvykle vypracovávají strategické plány roční, dlouhodobý a strategický plány. </a:t>
            </a:r>
            <a:endParaRPr sz="2200">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None/>
            </a:pPr>
            <a:endParaRPr sz="2200" b="1">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None/>
            </a:pPr>
            <a:endParaRPr sz="2200" b="1">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None/>
            </a:pPr>
            <a:endParaRPr sz="2200" b="1">
              <a:solidFill>
                <a:schemeClr val="dk1"/>
              </a:solidFill>
              <a:latin typeface="Times New Roman"/>
              <a:ea typeface="Times New Roman"/>
              <a:cs typeface="Times New Roman"/>
              <a:sym typeface="Times New Roman"/>
            </a:endParaRPr>
          </a:p>
          <a:p>
            <a:pPr marL="457200" marR="0" lvl="0" indent="-368300" algn="just" rtl="0">
              <a:lnSpc>
                <a:spcPct val="100000"/>
              </a:lnSpc>
              <a:spcBef>
                <a:spcPts val="0"/>
              </a:spcBef>
              <a:spcAft>
                <a:spcPts val="0"/>
              </a:spcAft>
              <a:buClr>
                <a:schemeClr val="dk1"/>
              </a:buClr>
              <a:buSzPts val="2200"/>
              <a:buFont typeface="Times New Roman"/>
              <a:buChar char="-"/>
            </a:pPr>
            <a:endParaRPr sz="2200" b="0" i="0" u="none" strike="noStrike" cap="none">
              <a:solidFill>
                <a:schemeClr val="dk1"/>
              </a:solidFill>
              <a:latin typeface="Times New Roman"/>
              <a:ea typeface="Times New Roman"/>
              <a:cs typeface="Times New Roman"/>
              <a:sym typeface="Times New Roman"/>
            </a:endParaRPr>
          </a:p>
        </p:txBody>
      </p:sp>
      <p:sp>
        <p:nvSpPr>
          <p:cNvPr id="139" name="Google Shape;139;p21"/>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Marketingové řízení - PLÁNOVÁNÍ</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2"/>
          <p:cNvSpPr/>
          <p:nvPr/>
        </p:nvSpPr>
        <p:spPr>
          <a:xfrm>
            <a:off x="107504" y="915566"/>
            <a:ext cx="8856900" cy="38163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None/>
            </a:pPr>
            <a:endParaRPr sz="2200">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None/>
            </a:pPr>
            <a:endParaRPr sz="2200">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None/>
            </a:pPr>
            <a:r>
              <a:rPr lang="cs-CZ" sz="2200">
                <a:solidFill>
                  <a:schemeClr val="dk1"/>
                </a:solidFill>
                <a:latin typeface="Times New Roman"/>
                <a:ea typeface="Times New Roman"/>
                <a:cs typeface="Times New Roman"/>
                <a:sym typeface="Times New Roman"/>
              </a:rPr>
              <a:t>Správnému řízení firmy napomáhají různé druhy analýz. Po kompletním strategickém auditu přichází vyhodnocení v podobě analýz, které nám pomáhají dosáhnout stanovených cílů pomocí sladění slabých a silných stránek společnosti a využití analyzovaných poznatků k lepšímu růstu. K tomu využívají společnosti zejména SWOT analýzu a analýzu podnikového portfolia. SWOT se využívá zejména na analýzu marketingového prostředí a BCG analýza (portfoliová analýza) analyzuje portfolio aktiv.</a:t>
            </a:r>
            <a:endParaRPr sz="2200" b="0" i="0" u="none" strike="noStrike" cap="none">
              <a:solidFill>
                <a:schemeClr val="dk1"/>
              </a:solidFill>
              <a:latin typeface="Times New Roman"/>
              <a:ea typeface="Times New Roman"/>
              <a:cs typeface="Times New Roman"/>
              <a:sym typeface="Times New Roman"/>
            </a:endParaRPr>
          </a:p>
        </p:txBody>
      </p:sp>
      <p:sp>
        <p:nvSpPr>
          <p:cNvPr id="146" name="Google Shape;146;p22"/>
          <p:cNvSpPr txBox="1">
            <a:spLocks noGrp="1"/>
          </p:cNvSpPr>
          <p:nvPr>
            <p:ph type="title"/>
          </p:nvPr>
        </p:nvSpPr>
        <p:spPr>
          <a:xfrm>
            <a:off x="251520" y="195486"/>
            <a:ext cx="70569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Marketingové řízení - ANALÝZY</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3"/>
          <p:cNvSpPr/>
          <p:nvPr/>
        </p:nvSpPr>
        <p:spPr>
          <a:xfrm>
            <a:off x="107504" y="915566"/>
            <a:ext cx="8856900" cy="38163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None/>
            </a:pPr>
            <a:endParaRPr sz="2200">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None/>
            </a:pPr>
            <a:endParaRPr sz="2200">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None/>
            </a:pPr>
            <a:r>
              <a:rPr lang="cs-CZ" sz="2200">
                <a:solidFill>
                  <a:schemeClr val="dk1"/>
                </a:solidFill>
                <a:latin typeface="Times New Roman"/>
                <a:ea typeface="Times New Roman"/>
                <a:cs typeface="Times New Roman"/>
                <a:sym typeface="Times New Roman"/>
              </a:rPr>
              <a:t>V posledních letech se objevily nové technologie umožňující rychlejší získávání dat a informací o trhu, konkurenci a vlastní firmě z několika stovek míst najednou. V dnešní době není žádný problém získat informace, ale problém je získat správné a kvalitní informace. Výzkum je spojen s tzv. marketingovým informačním systémem. Ten by měl být základem a lepidlem každé firmy, každého oddělení a měl by propojit pracovní jednotky firmy tak, aby společnost mohla uspět na trhu a mezi konkurencí. Bez výzkumu by firma běhala naslepo po neprobádaném trhu. </a:t>
            </a:r>
            <a:endParaRPr sz="2200" b="0" i="0" u="none" strike="noStrike" cap="none">
              <a:solidFill>
                <a:schemeClr val="dk1"/>
              </a:solidFill>
              <a:latin typeface="Times New Roman"/>
              <a:ea typeface="Times New Roman"/>
              <a:cs typeface="Times New Roman"/>
              <a:sym typeface="Times New Roman"/>
            </a:endParaRPr>
          </a:p>
        </p:txBody>
      </p:sp>
      <p:sp>
        <p:nvSpPr>
          <p:cNvPr id="153" name="Google Shape;153;p23"/>
          <p:cNvSpPr txBox="1">
            <a:spLocks noGrp="1"/>
          </p:cNvSpPr>
          <p:nvPr>
            <p:ph type="title"/>
          </p:nvPr>
        </p:nvSpPr>
        <p:spPr>
          <a:xfrm>
            <a:off x="251520" y="195486"/>
            <a:ext cx="70569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Marketingové řízení - VÝZKUMY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395536" y="195486"/>
            <a:ext cx="4464496"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Co je to Marketing?</a:t>
            </a:r>
            <a:endParaRPr/>
          </a:p>
        </p:txBody>
      </p:sp>
      <p:sp>
        <p:nvSpPr>
          <p:cNvPr id="34" name="Google Shape;34;p6"/>
          <p:cNvSpPr/>
          <p:nvPr/>
        </p:nvSpPr>
        <p:spPr>
          <a:xfrm>
            <a:off x="35614" y="915566"/>
            <a:ext cx="8496826" cy="4154984"/>
          </a:xfrm>
          <a:prstGeom prst="rect">
            <a:avLst/>
          </a:prstGeom>
          <a:noFill/>
          <a:ln>
            <a:noFill/>
          </a:ln>
        </p:spPr>
        <p:txBody>
          <a:bodyPr spcFirstLastPara="1" wrap="square" lIns="91425" tIns="45700" rIns="91425" bIns="45700" anchor="t" anchorCtr="0">
            <a:noAutofit/>
          </a:bodyPr>
          <a:lstStyle/>
          <a:p>
            <a:pPr marL="457200" lvl="0" indent="0" algn="just" rtl="0">
              <a:spcBef>
                <a:spcPts val="0"/>
              </a:spcBef>
              <a:spcAft>
                <a:spcPts val="0"/>
              </a:spcAft>
              <a:buNone/>
            </a:pPr>
            <a:endParaRPr sz="2200" b="1" i="1">
              <a:solidFill>
                <a:schemeClr val="dk1"/>
              </a:solidFill>
              <a:highlight>
                <a:srgbClr val="FFFFFF"/>
              </a:highlight>
              <a:latin typeface="Times New Roman"/>
              <a:ea typeface="Times New Roman"/>
              <a:cs typeface="Times New Roman"/>
              <a:sym typeface="Times New Roman"/>
            </a:endParaRPr>
          </a:p>
          <a:p>
            <a:pPr marL="457200" lvl="0" indent="0" algn="just" rtl="0">
              <a:spcBef>
                <a:spcPts val="0"/>
              </a:spcBef>
              <a:spcAft>
                <a:spcPts val="0"/>
              </a:spcAft>
              <a:buNone/>
            </a:pPr>
            <a:endParaRPr sz="2200" b="1" i="1">
              <a:solidFill>
                <a:schemeClr val="dk1"/>
              </a:solidFill>
              <a:highlight>
                <a:srgbClr val="FFFFFF"/>
              </a:highlight>
              <a:latin typeface="Times New Roman"/>
              <a:ea typeface="Times New Roman"/>
              <a:cs typeface="Times New Roman"/>
              <a:sym typeface="Times New Roman"/>
            </a:endParaRPr>
          </a:p>
          <a:p>
            <a:pPr marL="457200" lvl="0" indent="0" algn="just" rtl="0">
              <a:spcBef>
                <a:spcPts val="0"/>
              </a:spcBef>
              <a:spcAft>
                <a:spcPts val="0"/>
              </a:spcAft>
              <a:buNone/>
            </a:pPr>
            <a:endParaRPr sz="2200" b="1" i="1">
              <a:solidFill>
                <a:schemeClr val="dk1"/>
              </a:solidFill>
              <a:highlight>
                <a:srgbClr val="FFFFFF"/>
              </a:highlight>
              <a:latin typeface="Times New Roman"/>
              <a:ea typeface="Times New Roman"/>
              <a:cs typeface="Times New Roman"/>
              <a:sym typeface="Times New Roman"/>
            </a:endParaRPr>
          </a:p>
          <a:p>
            <a:pPr marL="457200" lvl="0" indent="0" algn="just" rtl="0">
              <a:spcBef>
                <a:spcPts val="0"/>
              </a:spcBef>
              <a:spcAft>
                <a:spcPts val="0"/>
              </a:spcAft>
              <a:buNone/>
            </a:pPr>
            <a:r>
              <a:rPr lang="cs-CZ" sz="2200" b="1" i="1">
                <a:solidFill>
                  <a:schemeClr val="dk1"/>
                </a:solidFill>
                <a:highlight>
                  <a:srgbClr val="FFFFFF"/>
                </a:highlight>
                <a:latin typeface="Times New Roman"/>
                <a:ea typeface="Times New Roman"/>
                <a:cs typeface="Times New Roman"/>
                <a:sym typeface="Times New Roman"/>
              </a:rPr>
              <a:t>“Cílem marketingu je co nejlépe poznat zákazníka a porozumět mu, aby se produkty nebo služby prodávali sami.”</a:t>
            </a:r>
            <a:endParaRPr sz="2200" b="1" i="1">
              <a:solidFill>
                <a:schemeClr val="dk1"/>
              </a:solidFill>
              <a:highlight>
                <a:srgbClr val="FFFFFF"/>
              </a:highlight>
              <a:latin typeface="Times New Roman"/>
              <a:ea typeface="Times New Roman"/>
              <a:cs typeface="Times New Roman"/>
              <a:sym typeface="Times New Roman"/>
            </a:endParaRPr>
          </a:p>
          <a:p>
            <a:pPr marL="457200" lvl="0" indent="0" algn="just" rtl="0">
              <a:spcBef>
                <a:spcPts val="0"/>
              </a:spcBef>
              <a:spcAft>
                <a:spcPts val="0"/>
              </a:spcAft>
              <a:buNone/>
            </a:pPr>
            <a:endParaRPr sz="2200" b="1">
              <a:solidFill>
                <a:schemeClr val="dk1"/>
              </a:solidFill>
              <a:highlight>
                <a:srgbClr val="FFFFFF"/>
              </a:highlight>
              <a:latin typeface="Times New Roman"/>
              <a:ea typeface="Times New Roman"/>
              <a:cs typeface="Times New Roman"/>
              <a:sym typeface="Times New Roman"/>
            </a:endParaRPr>
          </a:p>
          <a:p>
            <a:pPr marL="457200" lvl="0" indent="0" algn="just" rtl="0">
              <a:spcBef>
                <a:spcPts val="0"/>
              </a:spcBef>
              <a:spcAft>
                <a:spcPts val="0"/>
              </a:spcAft>
              <a:buNone/>
            </a:pPr>
            <a:r>
              <a:rPr lang="cs-CZ" sz="2200" b="1">
                <a:solidFill>
                  <a:schemeClr val="dk1"/>
                </a:solidFill>
                <a:highlight>
                  <a:srgbClr val="FFFFFF"/>
                </a:highlight>
                <a:latin typeface="Times New Roman"/>
                <a:ea typeface="Times New Roman"/>
                <a:cs typeface="Times New Roman"/>
                <a:sym typeface="Times New Roman"/>
              </a:rPr>
              <a:t>Peter Drucker</a:t>
            </a:r>
            <a:endParaRPr sz="2200" b="1">
              <a:solidFill>
                <a:schemeClr val="dk1"/>
              </a:solidFill>
              <a:highlight>
                <a:srgbClr val="FFFFFF"/>
              </a:highlight>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b="1" i="1">
              <a:solidFill>
                <a:schemeClr val="dk1"/>
              </a:solidFill>
              <a:highlight>
                <a:srgbClr val="FFFFFF"/>
              </a:highlight>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b="1">
              <a:solidFill>
                <a:schemeClr val="dk1"/>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4"/>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Marketingové plánování</a:t>
            </a:r>
            <a:endParaRPr/>
          </a:p>
        </p:txBody>
      </p:sp>
      <p:sp>
        <p:nvSpPr>
          <p:cNvPr id="160" name="Google Shape;160;p24"/>
          <p:cNvSpPr/>
          <p:nvPr/>
        </p:nvSpPr>
        <p:spPr>
          <a:xfrm>
            <a:off x="251520" y="843558"/>
            <a:ext cx="8784976" cy="4093428"/>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i="0" u="none" strike="noStrike" cap="none">
                <a:solidFill>
                  <a:schemeClr val="dk1"/>
                </a:solidFill>
                <a:latin typeface="Times New Roman"/>
                <a:ea typeface="Times New Roman"/>
                <a:cs typeface="Times New Roman"/>
                <a:sym typeface="Times New Roman"/>
              </a:rPr>
              <a:t>Marketingový plán je základem prodeje</a:t>
            </a:r>
            <a:r>
              <a:rPr lang="cs-CZ" sz="2000" b="0" i="0" u="none" strike="noStrike" cap="none">
                <a:solidFill>
                  <a:schemeClr val="dk1"/>
                </a:solidFill>
                <a:latin typeface="Times New Roman"/>
                <a:ea typeface="Times New Roman"/>
                <a:cs typeface="Times New Roman"/>
                <a:sym typeface="Times New Roman"/>
              </a:rPr>
              <a:t>, specifikuje jak co nejlépe využít zdroje a možnosti zvyšování podílu na trhu v určitém tržním segmentu, vytváří zdroje informací, databáze, vyhodnocuje prodejní úsilí, deleguje odpovědnosti a určuje koordinaci, obsahuje predikci budoucích problémů, sjednocuje prodejní cíle a zaručuje, že marketingová komunikace je zaměřená správným směrem. </a:t>
            </a:r>
            <a:r>
              <a:rPr lang="cs-CZ" sz="2000" b="1" i="0" u="none" strike="noStrike" cap="none">
                <a:solidFill>
                  <a:schemeClr val="dk1"/>
                </a:solidFill>
                <a:latin typeface="Times New Roman"/>
                <a:ea typeface="Times New Roman"/>
                <a:cs typeface="Times New Roman"/>
                <a:sym typeface="Times New Roman"/>
              </a:rPr>
              <a:t>Kontrola marketingového plánu se zaměřuje na plnění jednotlivých částí plánu, na ziskovost a na účinnost marketingové strategie.</a:t>
            </a:r>
            <a:endParaRPr sz="20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5"/>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Marketingové plánování</a:t>
            </a:r>
            <a:endParaRPr/>
          </a:p>
        </p:txBody>
      </p:sp>
      <p:sp>
        <p:nvSpPr>
          <p:cNvPr id="167" name="Google Shape;167;p25"/>
          <p:cNvSpPr/>
          <p:nvPr/>
        </p:nvSpPr>
        <p:spPr>
          <a:xfrm>
            <a:off x="0" y="987574"/>
            <a:ext cx="8784976" cy="1631216"/>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0" i="0" u="none" strike="noStrike" cap="none">
                <a:solidFill>
                  <a:schemeClr val="dk1"/>
                </a:solidFill>
                <a:latin typeface="Times New Roman"/>
                <a:ea typeface="Times New Roman"/>
                <a:cs typeface="Times New Roman"/>
                <a:sym typeface="Times New Roman"/>
              </a:rPr>
              <a:t>Pro realizaci marketingového plánu je nezbytné:</a:t>
            </a: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1" i="0" u="none" strike="noStrike" cap="none">
                <a:solidFill>
                  <a:schemeClr val="dk1"/>
                </a:solidFill>
                <a:latin typeface="Times New Roman"/>
                <a:ea typeface="Times New Roman"/>
                <a:cs typeface="Times New Roman"/>
                <a:sym typeface="Times New Roman"/>
              </a:rPr>
              <a:t>Určit odpovědného pracovníka,</a:t>
            </a:r>
            <a:endParaRPr sz="20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1" i="0" u="none" strike="noStrike" cap="none">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1" i="0" u="none" strike="noStrike" cap="none">
                <a:solidFill>
                  <a:schemeClr val="dk1"/>
                </a:solidFill>
                <a:latin typeface="Times New Roman"/>
                <a:ea typeface="Times New Roman"/>
                <a:cs typeface="Times New Roman"/>
                <a:sym typeface="Times New Roman"/>
              </a:rPr>
              <a:t>stanovit přesné úkoly, individuální odpovědnost a termíny plnění,</a:t>
            </a:r>
            <a:endParaRPr sz="20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1" i="0" u="none" strike="noStrike" cap="none">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1" i="0" u="none" strike="noStrike" cap="none">
                <a:solidFill>
                  <a:schemeClr val="dk1"/>
                </a:solidFill>
                <a:latin typeface="Times New Roman"/>
                <a:ea typeface="Times New Roman"/>
                <a:cs typeface="Times New Roman"/>
                <a:sym typeface="Times New Roman"/>
              </a:rPr>
              <a:t>seznámit všechny s cíli a prostředky k jejich dosažení,</a:t>
            </a:r>
            <a:endParaRPr sz="20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1" i="0" u="none" strike="noStrike" cap="none">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1" i="0" u="none" strike="noStrike" cap="none">
                <a:solidFill>
                  <a:schemeClr val="dk1"/>
                </a:solidFill>
                <a:latin typeface="Times New Roman"/>
                <a:ea typeface="Times New Roman"/>
                <a:cs typeface="Times New Roman"/>
                <a:sym typeface="Times New Roman"/>
              </a:rPr>
              <a:t>zvolit vhodný způsob zainteresovanosti pracovníků,</a:t>
            </a:r>
            <a:endParaRPr sz="20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1" i="0" u="none" strike="noStrike" cap="none">
              <a:solidFill>
                <a:schemeClr val="dk1"/>
              </a:solidFill>
              <a:latin typeface="Times New Roman"/>
              <a:ea typeface="Times New Roman"/>
              <a:cs typeface="Times New Roman"/>
              <a:sym typeface="Times New Roman"/>
            </a:endParaRPr>
          </a:p>
          <a:p>
            <a:pPr marL="457200" marR="0" lvl="0" indent="-355600" algn="just" rtl="0">
              <a:lnSpc>
                <a:spcPct val="100000"/>
              </a:lnSpc>
              <a:spcBef>
                <a:spcPts val="0"/>
              </a:spcBef>
              <a:spcAft>
                <a:spcPts val="0"/>
              </a:spcAft>
              <a:buClr>
                <a:schemeClr val="dk1"/>
              </a:buClr>
              <a:buSzPts val="2000"/>
              <a:buFont typeface="Times New Roman"/>
              <a:buChar char="-"/>
            </a:pPr>
            <a:r>
              <a:rPr lang="cs-CZ" sz="2000" b="1" i="0" u="none" strike="noStrike" cap="none">
                <a:solidFill>
                  <a:schemeClr val="dk1"/>
                </a:solidFill>
                <a:latin typeface="Times New Roman"/>
                <a:ea typeface="Times New Roman"/>
                <a:cs typeface="Times New Roman"/>
                <a:sym typeface="Times New Roman"/>
              </a:rPr>
              <a:t>vytvořit podmínky pro otevřenou komunikaci.</a:t>
            </a:r>
            <a:endParaRPr sz="20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Times New Roman"/>
              <a:buChar char="❑"/>
            </a:pPr>
            <a:endParaRPr sz="20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6"/>
          <p:cNvSpPr/>
          <p:nvPr/>
        </p:nvSpPr>
        <p:spPr>
          <a:xfrm>
            <a:off x="107504" y="915566"/>
            <a:ext cx="8208912" cy="3816429"/>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b="1" i="0" u="none" strike="noStrike" cap="none">
                <a:solidFill>
                  <a:schemeClr val="dk1"/>
                </a:solidFill>
                <a:latin typeface="Times New Roman"/>
                <a:ea typeface="Times New Roman"/>
                <a:cs typeface="Times New Roman"/>
                <a:sym typeface="Times New Roman"/>
              </a:rPr>
              <a:t>Marketingový mix je soubor marketingových nástrojů, které podnik používá k dosažení svých marketingových cílů na cílovém trhu.</a:t>
            </a:r>
            <a:r>
              <a:rPr lang="cs-CZ" sz="2200" b="0" i="0" u="none" strike="noStrike" cap="none">
                <a:solidFill>
                  <a:schemeClr val="dk1"/>
                </a:solidFill>
                <a:latin typeface="Times New Roman"/>
                <a:ea typeface="Times New Roman"/>
                <a:cs typeface="Times New Roman"/>
                <a:sym typeface="Times New Roman"/>
              </a:rPr>
              <a:t> Vyjadřuje vztah podniku k jeho okolí (zákazníci, dodavatelé, instituce apod.). Je to soubor kontrolovatelných proměnných, které hotel aktivizuje v zájmu uspokojení potřeb a požadavků vybraného segmentu. Účelná syntéza výrobního, sortimentního, cenového, obchodního a komunikačního programu.</a:t>
            </a:r>
            <a:endParaRPr sz="2200" b="0" i="0" u="none" strike="noStrike" cap="none">
              <a:solidFill>
                <a:schemeClr val="dk1"/>
              </a:solidFill>
              <a:latin typeface="Times New Roman"/>
              <a:ea typeface="Times New Roman"/>
              <a:cs typeface="Times New Roman"/>
              <a:sym typeface="Times New Roman"/>
            </a:endParaRPr>
          </a:p>
        </p:txBody>
      </p:sp>
      <p:sp>
        <p:nvSpPr>
          <p:cNvPr id="174" name="Google Shape;174;p26"/>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Marketingový MIX</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7"/>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Po zvolené marketingové strategii, může firma naplánovat marketingový mix. Správně zvolenými nástroji marketingového mixu dosahujeme lepší poptávky po svém produktu. Slouží tedy k ovlivňování poptávky po produktech společnosti. Tento model byl vyvinut Neilem Bordenem kolem roku 1949, kdy začal používat toto slovní spojení. Konkretizován a více Popularizován, byl však až Philipem Kotlerem. </a:t>
            </a:r>
            <a:endParaRPr sz="2200" i="0" u="none" strike="noStrike" cap="none">
              <a:solidFill>
                <a:schemeClr val="dk1"/>
              </a:solidFill>
              <a:latin typeface="Times New Roman"/>
              <a:ea typeface="Times New Roman"/>
              <a:cs typeface="Times New Roman"/>
              <a:sym typeface="Times New Roman"/>
            </a:endParaRPr>
          </a:p>
        </p:txBody>
      </p:sp>
      <p:sp>
        <p:nvSpPr>
          <p:cNvPr id="181" name="Google Shape;181;p27"/>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Marketingový MIX</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28"/>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1" i="0" u="none" strike="noStrike" cap="none">
                <a:solidFill>
                  <a:schemeClr val="dk1"/>
                </a:solidFill>
                <a:latin typeface="Times New Roman"/>
                <a:ea typeface="Times New Roman"/>
                <a:cs typeface="Times New Roman"/>
                <a:sym typeface="Times New Roman"/>
              </a:rPr>
              <a:t>Product</a:t>
            </a: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1" i="0" u="none" strike="noStrike" cap="none">
                <a:solidFill>
                  <a:schemeClr val="dk1"/>
                </a:solidFill>
                <a:latin typeface="Times New Roman"/>
                <a:ea typeface="Times New Roman"/>
                <a:cs typeface="Times New Roman"/>
                <a:sym typeface="Times New Roman"/>
              </a:rPr>
              <a:t>Price</a:t>
            </a: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1" i="0" u="none" strike="noStrike" cap="none">
                <a:solidFill>
                  <a:schemeClr val="dk1"/>
                </a:solidFill>
                <a:latin typeface="Times New Roman"/>
                <a:ea typeface="Times New Roman"/>
                <a:cs typeface="Times New Roman"/>
                <a:sym typeface="Times New Roman"/>
              </a:rPr>
              <a:t>Placement</a:t>
            </a: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1" i="0" u="none" strike="noStrike" cap="none">
                <a:solidFill>
                  <a:schemeClr val="dk1"/>
                </a:solidFill>
                <a:latin typeface="Times New Roman"/>
                <a:ea typeface="Times New Roman"/>
                <a:cs typeface="Times New Roman"/>
                <a:sym typeface="Times New Roman"/>
              </a:rPr>
              <a:t>Promotion</a:t>
            </a: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1" i="0" u="none" strike="noStrike" cap="none">
                <a:solidFill>
                  <a:schemeClr val="dk1"/>
                </a:solidFill>
                <a:latin typeface="Times New Roman"/>
                <a:ea typeface="Times New Roman"/>
                <a:cs typeface="Times New Roman"/>
                <a:sym typeface="Times New Roman"/>
              </a:rPr>
              <a:t>People</a:t>
            </a: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1" i="0" u="none" strike="noStrike" cap="none">
                <a:solidFill>
                  <a:schemeClr val="dk1"/>
                </a:solidFill>
                <a:latin typeface="Times New Roman"/>
                <a:ea typeface="Times New Roman"/>
                <a:cs typeface="Times New Roman"/>
                <a:sym typeface="Times New Roman"/>
              </a:rPr>
              <a:t>Programming</a:t>
            </a: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1" i="0" u="none" strike="noStrike" cap="none">
                <a:solidFill>
                  <a:schemeClr val="dk1"/>
                </a:solidFill>
                <a:latin typeface="Times New Roman"/>
                <a:ea typeface="Times New Roman"/>
                <a:cs typeface="Times New Roman"/>
                <a:sym typeface="Times New Roman"/>
              </a:rPr>
              <a:t>Packaging</a:t>
            </a: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1" i="0" u="none" strike="noStrike" cap="none">
                <a:solidFill>
                  <a:schemeClr val="dk1"/>
                </a:solidFill>
                <a:latin typeface="Times New Roman"/>
                <a:ea typeface="Times New Roman"/>
                <a:cs typeface="Times New Roman"/>
                <a:sym typeface="Times New Roman"/>
              </a:rPr>
              <a:t>Partnership</a:t>
            </a:r>
            <a:endParaRPr sz="2200" b="1" i="0" u="none" strike="noStrike" cap="none">
              <a:solidFill>
                <a:schemeClr val="dk1"/>
              </a:solidFill>
              <a:latin typeface="Times New Roman"/>
              <a:ea typeface="Times New Roman"/>
              <a:cs typeface="Times New Roman"/>
              <a:sym typeface="Times New Roman"/>
            </a:endParaRPr>
          </a:p>
        </p:txBody>
      </p:sp>
      <p:sp>
        <p:nvSpPr>
          <p:cNvPr id="188" name="Google Shape;188;p28"/>
          <p:cNvSpPr txBox="1">
            <a:spLocks noGrp="1"/>
          </p:cNvSpPr>
          <p:nvPr>
            <p:ph type="title"/>
          </p:nvPr>
        </p:nvSpPr>
        <p:spPr>
          <a:xfrm>
            <a:off x="251527" y="195475"/>
            <a:ext cx="62484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b="1"/>
              <a:t>8 P</a:t>
            </a:r>
            <a:r>
              <a:rPr lang="cs-CZ"/>
              <a:t> marketingového MIXU v hotelnictví</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9"/>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1" i="0" u="none" strike="noStrike" cap="none">
                <a:solidFill>
                  <a:schemeClr val="dk1"/>
                </a:solidFill>
                <a:latin typeface="Times New Roman"/>
                <a:ea typeface="Times New Roman"/>
                <a:cs typeface="Times New Roman"/>
                <a:sym typeface="Times New Roman"/>
              </a:rPr>
              <a:t>Marketingová komunikace v hotelnictví znamená prostřednictvím speciálních opatření a metod působit na rozhodování klientů o nabídce</a:t>
            </a:r>
            <a:r>
              <a:rPr lang="cs-CZ" sz="2200" b="0" i="0" u="none" strike="noStrike" cap="none">
                <a:solidFill>
                  <a:schemeClr val="dk1"/>
                </a:solidFill>
                <a:latin typeface="Times New Roman"/>
                <a:ea typeface="Times New Roman"/>
                <a:cs typeface="Times New Roman"/>
                <a:sym typeface="Times New Roman"/>
              </a:rPr>
              <a:t>, pomáhá lépe a snadněji všem zúčastněným nakupovat, pomáhá odbornou prezentací naplňovat očekávání hostů a zprostředkovat pocit správně nabízené služby, znamená to nečekat, až hosté přijdou sami, ale přilákat nové hosty osobní a individuální péčí prostřednictvím kvality a prvotřídní obsluhy v pohostinné atmosféře.</a:t>
            </a:r>
            <a:endParaRPr sz="2200" b="0" i="0" u="none" strike="noStrike" cap="none">
              <a:solidFill>
                <a:schemeClr val="dk1"/>
              </a:solidFill>
              <a:latin typeface="Times New Roman"/>
              <a:ea typeface="Times New Roman"/>
              <a:cs typeface="Times New Roman"/>
              <a:sym typeface="Times New Roman"/>
            </a:endParaRPr>
          </a:p>
        </p:txBody>
      </p:sp>
      <p:sp>
        <p:nvSpPr>
          <p:cNvPr id="195" name="Google Shape;195;p29"/>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Marketingová komunikace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0"/>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2200"/>
              <a:buFont typeface="Arial"/>
              <a:buNone/>
            </a:pPr>
            <a:r>
              <a:rPr lang="cs-CZ" sz="2200" b="1" i="0" u="none" strike="noStrike" cap="none">
                <a:solidFill>
                  <a:schemeClr val="dk1"/>
                </a:solidFill>
                <a:latin typeface="Times New Roman"/>
                <a:ea typeface="Times New Roman"/>
                <a:cs typeface="Times New Roman"/>
                <a:sym typeface="Times New Roman"/>
              </a:rPr>
              <a:t>„Host je náš největší a nejlevnější poradce.“</a:t>
            </a:r>
            <a:endParaRPr sz="22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p:txBody>
      </p:sp>
      <p:sp>
        <p:nvSpPr>
          <p:cNvPr id="202" name="Google Shape;202;p30"/>
          <p:cNvSpPr txBox="1">
            <a:spLocks noGrp="1"/>
          </p:cNvSpPr>
          <p:nvPr>
            <p:ph type="title"/>
          </p:nvPr>
        </p:nvSpPr>
        <p:spPr>
          <a:xfrm>
            <a:off x="251527" y="195475"/>
            <a:ext cx="62010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Marketingová komunikace</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1"/>
          <p:cNvSpPr txBox="1">
            <a:spLocks noGrp="1"/>
          </p:cNvSpPr>
          <p:nvPr>
            <p:ph type="title"/>
          </p:nvPr>
        </p:nvSpPr>
        <p:spPr>
          <a:xfrm>
            <a:off x="251520" y="195486"/>
            <a:ext cx="7128792" cy="50770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endParaRPr/>
          </a:p>
        </p:txBody>
      </p:sp>
      <p:sp>
        <p:nvSpPr>
          <p:cNvPr id="209" name="Google Shape;209;p31"/>
          <p:cNvSpPr/>
          <p:nvPr/>
        </p:nvSpPr>
        <p:spPr>
          <a:xfrm>
            <a:off x="179512" y="703189"/>
            <a:ext cx="7704856" cy="64633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210" name="Google Shape;210;p31"/>
          <p:cNvPicPr preferRelativeResize="0"/>
          <p:nvPr/>
        </p:nvPicPr>
        <p:blipFill rotWithShape="1">
          <a:blip r:embed="rId3">
            <a:alphaModFix/>
          </a:blip>
          <a:srcRect t="44092" b="34910"/>
          <a:stretch/>
        </p:blipFill>
        <p:spPr>
          <a:xfrm>
            <a:off x="4499992" y="2339451"/>
            <a:ext cx="4572638" cy="720081"/>
          </a:xfrm>
          <a:prstGeom prst="rect">
            <a:avLst/>
          </a:prstGeom>
          <a:noFill/>
          <a:ln>
            <a:noFill/>
          </a:ln>
        </p:spPr>
      </p:pic>
      <p:pic>
        <p:nvPicPr>
          <p:cNvPr id="211" name="Google Shape;211;p31"/>
          <p:cNvPicPr preferRelativeResize="0"/>
          <p:nvPr/>
        </p:nvPicPr>
        <p:blipFill rotWithShape="1">
          <a:blip r:embed="rId4">
            <a:alphaModFix/>
          </a:blip>
          <a:srcRect/>
          <a:stretch/>
        </p:blipFill>
        <p:spPr>
          <a:xfrm>
            <a:off x="755576" y="1707654"/>
            <a:ext cx="3564396" cy="230425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395520" y="195475"/>
            <a:ext cx="63342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Co je to Marketing - základní definice?</a:t>
            </a:r>
            <a:endParaRPr/>
          </a:p>
        </p:txBody>
      </p:sp>
      <p:sp>
        <p:nvSpPr>
          <p:cNvPr id="41" name="Google Shape;41;p7"/>
          <p:cNvSpPr/>
          <p:nvPr/>
        </p:nvSpPr>
        <p:spPr>
          <a:xfrm>
            <a:off x="35614" y="915566"/>
            <a:ext cx="8496900" cy="41550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200"/>
              <a:buFont typeface="Noto Sans Symbols"/>
              <a:buChar char="❑"/>
            </a:pPr>
            <a:r>
              <a:rPr lang="cs-CZ" sz="2200" b="1" i="0" u="none" strike="noStrike" cap="none">
                <a:solidFill>
                  <a:schemeClr val="dk1"/>
                </a:solidFill>
                <a:latin typeface="Times New Roman"/>
                <a:ea typeface="Times New Roman"/>
                <a:cs typeface="Times New Roman"/>
                <a:sym typeface="Times New Roman"/>
              </a:rPr>
              <a:t>Marketing je prostředek ke zvýšení účinnosti vazby mezi firmou a trhem, dlouhodobá činnost řízení.</a:t>
            </a:r>
            <a:endParaRPr sz="2200" b="1"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1" i="0" u="none" strike="noStrike" cap="none">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Noto Sans Symbols"/>
              <a:buChar char="❑"/>
            </a:pPr>
            <a:r>
              <a:rPr lang="cs-CZ" sz="2200">
                <a:solidFill>
                  <a:schemeClr val="dk1"/>
                </a:solidFill>
                <a:latin typeface="Times New Roman"/>
                <a:ea typeface="Times New Roman"/>
                <a:cs typeface="Times New Roman"/>
                <a:sym typeface="Times New Roman"/>
              </a:rPr>
              <a:t>Americká marketingová asociace - </a:t>
            </a:r>
            <a:r>
              <a:rPr lang="cs-CZ" sz="2200" b="0" i="0" u="none" strike="noStrike" cap="none">
                <a:solidFill>
                  <a:schemeClr val="dk1"/>
                </a:solidFill>
                <a:latin typeface="Times New Roman"/>
                <a:ea typeface="Times New Roman"/>
                <a:cs typeface="Times New Roman"/>
                <a:sym typeface="Times New Roman"/>
              </a:rPr>
              <a:t>proces plánování a provádění koncepce, tvorby cen, propagace a distribuce myšlenek, zboží a služeb s cílem směny, které uspokojují cíle jednotlivce a organizací. </a:t>
            </a: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Marketing je proces řízení, jehož výsledkem je poznání, předvídání, ovlivňování a v konečné fázi uspokojení potřeb a přání zákazníka efektivním a výhodným způsobem zajišťujícím splnění cílů organizace. </a:t>
            </a:r>
            <a:endParaRPr sz="2200">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395520" y="195475"/>
            <a:ext cx="63342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 historie</a:t>
            </a:r>
            <a:endParaRPr/>
          </a:p>
        </p:txBody>
      </p:sp>
      <p:sp>
        <p:nvSpPr>
          <p:cNvPr id="48" name="Google Shape;48;p8"/>
          <p:cNvSpPr/>
          <p:nvPr/>
        </p:nvSpPr>
        <p:spPr>
          <a:xfrm>
            <a:off x="35614" y="915566"/>
            <a:ext cx="8496900" cy="4155000"/>
          </a:xfrm>
          <a:prstGeom prst="rect">
            <a:avLst/>
          </a:prstGeom>
          <a:noFill/>
          <a:ln>
            <a:noFill/>
          </a:ln>
        </p:spPr>
        <p:txBody>
          <a:bodyPr spcFirstLastPara="1" wrap="square" lIns="91425" tIns="45700" rIns="91425" bIns="45700" anchor="t" anchorCtr="0">
            <a:noAutofit/>
          </a:bodyPr>
          <a:lstStyle/>
          <a:p>
            <a:pPr marL="457200" marR="0" lvl="0" indent="0" algn="just" rtl="0">
              <a:lnSpc>
                <a:spcPct val="100000"/>
              </a:lnSpc>
              <a:spcBef>
                <a:spcPts val="0"/>
              </a:spcBef>
              <a:spcAft>
                <a:spcPts val="0"/>
              </a:spcAft>
              <a:buNone/>
            </a:pPr>
            <a:endParaRPr sz="22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b="1">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200"/>
              <a:buFont typeface="Times New Roman"/>
              <a:buChar char="❑"/>
            </a:pPr>
            <a:r>
              <a:rPr lang="cs-CZ" sz="2200" b="1">
                <a:solidFill>
                  <a:schemeClr val="dk1"/>
                </a:solidFill>
                <a:latin typeface="Times New Roman"/>
                <a:ea typeface="Times New Roman"/>
                <a:cs typeface="Times New Roman"/>
                <a:sym typeface="Times New Roman"/>
              </a:rPr>
              <a:t>Skutečně prapůvodní kořeny marketingu sahají až do starověkých civilizací. Tento pojem však známe až z 19. a 20. století, kdy zároveň rostla potřeba změnit přístup k uspokojování zákazníků. Ruku v ruce s technologickým vývojem šly i velké sociální změny, které formovaly náš svět až do jeho současné podoby. A marketing je jedním z výsledků tohoto formování. </a:t>
            </a:r>
            <a:endParaRPr sz="2200">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Clr>
                <a:srgbClr val="000000"/>
              </a:buClr>
              <a:buSzPts val="2200"/>
              <a:buFont typeface="Arial"/>
              <a:buNone/>
            </a:pPr>
            <a:endParaRPr sz="22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9"/>
          <p:cNvSpPr/>
          <p:nvPr/>
        </p:nvSpPr>
        <p:spPr>
          <a:xfrm>
            <a:off x="13025" y="954775"/>
            <a:ext cx="8280900" cy="34188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Etapa výrobně orientovaného marketingu</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r>
              <a:rPr lang="cs-CZ" sz="2000" b="1">
                <a:solidFill>
                  <a:schemeClr val="dk1"/>
                </a:solidFill>
                <a:latin typeface="Times New Roman"/>
                <a:ea typeface="Times New Roman"/>
                <a:cs typeface="Times New Roman"/>
                <a:sym typeface="Times New Roman"/>
              </a:rPr>
              <a:t> </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r>
              <a:rPr lang="cs-CZ" sz="2000">
                <a:solidFill>
                  <a:schemeClr val="dk1"/>
                </a:solidFill>
                <a:latin typeface="Times New Roman"/>
                <a:ea typeface="Times New Roman"/>
                <a:cs typeface="Times New Roman"/>
                <a:sym typeface="Times New Roman"/>
              </a:rPr>
              <a:t>První záznamy o tom, čemu se dnes říká marketing, začíná objevovat v USA na konci 19. století. Konkurence byla slabá, zboží se od sebe nijak nelišilo a poptávka byla větší jak nabídka. Toto období bylo tzv. výrobně orientovaný marketing. Lidé kupovali pouze to, co nutně potřebovali. Trh byl tedy velmi málo nasycen nabídkou produktů. S propagací tedy nebyly problémy a s distribucí tomu bylo stejně.</a:t>
            </a:r>
            <a:endParaRPr sz="2000" b="0" i="0" u="none" strike="noStrike" cap="none">
              <a:solidFill>
                <a:schemeClr val="dk1"/>
              </a:solidFill>
              <a:latin typeface="Times New Roman"/>
              <a:ea typeface="Times New Roman"/>
              <a:cs typeface="Times New Roman"/>
              <a:sym typeface="Times New Roman"/>
            </a:endParaRPr>
          </a:p>
        </p:txBody>
      </p:sp>
      <p:sp>
        <p:nvSpPr>
          <p:cNvPr id="55" name="Google Shape;55;p9"/>
          <p:cNvSpPr txBox="1">
            <a:spLocks noGrp="1"/>
          </p:cNvSpPr>
          <p:nvPr>
            <p:ph type="title"/>
          </p:nvPr>
        </p:nvSpPr>
        <p:spPr>
          <a:xfrm>
            <a:off x="251520" y="195486"/>
            <a:ext cx="74889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 historie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0"/>
          <p:cNvSpPr/>
          <p:nvPr/>
        </p:nvSpPr>
        <p:spPr>
          <a:xfrm>
            <a:off x="13025" y="954775"/>
            <a:ext cx="8280900" cy="34188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Etapa marketingu orientovaného na prodej</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r>
              <a:rPr lang="cs-CZ" sz="2000" b="1">
                <a:solidFill>
                  <a:schemeClr val="dk1"/>
                </a:solidFill>
                <a:latin typeface="Times New Roman"/>
                <a:ea typeface="Times New Roman"/>
                <a:cs typeface="Times New Roman"/>
                <a:sym typeface="Times New Roman"/>
              </a:rPr>
              <a:t> </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r>
              <a:rPr lang="cs-CZ" sz="2000">
                <a:solidFill>
                  <a:schemeClr val="dk1"/>
                </a:solidFill>
                <a:latin typeface="Times New Roman"/>
                <a:ea typeface="Times New Roman"/>
                <a:cs typeface="Times New Roman"/>
                <a:sym typeface="Times New Roman"/>
              </a:rPr>
              <a:t>Etapu orientovanou na prodej rozjela velká hospodářská krize roku 1929 a navazuje na etapu první. Znakem této etapy je snižování masové výroby a přestupování k rozšiřování sortimentů do jednotlivých segmentů trhu. Tím se samozřejmě zvyšují získané zisky. Ale také zvyšování požadavků na techniku, na pracovníky, na znalosti a know-how což vyžaduje i větší finanční podporu. Cena za jednotku produkce stále rostla. Trh se čím dál více zvětšoval a tím i konkurence působící na trhu. Firmy se museli začít zajímat nejen o své záležitosti, ale hlavně o potřeby zákazníků.</a:t>
            </a:r>
            <a:endParaRPr sz="2000" b="0" i="0" u="none" strike="noStrike" cap="none">
              <a:solidFill>
                <a:schemeClr val="dk1"/>
              </a:solidFill>
              <a:latin typeface="Times New Roman"/>
              <a:ea typeface="Times New Roman"/>
              <a:cs typeface="Times New Roman"/>
              <a:sym typeface="Times New Roman"/>
            </a:endParaRPr>
          </a:p>
        </p:txBody>
      </p:sp>
      <p:sp>
        <p:nvSpPr>
          <p:cNvPr id="62" name="Google Shape;62;p10"/>
          <p:cNvSpPr txBox="1">
            <a:spLocks noGrp="1"/>
          </p:cNvSpPr>
          <p:nvPr>
            <p:ph type="title"/>
          </p:nvPr>
        </p:nvSpPr>
        <p:spPr>
          <a:xfrm>
            <a:off x="251520" y="195486"/>
            <a:ext cx="74889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 historie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1"/>
          <p:cNvSpPr/>
          <p:nvPr/>
        </p:nvSpPr>
        <p:spPr>
          <a:xfrm>
            <a:off x="13025" y="954775"/>
            <a:ext cx="8280900" cy="34188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Etapa absolutního marketingu</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r>
              <a:rPr lang="cs-CZ" sz="2000" b="1">
                <a:solidFill>
                  <a:schemeClr val="dk1"/>
                </a:solidFill>
                <a:latin typeface="Times New Roman"/>
                <a:ea typeface="Times New Roman"/>
                <a:cs typeface="Times New Roman"/>
                <a:sym typeface="Times New Roman"/>
              </a:rPr>
              <a:t> </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r>
              <a:rPr lang="cs-CZ" sz="2000">
                <a:solidFill>
                  <a:schemeClr val="dk1"/>
                </a:solidFill>
                <a:latin typeface="Times New Roman"/>
                <a:ea typeface="Times New Roman"/>
                <a:cs typeface="Times New Roman"/>
                <a:sym typeface="Times New Roman"/>
              </a:rPr>
              <a:t>Koncem druhé světové války vzniká tzv. absolutní marketing. Smysl absolutního marketingu tkví v orientaci firem na potřeby zákazníků, což vede k segmentaci trhu. Tento druh marketingu znamenal přesný obrat. Před sto lety převažovala poptávka nad nabídkou, nyní tomu je jinak, nabídka převažuje. Firmy začaly zohledňovat více faktorů ve svých marketingových aktivitách, které se staly součástí každého obchodního myšlení. Segmentace – rozdělení trhu podle příležitostí, uspokojení potřeb a přání a veřejný zájem. </a:t>
            </a:r>
            <a:endParaRPr sz="2000" b="0" i="0" u="none" strike="noStrike" cap="none">
              <a:solidFill>
                <a:schemeClr val="dk1"/>
              </a:solidFill>
              <a:latin typeface="Times New Roman"/>
              <a:ea typeface="Times New Roman"/>
              <a:cs typeface="Times New Roman"/>
              <a:sym typeface="Times New Roman"/>
            </a:endParaRPr>
          </a:p>
        </p:txBody>
      </p:sp>
      <p:sp>
        <p:nvSpPr>
          <p:cNvPr id="69" name="Google Shape;69;p11"/>
          <p:cNvSpPr txBox="1">
            <a:spLocks noGrp="1"/>
          </p:cNvSpPr>
          <p:nvPr>
            <p:ph type="title"/>
          </p:nvPr>
        </p:nvSpPr>
        <p:spPr>
          <a:xfrm>
            <a:off x="251520" y="195486"/>
            <a:ext cx="74889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 historie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2"/>
          <p:cNvSpPr/>
          <p:nvPr/>
        </p:nvSpPr>
        <p:spPr>
          <a:xfrm>
            <a:off x="13025" y="954775"/>
            <a:ext cx="8280900" cy="34188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Potřeby </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r>
              <a:rPr lang="cs-CZ" sz="2000">
                <a:solidFill>
                  <a:schemeClr val="dk1"/>
                </a:solidFill>
                <a:latin typeface="Times New Roman"/>
                <a:ea typeface="Times New Roman"/>
                <a:cs typeface="Times New Roman"/>
                <a:sym typeface="Times New Roman"/>
              </a:rPr>
              <a:t>Lidská potřeba je stav určitého nedostatku. Nedostatky mohou být tělesného charakteru, jako teplo, chlad, hlad, oblečení, ale také citové potřeby, jako láska a bezpečí. Vyvolané potřeby znamenají zvýšenou poptávku. </a:t>
            </a:r>
            <a:r>
              <a:rPr lang="cs-CZ" sz="2000" b="0" i="0" u="none" strike="noStrike" cap="none">
                <a:solidFill>
                  <a:schemeClr val="dk1"/>
                </a:solidFill>
                <a:latin typeface="Times New Roman"/>
                <a:ea typeface="Times New Roman"/>
                <a:cs typeface="Times New Roman"/>
                <a:sym typeface="Times New Roman"/>
              </a:rPr>
              <a:t>Vyhledávání a uvedení produktu na trh v nových lokalitách,</a:t>
            </a:r>
            <a:endParaRPr sz="2000" b="0" i="0" u="none" strike="noStrike" cap="none">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endParaRPr sz="2000">
              <a:solidFill>
                <a:schemeClr val="dk1"/>
              </a:solidFill>
              <a:latin typeface="Times New Roman"/>
              <a:ea typeface="Times New Roman"/>
              <a:cs typeface="Times New Roman"/>
              <a:sym typeface="Times New Roman"/>
            </a:endParaRPr>
          </a:p>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Přání </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r>
              <a:rPr lang="cs-CZ" sz="2000">
                <a:solidFill>
                  <a:schemeClr val="dk1"/>
                </a:solidFill>
                <a:latin typeface="Times New Roman"/>
                <a:ea typeface="Times New Roman"/>
                <a:cs typeface="Times New Roman"/>
                <a:sym typeface="Times New Roman"/>
              </a:rPr>
              <a:t>Přání vychází ze samého nitra osobnosti člověka. Je do značné míry ovlivňováno okolím a stavem v jakém se nachází. Bohatý čech by jel do Bulharska, američan kolem světa a rus by si koupil týden v kosmu. Přání tedy závisí na kultuře a zvyklostech. </a:t>
            </a:r>
            <a:endParaRPr sz="2000" b="0" i="0" u="none" strike="noStrike" cap="none">
              <a:solidFill>
                <a:schemeClr val="dk1"/>
              </a:solidFill>
              <a:latin typeface="Times New Roman"/>
              <a:ea typeface="Times New Roman"/>
              <a:cs typeface="Times New Roman"/>
              <a:sym typeface="Times New Roman"/>
            </a:endParaRPr>
          </a:p>
        </p:txBody>
      </p:sp>
      <p:sp>
        <p:nvSpPr>
          <p:cNvPr id="76" name="Google Shape;76;p12"/>
          <p:cNvSpPr txBox="1">
            <a:spLocks noGrp="1"/>
          </p:cNvSpPr>
          <p:nvPr>
            <p:ph type="title"/>
          </p:nvPr>
        </p:nvSpPr>
        <p:spPr>
          <a:xfrm>
            <a:off x="251520" y="195486"/>
            <a:ext cx="7488900" cy="507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400"/>
              <a:buFont typeface="Times New Roman"/>
              <a:buNone/>
            </a:pPr>
            <a:r>
              <a:rPr lang="cs-CZ"/>
              <a:t>Marketing - potřeby, přání, poptávka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3"/>
          <p:cNvSpPr/>
          <p:nvPr/>
        </p:nvSpPr>
        <p:spPr>
          <a:xfrm>
            <a:off x="13025" y="954775"/>
            <a:ext cx="8280900" cy="3418800"/>
          </a:xfrm>
          <a:prstGeom prst="rect">
            <a:avLst/>
          </a:prstGeom>
          <a:noFill/>
          <a:ln>
            <a:noFill/>
          </a:ln>
        </p:spPr>
        <p:txBody>
          <a:bodyPr spcFirstLastPara="1" wrap="square" lIns="91425" tIns="45700" rIns="91425" bIns="45700" anchor="t" anchorCtr="0">
            <a:noAutofit/>
          </a:bodyPr>
          <a:lstStyle/>
          <a:p>
            <a:pPr marL="285750" marR="0" lvl="0" indent="-285750" algn="just" rtl="0">
              <a:lnSpc>
                <a:spcPct val="100000"/>
              </a:lnSpc>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Poptávka </a:t>
            </a:r>
            <a:endParaRPr sz="2000" b="1">
              <a:solidFill>
                <a:schemeClr val="dk1"/>
              </a:solidFill>
              <a:latin typeface="Times New Roman"/>
              <a:ea typeface="Times New Roman"/>
              <a:cs typeface="Times New Roman"/>
              <a:sym typeface="Times New Roman"/>
            </a:endParaRPr>
          </a:p>
          <a:p>
            <a:pPr marL="457200" marR="0" lvl="0" indent="0" algn="just" rtl="0">
              <a:lnSpc>
                <a:spcPct val="100000"/>
              </a:lnSpc>
              <a:spcBef>
                <a:spcPts val="0"/>
              </a:spcBef>
              <a:spcAft>
                <a:spcPts val="0"/>
              </a:spcAft>
              <a:buNone/>
            </a:pPr>
            <a:r>
              <a:rPr lang="cs-CZ" sz="2000">
                <a:solidFill>
                  <a:schemeClr val="dk1"/>
                </a:solidFill>
                <a:latin typeface="Times New Roman"/>
                <a:ea typeface="Times New Roman"/>
                <a:cs typeface="Times New Roman"/>
                <a:sym typeface="Times New Roman"/>
              </a:rPr>
              <a:t>Lidských potřeb je jen pár, ale požadavků mnoho. Přání je ovlivňováno okolím a stavem, tak i v potřebách lidí se odráží vývoj společnosti a nabídky. Každá dobrá firma, která chce být úspěšná musí dobře vědět, co lidé požadují. Pomocí analýz, dotazování, anket a dalších nástrojů zjistí, analyzují jejich potřeby, požadavky, ale také nedostatky a chyby, kterým by se měli v budoucnu vyhnout a vyvarovat. </a:t>
            </a:r>
            <a:r>
              <a:rPr lang="cs-CZ" sz="2000" b="0" i="0" u="none" strike="noStrike" cap="none">
                <a:solidFill>
                  <a:schemeClr val="dk1"/>
                </a:solidFill>
                <a:latin typeface="Times New Roman"/>
                <a:ea typeface="Times New Roman"/>
                <a:cs typeface="Times New Roman"/>
                <a:sym typeface="Times New Roman"/>
              </a:rPr>
              <a:t>Vyhledávání a uvedení produktu na trh v nových lokalitách,</a:t>
            </a:r>
            <a:endParaRPr sz="2000" b="0" i="0" u="none" strike="noStrike" cap="none">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Times New Roman"/>
              <a:ea typeface="Times New Roman"/>
              <a:cs typeface="Times New Roman"/>
              <a:sym typeface="Times New Roman"/>
            </a:endParaRPr>
          </a:p>
        </p:txBody>
      </p:sp>
      <p:sp>
        <p:nvSpPr>
          <p:cNvPr id="83" name="Google Shape;83;p13"/>
          <p:cNvSpPr txBox="1">
            <a:spLocks noGrp="1"/>
          </p:cNvSpPr>
          <p:nvPr>
            <p:ph type="title"/>
          </p:nvPr>
        </p:nvSpPr>
        <p:spPr>
          <a:xfrm>
            <a:off x="251520" y="195486"/>
            <a:ext cx="74889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Marketing - potřeby, přání, poptávka</a:t>
            </a:r>
            <a:endParaRPr/>
          </a:p>
        </p:txBody>
      </p:sp>
    </p:spTree>
  </p:cSld>
  <p:clrMapOvr>
    <a:masterClrMapping/>
  </p:clrMapOvr>
</p:sld>
</file>

<file path=ppt/theme/theme1.xml><?xml version="1.0" encoding="utf-8"?>
<a:theme xmlns:a="http://schemas.openxmlformats.org/drawingml/2006/main" name="SLU">
  <a:themeElements>
    <a:clrScheme name="OPF">
      <a:dk1>
        <a:srgbClr val="307871"/>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1677</Words>
  <Application>Microsoft Office PowerPoint</Application>
  <PresentationFormat>Předvádění na obrazovce (16:9)</PresentationFormat>
  <Paragraphs>188</Paragraphs>
  <Slides>27</Slides>
  <Notes>27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Noto Sans Symbols</vt:lpstr>
      <vt:lpstr>Times New Roman</vt:lpstr>
      <vt:lpstr>SLU</vt:lpstr>
      <vt:lpstr>7. Přednáška  Marketing v hotelnictví a marketingová komunikace</vt:lpstr>
      <vt:lpstr>Co je to Marketing?</vt:lpstr>
      <vt:lpstr>Co je to Marketing - základní definice?</vt:lpstr>
      <vt:lpstr>Marketing - historie</vt:lpstr>
      <vt:lpstr>Marketing - historie</vt:lpstr>
      <vt:lpstr>Marketing - historie</vt:lpstr>
      <vt:lpstr>Marketing - historie</vt:lpstr>
      <vt:lpstr>Marketing - potřeby, přání, poptávka</vt:lpstr>
      <vt:lpstr>Marketing - potřeby, přání, poptávka</vt:lpstr>
      <vt:lpstr>Marketing - úkoly</vt:lpstr>
      <vt:lpstr>Marketing - řízení</vt:lpstr>
      <vt:lpstr>Marketing - odlišnosti ve službách</vt:lpstr>
      <vt:lpstr>Marketing v hotelnictví</vt:lpstr>
      <vt:lpstr>Marketing v hotelnictví</vt:lpstr>
      <vt:lpstr>Marketing v hotelnictví</vt:lpstr>
      <vt:lpstr>Marketing v hotelnictví</vt:lpstr>
      <vt:lpstr>Marketingové řízení - PLÁNOVÁNÍ</vt:lpstr>
      <vt:lpstr>Marketingové řízení - ANALÝZY</vt:lpstr>
      <vt:lpstr>Marketingové řízení - VÝZKUMY</vt:lpstr>
      <vt:lpstr>Marketingové plánování</vt:lpstr>
      <vt:lpstr>Marketingové plánování</vt:lpstr>
      <vt:lpstr>Marketingový MIX</vt:lpstr>
      <vt:lpstr>Marketingový MIX</vt:lpstr>
      <vt:lpstr>8 P marketingového MIXU v hotelnictví</vt:lpstr>
      <vt:lpstr>Marketingová komunikace</vt:lpstr>
      <vt:lpstr>Marketingová komunikace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Přednáška  Marketing v hotelnictví a marketingová komunikace</dc:title>
  <dc:creator>Mirka</dc:creator>
  <cp:lastModifiedBy>Mirka</cp:lastModifiedBy>
  <cp:revision>1</cp:revision>
  <dcterms:modified xsi:type="dcterms:W3CDTF">2020-11-24T08:01:47Z</dcterms:modified>
</cp:coreProperties>
</file>