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3" r:id="rId5"/>
    <p:sldId id="291" r:id="rId6"/>
    <p:sldId id="279" r:id="rId7"/>
    <p:sldId id="280" r:id="rId8"/>
    <p:sldId id="281" r:id="rId9"/>
    <p:sldId id="273" r:id="rId10"/>
    <p:sldId id="283" r:id="rId11"/>
    <p:sldId id="274" r:id="rId12"/>
    <p:sldId id="276" r:id="rId13"/>
    <p:sldId id="275" r:id="rId14"/>
    <p:sldId id="284" r:id="rId15"/>
    <p:sldId id="285" r:id="rId16"/>
    <p:sldId id="288" r:id="rId17"/>
    <p:sldId id="282" r:id="rId18"/>
    <p:sldId id="286" r:id="rId19"/>
    <p:sldId id="289" r:id="rId20"/>
    <p:sldId id="287" r:id="rId21"/>
    <p:sldId id="290" r:id="rId22"/>
    <p:sldId id="277" r:id="rId23"/>
    <p:sldId id="278" r:id="rId24"/>
    <p:sldId id="269" r:id="rId25"/>
    <p:sldId id="270" r:id="rId26"/>
    <p:sldId id="271" r:id="rId27"/>
    <p:sldId id="272" r:id="rId28"/>
    <p:sldId id="26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INTO THE WORLD ECONOMY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GB" altLang="cs-CZ" sz="1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Subgroups of developing countries in UNCTAD division: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ajor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exporters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Landlocked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(LLDC´s)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not having access to the sea (ocean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Island Developing Countries (SIDC´s)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Countries (LDC´s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world's poorest countries 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Heavily indebted poor countries (36 post-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 + 3 pre-decision point countries)</a:t>
            </a:r>
          </a:p>
        </p:txBody>
      </p:sp>
    </p:spTree>
    <p:extLst>
      <p:ext uri="{BB962C8B-B14F-4D97-AF65-F5344CB8AC3E}">
        <p14:creationId xmlns:p14="http://schemas.microsoft.com/office/powerpoint/2010/main" val="15747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NAME OF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07" y="988115"/>
            <a:ext cx="3271428" cy="54514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700" y="2097001"/>
            <a:ext cx="4257000" cy="29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NAME OF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69" y="1523952"/>
            <a:ext cx="4338086" cy="3907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34" y="2118728"/>
            <a:ext cx="4100735" cy="23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NAME OF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19" y="2522193"/>
            <a:ext cx="5332128" cy="30396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2" y="1302612"/>
            <a:ext cx="5364945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ccording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OECD: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countries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non-OECD countries that are further divided into: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and the Middle East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countries of Asia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</a:p>
          <a:p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countries of Central and Eastern Europe</a:t>
            </a: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countries that are the targets of investment flows and represent promising markets for products from advanced countries, on the other hand, are able to establish production cooperation with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Bank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clasifies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 by the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capita and ranks them into the performance groups (in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producing more than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,37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 per capita (high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an output from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3,99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,37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 (upper middle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an output from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,995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 (lower middle income)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less than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USD/capita (low income)</a:t>
            </a:r>
          </a:p>
        </p:txBody>
      </p:sp>
    </p:spTree>
    <p:extLst>
      <p:ext uri="{BB962C8B-B14F-4D97-AF65-F5344CB8AC3E}">
        <p14:creationId xmlns:p14="http://schemas.microsoft.com/office/powerpoint/2010/main" val="4135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29" y="1071057"/>
            <a:ext cx="4615072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CLASSIFICATION OF COUNTRIES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057" t="22857" r="27493" b="12108"/>
          <a:stretch/>
        </p:blipFill>
        <p:spPr>
          <a:xfrm>
            <a:off x="3350312" y="1358537"/>
            <a:ext cx="5206482" cy="44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ivision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innovations:</a:t>
            </a:r>
          </a:p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world economy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GDP over 10.000 USD per capita, this group is a source of innovation and scientific and technical progress</a:t>
            </a:r>
          </a:p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GDP from 3000 to $ 10,000 per capita, and the ability to apply and accept innovations produced elsewhere</a:t>
            </a:r>
          </a:p>
          <a:p>
            <a:pPr algn="just"/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rest of the world with low levels of participation in the international division of labor with low skills even if only to accept innovations</a:t>
            </a:r>
          </a:p>
        </p:txBody>
      </p:sp>
    </p:spTree>
    <p:extLst>
      <p:ext uri="{BB962C8B-B14F-4D97-AF65-F5344CB8AC3E}">
        <p14:creationId xmlns:p14="http://schemas.microsoft.com/office/powerpoint/2010/main" val="3169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024" t="27712" r="6617" b="7059"/>
          <a:stretch/>
        </p:blipFill>
        <p:spPr>
          <a:xfrm>
            <a:off x="2241176" y="1326777"/>
            <a:ext cx="7171765" cy="4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First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….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7564" y="1913332"/>
            <a:ext cx="8280920" cy="299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Name: Ingrid Majerova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Office: A 203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majerova@opf.slu.cz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hours: …….</a:t>
            </a:r>
          </a:p>
          <a:p>
            <a:endParaRPr lang="en-US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Info:   Moodle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ivision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countries according to the size of the economy:</a:t>
            </a:r>
          </a:p>
          <a:p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economies: to 20 million inhabitants</a:t>
            </a:r>
          </a:p>
          <a:p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edium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-sized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economies: from 20 to 100 million inhabitants</a:t>
            </a:r>
          </a:p>
          <a:p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economies: over 100 million inhabitants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952" y="3273745"/>
            <a:ext cx="1724842" cy="25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1847" t="22092" r="35212" b="4576"/>
          <a:stretch/>
        </p:blipFill>
        <p:spPr>
          <a:xfrm>
            <a:off x="0" y="957040"/>
            <a:ext cx="5246038" cy="45417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2091" t="16993" r="36453" b="5751"/>
          <a:stretch/>
        </p:blipFill>
        <p:spPr>
          <a:xfrm>
            <a:off x="5074023" y="1290359"/>
            <a:ext cx="5316071" cy="49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GROWTH 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WORLD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ECONOMY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endParaRPr lang="en-US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0022093" cy="56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(Source: UN/DESA)</a:t>
            </a:r>
            <a:endParaRPr lang="en-GB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55" y="2206096"/>
            <a:ext cx="4927788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5" y="1275606"/>
            <a:ext cx="11361036" cy="863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Merchandise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EXPORT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Region in 2011-2018</a:t>
            </a:r>
          </a:p>
          <a:p>
            <a:pPr marL="0" indent="0">
              <a:buNone/>
            </a:pP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(Source: UN/DESA)					 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	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Merchandise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Volum </a:t>
            </a:r>
            <a:r>
              <a:rPr lang="cs-CZ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Region in 2011-2018 						   		(Source: UN/DESA)	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en-GB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339" y="2139016"/>
            <a:ext cx="4297543" cy="29532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4810"/>
          <a:stretch/>
        </p:blipFill>
        <p:spPr>
          <a:xfrm>
            <a:off x="6847257" y="2503620"/>
            <a:ext cx="4338086" cy="30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24" y="1133071"/>
            <a:ext cx="4293587" cy="5060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871" y="1133071"/>
            <a:ext cx="4262082" cy="5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85991" y="22960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85" y="1071319"/>
            <a:ext cx="4274151" cy="5049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320" y="1071319"/>
            <a:ext cx="4388642" cy="51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8" y="1045603"/>
            <a:ext cx="4370519" cy="51832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202" y="1045604"/>
            <a:ext cx="4422551" cy="51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GROWTH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OF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THE WORLD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ECONOMY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75" y="1014195"/>
            <a:ext cx="4416324" cy="52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WORLD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2566" y="3208475"/>
            <a:ext cx="4504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</a:t>
            </a:r>
            <a:r>
              <a:rPr lang="cs-CZ" sz="2800" dirty="0" err="1" smtClean="0"/>
              <a:t>hank</a:t>
            </a:r>
            <a:r>
              <a:rPr lang="en-GB" sz="2800" dirty="0" smtClean="0"/>
              <a:t> </a:t>
            </a:r>
            <a:r>
              <a:rPr lang="cs-CZ" sz="2800" dirty="0" err="1" smtClean="0"/>
              <a:t>you</a:t>
            </a:r>
            <a:r>
              <a:rPr lang="en-GB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Attention</a:t>
            </a:r>
            <a:r>
              <a:rPr lang="cs-CZ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642189"/>
            <a:ext cx="8280920" cy="27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57942" y="18500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as a Science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GDP and GDP per capita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3765" y="1164853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domestic and foreign literature there are various approaches to definition of the concept “world economy”. The most important of them are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national farms connected with each other by system of the international division of labor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Such definition is based on idea of the world economy as to the sum of national economies;</a:t>
            </a:r>
          </a:p>
          <a:p>
            <a:pPr lvl="1"/>
            <a:r>
              <a:rPr lang="cs-C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orld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the production and financial relations.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components of the world economy – the sphere of real production and the sphere of the address found reflection in such approach;</a:t>
            </a:r>
          </a:p>
          <a:p>
            <a:pPr lvl="1"/>
            <a:r>
              <a:rPr lang="cs-CZ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national and state and non-state structures, and also their interactions on the basis of the international division of labor and political contacts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this treatment the world economy represents a common economic space (mega-economy) in which act as subjects of the economic relations: national economies of the countries of the world; subjects of world business – multinational corporations and their alliances; institutes of the world economy – the international economic organizations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3913" y="1720810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single social organism in which national economies are in different degrees integrated through an international division of labor and international economic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ornerstones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individual, of various sizes and various advanced national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ransnational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corporations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36" y="412922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DEFINITION OF THE WORLD ECONOMY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1027246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lements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WE: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economies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economic groupings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companies 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international economic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relations: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monetary relations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labor migration</a:t>
            </a: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international flow of scientific and technical information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70" y="2440232"/>
            <a:ext cx="2390632" cy="15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0810" y="1610087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ndividual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elements of the world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division: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countries x developing </a:t>
            </a:r>
            <a:r>
              <a:rPr lang="en-US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cs-CZ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´s</a:t>
            </a:r>
            <a:r>
              <a:rPr lang="en-US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group of countries with centrally planned </a:t>
            </a:r>
            <a:r>
              <a:rPr lang="en-US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cs-CZ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the former centrally planned economies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countries with economies in transition x countries with central control of foreign trade</a:t>
            </a:r>
          </a:p>
        </p:txBody>
      </p:sp>
    </p:spTree>
    <p:extLst>
      <p:ext uri="{BB962C8B-B14F-4D97-AF65-F5344CB8AC3E}">
        <p14:creationId xmlns:p14="http://schemas.microsoft.com/office/powerpoint/2010/main" val="32426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CLASSIFICATION OF COUNTRIES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6936" y="1374956"/>
            <a:ext cx="8916414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arrower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(UN):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criterion of political independence and the nature of economic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ider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(WB, OECD):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economic level measured by GDP or GNP per capita, the character of the sectoral structure of the economy and the status and level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UNCTAD:</a:t>
            </a: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economies</a:t>
            </a: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European countries with centrally planned economies and the Commonwealth of Independent </a:t>
            </a:r>
            <a:r>
              <a:rPr lang="en-US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(ECONOMIES IN TRANSITION)</a:t>
            </a:r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developing </a:t>
            </a:r>
            <a:r>
              <a:rPr lang="en-US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cs-CZ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NAME OF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05" y="1385585"/>
            <a:ext cx="4257000" cy="41406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169" y="2657876"/>
            <a:ext cx="4650012" cy="14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991</Words>
  <Application>Microsoft Office PowerPoint</Application>
  <PresentationFormat>Širokoúhlá obrazovka</PresentationFormat>
  <Paragraphs>118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INTRODUCTION INTO THE WORLD ECONOMY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51</cp:revision>
  <dcterms:created xsi:type="dcterms:W3CDTF">2016-11-25T20:36:16Z</dcterms:created>
  <dcterms:modified xsi:type="dcterms:W3CDTF">2020-01-21T20:02:20Z</dcterms:modified>
</cp:coreProperties>
</file>