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6" r:id="rId3"/>
    <p:sldId id="298" r:id="rId4"/>
    <p:sldId id="279" r:id="rId5"/>
    <p:sldId id="291" r:id="rId6"/>
    <p:sldId id="292" r:id="rId7"/>
    <p:sldId id="293" r:id="rId8"/>
    <p:sldId id="295" r:id="rId9"/>
    <p:sldId id="294" r:id="rId10"/>
    <p:sldId id="296" r:id="rId11"/>
    <p:sldId id="263" r:id="rId12"/>
    <p:sldId id="299" r:id="rId13"/>
    <p:sldId id="280" r:id="rId14"/>
    <p:sldId id="300" r:id="rId15"/>
    <p:sldId id="320" r:id="rId16"/>
    <p:sldId id="301" r:id="rId17"/>
    <p:sldId id="303" r:id="rId18"/>
    <p:sldId id="290" r:id="rId19"/>
    <p:sldId id="306" r:id="rId20"/>
    <p:sldId id="305" r:id="rId21"/>
    <p:sldId id="307" r:id="rId22"/>
    <p:sldId id="310" r:id="rId23"/>
    <p:sldId id="311" r:id="rId24"/>
    <p:sldId id="312" r:id="rId25"/>
    <p:sldId id="313" r:id="rId26"/>
    <p:sldId id="314" r:id="rId27"/>
    <p:sldId id="315" r:id="rId28"/>
    <p:sldId id="316" r:id="rId29"/>
    <p:sldId id="281" r:id="rId30"/>
    <p:sldId id="318" r:id="rId31"/>
    <p:sldId id="317" r:id="rId32"/>
    <p:sldId id="319" r:id="rId33"/>
    <p:sldId id="302" r:id="rId34"/>
    <p:sldId id="262" r:id="rId35"/>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a:p>
        </p:txBody>
      </p:sp>
      <p:sp>
        <p:nvSpPr>
          <p:cNvPr id="4" name="Zástupný symbol pro datum 3"/>
          <p:cNvSpPr>
            <a:spLocks noGrp="1"/>
          </p:cNvSpPr>
          <p:nvPr>
            <p:ph type="dt" sz="half" idx="10"/>
          </p:nvPr>
        </p:nvSpPr>
        <p:spPr/>
        <p:txBody>
          <a:bodyPr/>
          <a:lstStyle/>
          <a:p>
            <a:fld id="{3E9BAEC6-A37A-4403-B919-4854A6448652}" type="datetimeFigureOut">
              <a:rPr lang="cs-CZ" smtClean="0"/>
              <a:t>21.01.2020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04505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E9BAEC6-A37A-4403-B919-4854A6448652}" type="datetimeFigureOut">
              <a:rPr lang="cs-CZ" smtClean="0"/>
              <a:t>21.01.2020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119729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E9BAEC6-A37A-4403-B919-4854A6448652}" type="datetimeFigureOut">
              <a:rPr lang="cs-CZ" smtClean="0"/>
              <a:t>21.01.2020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639973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39860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E9BAEC6-A37A-4403-B919-4854A6448652}" type="datetimeFigureOut">
              <a:rPr lang="cs-CZ" smtClean="0"/>
              <a:t>21.01.2020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4260021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21.01.2020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735005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3E9BAEC6-A37A-4403-B919-4854A6448652}" type="datetimeFigureOut">
              <a:rPr lang="cs-CZ" smtClean="0"/>
              <a:t>21.01.2020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72938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3E9BAEC6-A37A-4403-B919-4854A6448652}" type="datetimeFigureOut">
              <a:rPr lang="cs-CZ" smtClean="0"/>
              <a:t>21.01.2020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29154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3E9BAEC6-A37A-4403-B919-4854A6448652}" type="datetimeFigureOut">
              <a:rPr lang="cs-CZ" smtClean="0"/>
              <a:t>21.01.2020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52277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E9BAEC6-A37A-4403-B919-4854A6448652}" type="datetimeFigureOut">
              <a:rPr lang="cs-CZ" smtClean="0"/>
              <a:t>21.01.2020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773999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21.01.2020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536581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21.01.2020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96887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BAEC6-A37A-4403-B919-4854A6448652}" type="datetimeFigureOut">
              <a:rPr lang="cs-CZ" smtClean="0"/>
              <a:t>21.01.2020</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23C2D-3845-4F8C-9F64-DBE4B5B8108A}" type="slidenum">
              <a:rPr lang="cs-CZ" smtClean="0"/>
              <a:t>‹#›</a:t>
            </a:fld>
            <a:endParaRPr lang="cs-CZ"/>
          </a:p>
        </p:txBody>
      </p:sp>
    </p:spTree>
    <p:extLst>
      <p:ext uri="{BB962C8B-B14F-4D97-AF65-F5344CB8AC3E}">
        <p14:creationId xmlns:p14="http://schemas.microsoft.com/office/powerpoint/2010/main" val="420354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4351" y="752054"/>
            <a:ext cx="2266000" cy="1744775"/>
          </a:xfrm>
          <a:prstGeom prst="rect">
            <a:avLst/>
          </a:prstGeom>
        </p:spPr>
      </p:pic>
      <p:sp>
        <p:nvSpPr>
          <p:cNvPr id="7" name="Obdélník 6"/>
          <p:cNvSpPr/>
          <p:nvPr/>
        </p:nvSpPr>
        <p:spPr>
          <a:xfrm>
            <a:off x="335360" y="356659"/>
            <a:ext cx="7488832" cy="6144683"/>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623392" y="932723"/>
            <a:ext cx="6816757" cy="2880320"/>
          </a:xfrm>
          <a:prstGeom prst="rect">
            <a:avLst/>
          </a:prstGeom>
        </p:spPr>
        <p:txBody>
          <a:bodyPr anchor="t">
            <a:normAutofit/>
          </a:bodyPr>
          <a:lstStyle/>
          <a:p>
            <a:pPr algn="l"/>
            <a:r>
              <a:rPr lang="cs-CZ" sz="5333" b="1" dirty="0" smtClean="0">
                <a:solidFill>
                  <a:schemeClr val="bg1"/>
                </a:solidFill>
                <a:latin typeface="Times New Roman" panose="02020603050405020304" pitchFamily="18" charset="0"/>
                <a:cs typeface="Times New Roman" panose="02020603050405020304" pitchFamily="18" charset="0"/>
              </a:rPr>
              <a:t>DEVELOPMENT OF THE WORLD ECONOMY</a:t>
            </a:r>
            <a:endParaRPr lang="en-GB" sz="5333"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2351584" y="4101075"/>
            <a:ext cx="5184576" cy="1056117"/>
          </a:xfrm>
          <a:prstGeom prst="rect">
            <a:avLst/>
          </a:prstGeom>
        </p:spPr>
        <p:txBody>
          <a:bodyPr>
            <a:normAutofit/>
          </a:bodyPr>
          <a:lstStyle/>
          <a:p>
            <a:pPr marL="0" indent="0" algn="r">
              <a:buNone/>
            </a:pPr>
            <a:r>
              <a:rPr lang="cs-CZ" sz="1867" dirty="0" smtClean="0">
                <a:solidFill>
                  <a:schemeClr val="bg1"/>
                </a:solidFill>
                <a:latin typeface="Times New Roman" panose="02020603050405020304" pitchFamily="18" charset="0"/>
                <a:cs typeface="Times New Roman" panose="02020603050405020304" pitchFamily="18" charset="0"/>
              </a:rPr>
              <a:t>LESSON </a:t>
            </a:r>
            <a:r>
              <a:rPr lang="cs-CZ" sz="1867" dirty="0" smtClean="0">
                <a:solidFill>
                  <a:schemeClr val="bg1"/>
                </a:solidFill>
                <a:latin typeface="Times New Roman" panose="02020603050405020304" pitchFamily="18" charset="0"/>
                <a:cs typeface="Times New Roman" panose="02020603050405020304" pitchFamily="18" charset="0"/>
              </a:rPr>
              <a:t>II</a:t>
            </a:r>
            <a:endParaRPr lang="en-GB" sz="1867"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9274729" y="4965171"/>
            <a:ext cx="2688299" cy="1536171"/>
          </a:xfrm>
          <a:prstGeom prst="rect">
            <a:avLst/>
          </a:prstGeom>
        </p:spPr>
        <p:txBody>
          <a:bodyPr vert="horz" lIns="121920" tIns="60960" rIns="121920" bIns="6096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1200" b="1" dirty="0" smtClean="0">
                <a:solidFill>
                  <a:srgbClr val="307871"/>
                </a:solidFill>
                <a:latin typeface="Times New Roman" panose="02020603050405020304" pitchFamily="18" charset="0"/>
                <a:cs typeface="Times New Roman" panose="02020603050405020304" pitchFamily="18" charset="0"/>
              </a:rPr>
              <a:t>Ingrid Majerova</a:t>
            </a:r>
            <a:endParaRPr lang="en-GB" altLang="cs-CZ" sz="1200" b="1" dirty="0" smtClean="0">
              <a:solidFill>
                <a:srgbClr val="307871"/>
              </a:solidFill>
              <a:latin typeface="Times New Roman" panose="02020603050405020304" pitchFamily="18" charset="0"/>
              <a:cs typeface="Times New Roman" panose="02020603050405020304" pitchFamily="18" charset="0"/>
            </a:endParaRPr>
          </a:p>
          <a:p>
            <a:pPr algn="r"/>
            <a:r>
              <a:rPr lang="cs-CZ" altLang="cs-CZ" sz="1200" dirty="0" err="1" smtClean="0">
                <a:solidFill>
                  <a:srgbClr val="307871"/>
                </a:solidFill>
                <a:latin typeface="Times New Roman" panose="02020603050405020304" pitchFamily="18" charset="0"/>
                <a:cs typeface="Times New Roman" panose="02020603050405020304" pitchFamily="18" charset="0"/>
              </a:rPr>
              <a:t>World</a:t>
            </a:r>
            <a:r>
              <a:rPr lang="cs-CZ" altLang="cs-CZ" sz="1200" dirty="0" smtClean="0">
                <a:solidFill>
                  <a:srgbClr val="307871"/>
                </a:solidFill>
                <a:latin typeface="Times New Roman" panose="02020603050405020304" pitchFamily="18" charset="0"/>
                <a:cs typeface="Times New Roman" panose="02020603050405020304" pitchFamily="18" charset="0"/>
              </a:rPr>
              <a:t> </a:t>
            </a:r>
            <a:r>
              <a:rPr lang="cs-CZ" altLang="cs-CZ" sz="1200" dirty="0" err="1" smtClean="0">
                <a:solidFill>
                  <a:srgbClr val="307871"/>
                </a:solidFill>
                <a:latin typeface="Times New Roman" panose="02020603050405020304" pitchFamily="18" charset="0"/>
                <a:cs typeface="Times New Roman" panose="02020603050405020304" pitchFamily="18" charset="0"/>
              </a:rPr>
              <a:t>Economy</a:t>
            </a:r>
            <a:endParaRPr lang="en-GB" altLang="cs-CZ" sz="1200" dirty="0" smtClean="0">
              <a:solidFill>
                <a:srgbClr val="307871"/>
              </a:solidFill>
              <a:latin typeface="Times New Roman" panose="02020603050405020304" pitchFamily="18" charset="0"/>
              <a:cs typeface="Times New Roman" panose="02020603050405020304" pitchFamily="18" charset="0"/>
            </a:endParaRPr>
          </a:p>
          <a:p>
            <a:pPr algn="r"/>
            <a:r>
              <a:rPr lang="cs-CZ" altLang="cs-CZ" sz="1200" dirty="0" smtClean="0">
                <a:solidFill>
                  <a:srgbClr val="307871"/>
                </a:solidFill>
                <a:latin typeface="Times New Roman" panose="02020603050405020304" pitchFamily="18" charset="0"/>
                <a:cs typeface="Times New Roman" panose="02020603050405020304" pitchFamily="18" charset="0"/>
              </a:rPr>
              <a:t>EVS/XXX</a:t>
            </a:r>
            <a:endParaRPr lang="en-GB" altLang="cs-CZ" sz="12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3832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5319085"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PHASES OF THE WORLD ECONOMY</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626936" y="1514293"/>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000" b="1" dirty="0">
                <a:solidFill>
                  <a:srgbClr val="307871"/>
                </a:solidFill>
                <a:latin typeface="Times New Roman" panose="02020603050405020304" pitchFamily="18" charset="0"/>
                <a:cs typeface="Times New Roman" panose="02020603050405020304" pitchFamily="18" charset="0"/>
              </a:rPr>
              <a:t>The challenges standing at the beginning of the 21st century </a:t>
            </a:r>
            <a:r>
              <a:rPr lang="en-US" sz="2000" dirty="0">
                <a:solidFill>
                  <a:srgbClr val="307871"/>
                </a:solidFill>
                <a:latin typeface="Times New Roman" panose="02020603050405020304" pitchFamily="18" charset="0"/>
                <a:cs typeface="Times New Roman" panose="02020603050405020304" pitchFamily="18" charset="0"/>
              </a:rPr>
              <a:t>bring the question about how globalization and its underlying production and distribution processes will evolve. </a:t>
            </a:r>
            <a:endParaRPr lang="cs-CZ" sz="2000" dirty="0" smtClean="0">
              <a:solidFill>
                <a:srgbClr val="307871"/>
              </a:solidFill>
              <a:latin typeface="Times New Roman" panose="02020603050405020304" pitchFamily="18" charset="0"/>
              <a:cs typeface="Times New Roman" panose="02020603050405020304" pitchFamily="18" charset="0"/>
            </a:endParaRPr>
          </a:p>
          <a:p>
            <a:pPr algn="just"/>
            <a:r>
              <a:rPr lang="en-US" sz="2000" dirty="0" smtClean="0">
                <a:solidFill>
                  <a:srgbClr val="307871"/>
                </a:solidFill>
                <a:latin typeface="Times New Roman" panose="02020603050405020304" pitchFamily="18" charset="0"/>
                <a:cs typeface="Times New Roman" panose="02020603050405020304" pitchFamily="18" charset="0"/>
              </a:rPr>
              <a:t>Emerging </a:t>
            </a:r>
            <a:r>
              <a:rPr lang="en-US" sz="2000" dirty="0">
                <a:solidFill>
                  <a:srgbClr val="307871"/>
                </a:solidFill>
                <a:latin typeface="Times New Roman" panose="02020603050405020304" pitchFamily="18" charset="0"/>
                <a:cs typeface="Times New Roman" panose="02020603050405020304" pitchFamily="18" charset="0"/>
              </a:rPr>
              <a:t>environmental and resource scarcity concerns are indicative of a sustainable capitalism paradigm where economic activities a bound to minimize their externalities (e.g. waste, pollution, congestion) both because of regulatory and competitive pressures. </a:t>
            </a:r>
            <a:endParaRPr lang="cs-CZ" sz="2000" dirty="0" smtClean="0">
              <a:solidFill>
                <a:srgbClr val="307871"/>
              </a:solidFill>
              <a:latin typeface="Times New Roman" panose="02020603050405020304" pitchFamily="18" charset="0"/>
              <a:cs typeface="Times New Roman" panose="02020603050405020304" pitchFamily="18" charset="0"/>
            </a:endParaRPr>
          </a:p>
          <a:p>
            <a:pPr algn="just"/>
            <a:r>
              <a:rPr lang="en-US" sz="2000" dirty="0" smtClean="0">
                <a:solidFill>
                  <a:srgbClr val="307871"/>
                </a:solidFill>
                <a:latin typeface="Times New Roman" panose="02020603050405020304" pitchFamily="18" charset="0"/>
                <a:cs typeface="Times New Roman" panose="02020603050405020304" pitchFamily="18" charset="0"/>
              </a:rPr>
              <a:t>Like </a:t>
            </a:r>
            <a:r>
              <a:rPr lang="en-US" sz="2000" dirty="0">
                <a:solidFill>
                  <a:srgbClr val="307871"/>
                </a:solidFill>
                <a:latin typeface="Times New Roman" panose="02020603050405020304" pitchFamily="18" charset="0"/>
                <a:cs typeface="Times New Roman" panose="02020603050405020304" pitchFamily="18" charset="0"/>
              </a:rPr>
              <a:t>the previous post-</a:t>
            </a:r>
            <a:r>
              <a:rPr lang="en-US" sz="2000" dirty="0" err="1">
                <a:solidFill>
                  <a:srgbClr val="307871"/>
                </a:solidFill>
                <a:latin typeface="Times New Roman" panose="02020603050405020304" pitchFamily="18" charset="0"/>
                <a:cs typeface="Times New Roman" panose="02020603050405020304" pitchFamily="18" charset="0"/>
              </a:rPr>
              <a:t>fordist</a:t>
            </a:r>
            <a:r>
              <a:rPr lang="en-US" sz="2000" dirty="0">
                <a:solidFill>
                  <a:srgbClr val="307871"/>
                </a:solidFill>
                <a:latin typeface="Times New Roman" panose="02020603050405020304" pitchFamily="18" charset="0"/>
                <a:cs typeface="Times New Roman" panose="02020603050405020304" pitchFamily="18" charset="0"/>
              </a:rPr>
              <a:t> phase, the setting of efficient supply chains will be fundamental, particularly in the context where each element collaborate to add value. </a:t>
            </a:r>
            <a:endParaRPr lang="cs-CZ" sz="2000" dirty="0" smtClean="0">
              <a:solidFill>
                <a:srgbClr val="307871"/>
              </a:solidFill>
              <a:latin typeface="Times New Roman" panose="02020603050405020304" pitchFamily="18" charset="0"/>
              <a:cs typeface="Times New Roman" panose="02020603050405020304" pitchFamily="18" charset="0"/>
            </a:endParaRPr>
          </a:p>
          <a:p>
            <a:pPr algn="just"/>
            <a:r>
              <a:rPr lang="en-US" sz="2000" dirty="0" smtClean="0">
                <a:solidFill>
                  <a:srgbClr val="307871"/>
                </a:solidFill>
                <a:latin typeface="Times New Roman" panose="02020603050405020304" pitchFamily="18" charset="0"/>
                <a:cs typeface="Times New Roman" panose="02020603050405020304" pitchFamily="18" charset="0"/>
              </a:rPr>
              <a:t>While </a:t>
            </a:r>
            <a:r>
              <a:rPr lang="en-US" sz="2000" dirty="0">
                <a:solidFill>
                  <a:srgbClr val="307871"/>
                </a:solidFill>
                <a:latin typeface="Times New Roman" panose="02020603050405020304" pitchFamily="18" charset="0"/>
                <a:cs typeface="Times New Roman" panose="02020603050405020304" pitchFamily="18" charset="0"/>
              </a:rPr>
              <a:t>globalization will remain a dominant paradigm, energy and recycling will incite a more regionally focused manufacturing system. Production systems are likely to take a more hierarchical structure, shifting to global sourcing when necessary, but preferring regional suppliers. </a:t>
            </a:r>
            <a:endParaRPr lang="cs-CZ" sz="2000" dirty="0" smtClean="0">
              <a:solidFill>
                <a:srgbClr val="307871"/>
              </a:solidFill>
              <a:latin typeface="Times New Roman" panose="02020603050405020304" pitchFamily="18" charset="0"/>
              <a:cs typeface="Times New Roman" panose="02020603050405020304" pitchFamily="18" charset="0"/>
            </a:endParaRPr>
          </a:p>
          <a:p>
            <a:pPr algn="just"/>
            <a:r>
              <a:rPr lang="en-US" sz="2000" dirty="0" smtClean="0">
                <a:solidFill>
                  <a:srgbClr val="307871"/>
                </a:solidFill>
                <a:latin typeface="Times New Roman" panose="02020603050405020304" pitchFamily="18" charset="0"/>
                <a:cs typeface="Times New Roman" panose="02020603050405020304" pitchFamily="18" charset="0"/>
              </a:rPr>
              <a:t>The </a:t>
            </a:r>
            <a:r>
              <a:rPr lang="en-US" sz="2000" dirty="0">
                <a:solidFill>
                  <a:srgbClr val="307871"/>
                </a:solidFill>
                <a:latin typeface="Times New Roman" panose="02020603050405020304" pitchFamily="18" charset="0"/>
                <a:cs typeface="Times New Roman" panose="02020603050405020304" pitchFamily="18" charset="0"/>
              </a:rPr>
              <a:t>level of intermodal integration of transport systems, for both passengers and freight, will lead to additional efficiency improvements, even if modal speeds do not very significantly. Nation-states will remain the basic functional unit, but economic integration will continue to blur the distinctiveness between the nation and the economic </a:t>
            </a:r>
            <a:r>
              <a:rPr lang="en-US" sz="2000" dirty="0" smtClean="0">
                <a:solidFill>
                  <a:srgbClr val="307871"/>
                </a:solidFill>
                <a:latin typeface="Times New Roman" panose="02020603050405020304" pitchFamily="18" charset="0"/>
                <a:cs typeface="Times New Roman" panose="02020603050405020304" pitchFamily="18" charset="0"/>
              </a:rPr>
              <a:t>region</a:t>
            </a:r>
            <a:r>
              <a:rPr lang="cs-CZ" sz="2000" dirty="0" smtClean="0">
                <a:solidFill>
                  <a:srgbClr val="307871"/>
                </a:solidFill>
                <a:latin typeface="Times New Roman" panose="02020603050405020304" pitchFamily="18" charset="0"/>
                <a:cs typeface="Times New Roman" panose="02020603050405020304" pitchFamily="18" charset="0"/>
              </a:rPr>
              <a:t>.</a:t>
            </a:r>
            <a:endParaRPr lang="en-US" sz="20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16155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5147563"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PEAKS OF THE WORLD ECONOMY</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26165" y="1378103"/>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solidFill>
                  <a:srgbClr val="307871"/>
                </a:solidFill>
                <a:latin typeface="Times New Roman" panose="02020603050405020304" pitchFamily="18" charset="0"/>
                <a:cs typeface="Times New Roman" panose="02020603050405020304" pitchFamily="18" charset="0"/>
              </a:rPr>
              <a:t>Three </a:t>
            </a:r>
            <a:r>
              <a:rPr lang="en-US" sz="1800" b="1" dirty="0" smtClean="0">
                <a:solidFill>
                  <a:srgbClr val="307871"/>
                </a:solidFill>
                <a:latin typeface="Times New Roman" panose="02020603050405020304" pitchFamily="18" charset="0"/>
                <a:cs typeface="Times New Roman" panose="02020603050405020304" pitchFamily="18" charset="0"/>
              </a:rPr>
              <a:t>peaks</a:t>
            </a:r>
            <a:r>
              <a:rPr lang="cs-CZ" sz="1800" b="1" dirty="0" smtClean="0">
                <a:solidFill>
                  <a:srgbClr val="307871"/>
                </a:solidFill>
                <a:latin typeface="Times New Roman" panose="02020603050405020304" pitchFamily="18" charset="0"/>
                <a:cs typeface="Times New Roman" panose="02020603050405020304" pitchFamily="18" charset="0"/>
              </a:rPr>
              <a:t> </a:t>
            </a:r>
            <a:r>
              <a:rPr lang="cs-CZ" sz="1800" b="1" dirty="0" err="1" smtClean="0">
                <a:solidFill>
                  <a:srgbClr val="307871"/>
                </a:solidFill>
                <a:latin typeface="Times New Roman" panose="02020603050405020304" pitchFamily="18" charset="0"/>
                <a:cs typeface="Times New Roman" panose="02020603050405020304" pitchFamily="18" charset="0"/>
              </a:rPr>
              <a:t>of</a:t>
            </a:r>
            <a:r>
              <a:rPr lang="cs-CZ" sz="1800" b="1" dirty="0" smtClean="0">
                <a:solidFill>
                  <a:srgbClr val="307871"/>
                </a:solidFill>
                <a:latin typeface="Times New Roman" panose="02020603050405020304" pitchFamily="18" charset="0"/>
                <a:cs typeface="Times New Roman" panose="02020603050405020304" pitchFamily="18" charset="0"/>
              </a:rPr>
              <a:t> </a:t>
            </a:r>
            <a:r>
              <a:rPr lang="cs-CZ" sz="1800" b="1" dirty="0" err="1" smtClean="0">
                <a:solidFill>
                  <a:srgbClr val="307871"/>
                </a:solidFill>
                <a:latin typeface="Times New Roman" panose="02020603050405020304" pitchFamily="18" charset="0"/>
                <a:cs typeface="Times New Roman" panose="02020603050405020304" pitchFamily="18" charset="0"/>
              </a:rPr>
              <a:t>development</a:t>
            </a:r>
            <a:r>
              <a:rPr lang="cs-CZ" sz="1800" b="1" dirty="0" smtClean="0">
                <a:solidFill>
                  <a:srgbClr val="307871"/>
                </a:solidFill>
                <a:latin typeface="Times New Roman" panose="02020603050405020304" pitchFamily="18" charset="0"/>
                <a:cs typeface="Times New Roman" panose="02020603050405020304" pitchFamily="18" charset="0"/>
              </a:rPr>
              <a:t> </a:t>
            </a:r>
            <a:r>
              <a:rPr lang="cs-CZ" sz="1800" b="1" dirty="0" err="1" smtClean="0">
                <a:solidFill>
                  <a:srgbClr val="307871"/>
                </a:solidFill>
                <a:latin typeface="Times New Roman" panose="02020603050405020304" pitchFamily="18" charset="0"/>
                <a:cs typeface="Times New Roman" panose="02020603050405020304" pitchFamily="18" charset="0"/>
              </a:rPr>
              <a:t>of</a:t>
            </a:r>
            <a:r>
              <a:rPr lang="cs-CZ" sz="1800" b="1" dirty="0" smtClean="0">
                <a:solidFill>
                  <a:srgbClr val="307871"/>
                </a:solidFill>
                <a:latin typeface="Times New Roman" panose="02020603050405020304" pitchFamily="18" charset="0"/>
                <a:cs typeface="Times New Roman" panose="02020603050405020304" pitchFamily="18" charset="0"/>
              </a:rPr>
              <a:t> </a:t>
            </a:r>
            <a:r>
              <a:rPr lang="cs-CZ" sz="1800" b="1" dirty="0" err="1" smtClean="0">
                <a:solidFill>
                  <a:srgbClr val="307871"/>
                </a:solidFill>
                <a:latin typeface="Times New Roman" panose="02020603050405020304" pitchFamily="18" charset="0"/>
                <a:cs typeface="Times New Roman" panose="02020603050405020304" pitchFamily="18" charset="0"/>
              </a:rPr>
              <a:t>the</a:t>
            </a:r>
            <a:r>
              <a:rPr lang="cs-CZ" sz="1800" b="1" dirty="0" smtClean="0">
                <a:solidFill>
                  <a:srgbClr val="307871"/>
                </a:solidFill>
                <a:latin typeface="Times New Roman" panose="02020603050405020304" pitchFamily="18" charset="0"/>
                <a:cs typeface="Times New Roman" panose="02020603050405020304" pitchFamily="18" charset="0"/>
              </a:rPr>
              <a:t> </a:t>
            </a:r>
            <a:r>
              <a:rPr lang="cs-CZ" sz="1800" b="1" dirty="0" err="1" smtClean="0">
                <a:solidFill>
                  <a:srgbClr val="307871"/>
                </a:solidFill>
                <a:latin typeface="Times New Roman" panose="02020603050405020304" pitchFamily="18" charset="0"/>
                <a:cs typeface="Times New Roman" panose="02020603050405020304" pitchFamily="18" charset="0"/>
              </a:rPr>
              <a:t>world</a:t>
            </a:r>
            <a:r>
              <a:rPr lang="cs-CZ" sz="1800" b="1" dirty="0" smtClean="0">
                <a:solidFill>
                  <a:srgbClr val="307871"/>
                </a:solidFill>
                <a:latin typeface="Times New Roman" panose="02020603050405020304" pitchFamily="18" charset="0"/>
                <a:cs typeface="Times New Roman" panose="02020603050405020304" pitchFamily="18" charset="0"/>
              </a:rPr>
              <a:t> </a:t>
            </a:r>
            <a:r>
              <a:rPr lang="cs-CZ" sz="1800" b="1" dirty="0" err="1" smtClean="0">
                <a:solidFill>
                  <a:srgbClr val="307871"/>
                </a:solidFill>
                <a:latin typeface="Times New Roman" panose="02020603050405020304" pitchFamily="18" charset="0"/>
                <a:cs typeface="Times New Roman" panose="02020603050405020304" pitchFamily="18" charset="0"/>
              </a:rPr>
              <a:t>economy</a:t>
            </a:r>
            <a:r>
              <a:rPr lang="en-US" sz="1800" dirty="0" smtClean="0">
                <a:solidFill>
                  <a:srgbClr val="307871"/>
                </a:solidFill>
                <a:latin typeface="Times New Roman" panose="02020603050405020304" pitchFamily="18" charset="0"/>
                <a:cs typeface="Times New Roman" panose="02020603050405020304" pitchFamily="18" charset="0"/>
              </a:rPr>
              <a:t>:</a:t>
            </a:r>
            <a:endParaRPr lang="en-US" sz="1800" dirty="0">
              <a:solidFill>
                <a:srgbClr val="307871"/>
              </a:solidFill>
              <a:latin typeface="Times New Roman" panose="02020603050405020304" pitchFamily="18" charset="0"/>
              <a:cs typeface="Times New Roman" panose="02020603050405020304" pitchFamily="18" charset="0"/>
            </a:endParaRPr>
          </a:p>
          <a:p>
            <a:pPr algn="just"/>
            <a:r>
              <a:rPr lang="cs-CZ" sz="1800" dirty="0" smtClean="0">
                <a:solidFill>
                  <a:srgbClr val="FF0000"/>
                </a:solidFill>
                <a:latin typeface="Times New Roman" panose="02020603050405020304" pitchFamily="18" charset="0"/>
                <a:cs typeface="Times New Roman" panose="02020603050405020304" pitchFamily="18" charset="0"/>
              </a:rPr>
              <a:t>I. </a:t>
            </a:r>
            <a:r>
              <a:rPr lang="en-US" sz="1800" dirty="0" smtClean="0">
                <a:solidFill>
                  <a:srgbClr val="307871"/>
                </a:solidFill>
                <a:latin typeface="Times New Roman" panose="02020603050405020304" pitchFamily="18" charset="0"/>
                <a:cs typeface="Times New Roman" panose="02020603050405020304" pitchFamily="18" charset="0"/>
              </a:rPr>
              <a:t>the </a:t>
            </a:r>
            <a:r>
              <a:rPr lang="en-US" sz="1800" dirty="0">
                <a:solidFill>
                  <a:srgbClr val="307871"/>
                </a:solidFill>
                <a:latin typeface="Times New Roman" panose="02020603050405020304" pitchFamily="18" charset="0"/>
                <a:cs typeface="Times New Roman" panose="02020603050405020304" pitchFamily="18" charset="0"/>
              </a:rPr>
              <a:t>last third of the 19th century: all countries of the world connected by networks of global communications and involved into one system</a:t>
            </a:r>
          </a:p>
          <a:p>
            <a:pPr algn="just"/>
            <a:r>
              <a:rPr lang="cs-CZ" sz="1800" dirty="0" smtClean="0">
                <a:solidFill>
                  <a:srgbClr val="FF0000"/>
                </a:solidFill>
                <a:latin typeface="Times New Roman" panose="02020603050405020304" pitchFamily="18" charset="0"/>
                <a:cs typeface="Times New Roman" panose="02020603050405020304" pitchFamily="18" charset="0"/>
              </a:rPr>
              <a:t>II.</a:t>
            </a:r>
            <a:r>
              <a:rPr lang="cs-CZ" sz="1800" dirty="0" smtClean="0">
                <a:solidFill>
                  <a:srgbClr val="307871"/>
                </a:solidFill>
                <a:latin typeface="Times New Roman" panose="02020603050405020304" pitchFamily="18" charset="0"/>
                <a:cs typeface="Times New Roman" panose="02020603050405020304" pitchFamily="18" charset="0"/>
              </a:rPr>
              <a:t> </a:t>
            </a:r>
            <a:r>
              <a:rPr lang="en-US" sz="1800" dirty="0" smtClean="0">
                <a:solidFill>
                  <a:srgbClr val="307871"/>
                </a:solidFill>
                <a:latin typeface="Times New Roman" panose="02020603050405020304" pitchFamily="18" charset="0"/>
                <a:cs typeface="Times New Roman" panose="02020603050405020304" pitchFamily="18" charset="0"/>
              </a:rPr>
              <a:t>60th </a:t>
            </a:r>
            <a:r>
              <a:rPr lang="en-US" sz="1800" dirty="0">
                <a:solidFill>
                  <a:srgbClr val="307871"/>
                </a:solidFill>
                <a:latin typeface="Times New Roman" panose="02020603050405020304" pitchFamily="18" charset="0"/>
                <a:cs typeface="Times New Roman" panose="02020603050405020304" pitchFamily="18" charset="0"/>
              </a:rPr>
              <a:t>of 20th century: completed the process of decolonization </a:t>
            </a:r>
          </a:p>
          <a:p>
            <a:pPr algn="just"/>
            <a:r>
              <a:rPr lang="cs-CZ" sz="1800" dirty="0" smtClean="0">
                <a:solidFill>
                  <a:srgbClr val="FF0000"/>
                </a:solidFill>
                <a:latin typeface="Times New Roman" panose="02020603050405020304" pitchFamily="18" charset="0"/>
                <a:cs typeface="Times New Roman" panose="02020603050405020304" pitchFamily="18" charset="0"/>
              </a:rPr>
              <a:t>III.</a:t>
            </a:r>
            <a:r>
              <a:rPr lang="cs-CZ" sz="1800" dirty="0" smtClean="0">
                <a:solidFill>
                  <a:srgbClr val="307871"/>
                </a:solidFill>
                <a:latin typeface="Times New Roman" panose="02020603050405020304" pitchFamily="18" charset="0"/>
                <a:cs typeface="Times New Roman" panose="02020603050405020304" pitchFamily="18" charset="0"/>
              </a:rPr>
              <a:t> </a:t>
            </a:r>
            <a:r>
              <a:rPr lang="en-US" sz="1800" dirty="0" smtClean="0">
                <a:solidFill>
                  <a:srgbClr val="307871"/>
                </a:solidFill>
                <a:latin typeface="Times New Roman" panose="02020603050405020304" pitchFamily="18" charset="0"/>
                <a:cs typeface="Times New Roman" panose="02020603050405020304" pitchFamily="18" charset="0"/>
              </a:rPr>
              <a:t>information </a:t>
            </a:r>
            <a:r>
              <a:rPr lang="en-US" sz="1800" dirty="0">
                <a:solidFill>
                  <a:srgbClr val="307871"/>
                </a:solidFill>
                <a:latin typeface="Times New Roman" panose="02020603050405020304" pitchFamily="18" charset="0"/>
                <a:cs typeface="Times New Roman" panose="02020603050405020304" pitchFamily="18" charset="0"/>
              </a:rPr>
              <a:t>coup in the last half of the 20th century: process of </a:t>
            </a:r>
            <a:r>
              <a:rPr lang="en-US" sz="1800" dirty="0" err="1" smtClean="0">
                <a:solidFill>
                  <a:srgbClr val="307871"/>
                </a:solidFill>
                <a:latin typeface="Times New Roman" panose="02020603050405020304" pitchFamily="18" charset="0"/>
                <a:cs typeface="Times New Roman" panose="02020603050405020304" pitchFamily="18" charset="0"/>
              </a:rPr>
              <a:t>globali</a:t>
            </a:r>
            <a:r>
              <a:rPr lang="cs-CZ" sz="1800" dirty="0">
                <a:solidFill>
                  <a:srgbClr val="307871"/>
                </a:solidFill>
                <a:latin typeface="Times New Roman" panose="02020603050405020304" pitchFamily="18" charset="0"/>
                <a:cs typeface="Times New Roman" panose="02020603050405020304" pitchFamily="18" charset="0"/>
              </a:rPr>
              <a:t>z</a:t>
            </a:r>
            <a:r>
              <a:rPr lang="en-US" sz="1800" dirty="0" err="1" smtClean="0">
                <a:solidFill>
                  <a:srgbClr val="307871"/>
                </a:solidFill>
                <a:latin typeface="Times New Roman" panose="02020603050405020304" pitchFamily="18" charset="0"/>
                <a:cs typeface="Times New Roman" panose="02020603050405020304" pitchFamily="18" charset="0"/>
              </a:rPr>
              <a:t>ation</a:t>
            </a:r>
            <a:r>
              <a:rPr lang="en-US" sz="1800" dirty="0" smtClean="0">
                <a:solidFill>
                  <a:srgbClr val="307871"/>
                </a:solidFill>
                <a:latin typeface="Times New Roman" panose="02020603050405020304" pitchFamily="18" charset="0"/>
                <a:cs typeface="Times New Roman" panose="02020603050405020304" pitchFamily="18" charset="0"/>
              </a:rPr>
              <a:t> </a:t>
            </a:r>
            <a:r>
              <a:rPr lang="en-US" sz="1800" dirty="0">
                <a:solidFill>
                  <a:srgbClr val="307871"/>
                </a:solidFill>
                <a:latin typeface="Times New Roman" panose="02020603050405020304" pitchFamily="18" charset="0"/>
                <a:cs typeface="Times New Roman" panose="02020603050405020304" pitchFamily="18" charset="0"/>
              </a:rPr>
              <a:t>of the world </a:t>
            </a:r>
            <a:r>
              <a:rPr lang="en-US" sz="1800" dirty="0" smtClean="0">
                <a:solidFill>
                  <a:srgbClr val="307871"/>
                </a:solidFill>
                <a:latin typeface="Times New Roman" panose="02020603050405020304" pitchFamily="18" charset="0"/>
                <a:cs typeface="Times New Roman" panose="02020603050405020304" pitchFamily="18" charset="0"/>
              </a:rPr>
              <a:t>economy</a:t>
            </a:r>
            <a:endParaRPr lang="cs-CZ" sz="1800" dirty="0" smtClean="0">
              <a:solidFill>
                <a:srgbClr val="307871"/>
              </a:solidFill>
              <a:latin typeface="Times New Roman" panose="02020603050405020304" pitchFamily="18" charset="0"/>
              <a:cs typeface="Times New Roman" panose="02020603050405020304" pitchFamily="18" charset="0"/>
            </a:endParaRPr>
          </a:p>
          <a:p>
            <a:pPr algn="just"/>
            <a:endParaRPr lang="en-US" sz="1800" dirty="0">
              <a:solidFill>
                <a:srgbClr val="307871"/>
              </a:solidFill>
              <a:latin typeface="Times New Roman" panose="02020603050405020304" pitchFamily="18" charset="0"/>
              <a:cs typeface="Times New Roman" panose="02020603050405020304" pitchFamily="18" charset="0"/>
            </a:endParaRPr>
          </a:p>
          <a:p>
            <a:pPr algn="just"/>
            <a:r>
              <a:rPr lang="en-US" sz="1800" dirty="0">
                <a:solidFill>
                  <a:srgbClr val="307871"/>
                </a:solidFill>
                <a:latin typeface="Times New Roman" panose="02020603050405020304" pitchFamily="18" charset="0"/>
                <a:cs typeface="Times New Roman" panose="02020603050405020304" pitchFamily="18" charset="0"/>
              </a:rPr>
              <a:t>the world economy is divided into </a:t>
            </a:r>
            <a:r>
              <a:rPr lang="en-US" sz="1800" b="1" dirty="0">
                <a:solidFill>
                  <a:srgbClr val="FF0000"/>
                </a:solidFill>
                <a:latin typeface="Times New Roman" panose="02020603050405020304" pitchFamily="18" charset="0"/>
                <a:cs typeface="Times New Roman" panose="02020603050405020304" pitchFamily="18" charset="0"/>
              </a:rPr>
              <a:t>six stages</a:t>
            </a:r>
            <a:r>
              <a:rPr lang="en-US" sz="1800" b="1" dirty="0">
                <a:solidFill>
                  <a:srgbClr val="307871"/>
                </a:solidFill>
                <a:latin typeface="Times New Roman" panose="02020603050405020304" pitchFamily="18" charset="0"/>
                <a:cs typeface="Times New Roman" panose="02020603050405020304" pitchFamily="18" charset="0"/>
              </a:rPr>
              <a:t> </a:t>
            </a:r>
            <a:r>
              <a:rPr lang="en-US" sz="1800" dirty="0">
                <a:solidFill>
                  <a:srgbClr val="307871"/>
                </a:solidFill>
                <a:latin typeface="Times New Roman" panose="02020603050405020304" pitchFamily="18" charset="0"/>
                <a:cs typeface="Times New Roman" panose="02020603050405020304" pitchFamily="18" charset="0"/>
              </a:rPr>
              <a:t>defined by layout events from the perspective of the development of the world economy</a:t>
            </a:r>
          </a:p>
          <a:p>
            <a:pPr algn="just"/>
            <a:r>
              <a:rPr lang="en-US" sz="1800" dirty="0">
                <a:solidFill>
                  <a:srgbClr val="307871"/>
                </a:solidFill>
                <a:latin typeface="Times New Roman" panose="02020603050405020304" pitchFamily="18" charset="0"/>
                <a:cs typeface="Times New Roman" panose="02020603050405020304" pitchFamily="18" charset="0"/>
              </a:rPr>
              <a:t>definition: the elements of the world economy, economic relations and the development of scientific and technological progress</a:t>
            </a:r>
          </a:p>
          <a:p>
            <a:endParaRPr lang="en-US" sz="2400" dirty="0">
              <a:solidFill>
                <a:srgbClr val="307871"/>
              </a:solidFill>
              <a:latin typeface="Times New Roman" panose="02020603050405020304" pitchFamily="18" charset="0"/>
              <a:cs typeface="Times New Roman" panose="02020603050405020304" pitchFamily="18" charset="0"/>
            </a:endParaRPr>
          </a:p>
        </p:txBody>
      </p:sp>
      <p:pic>
        <p:nvPicPr>
          <p:cNvPr id="2" name="Obrázek 1"/>
          <p:cNvPicPr>
            <a:picLocks noChangeAspect="1"/>
          </p:cNvPicPr>
          <p:nvPr/>
        </p:nvPicPr>
        <p:blipFill>
          <a:blip r:embed="rId3"/>
          <a:stretch>
            <a:fillRect/>
          </a:stretch>
        </p:blipFill>
        <p:spPr>
          <a:xfrm>
            <a:off x="6792687" y="4783605"/>
            <a:ext cx="3611694" cy="1268624"/>
          </a:xfrm>
          <a:prstGeom prst="rect">
            <a:avLst/>
          </a:prstGeom>
        </p:spPr>
      </p:pic>
    </p:spTree>
    <p:extLst>
      <p:ext uri="{BB962C8B-B14F-4D97-AF65-F5344CB8AC3E}">
        <p14:creationId xmlns:p14="http://schemas.microsoft.com/office/powerpoint/2010/main" val="25890408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174919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BEFORE….</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26165" y="1378103"/>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solidFill>
                  <a:srgbClr val="307871"/>
                </a:solidFill>
                <a:latin typeface="Times New Roman" panose="02020603050405020304" pitchFamily="18" charset="0"/>
                <a:cs typeface="Times New Roman" panose="02020603050405020304" pitchFamily="18" charset="0"/>
              </a:rPr>
              <a:t> </a:t>
            </a:r>
            <a:r>
              <a:rPr lang="en-US" sz="2000" b="1" dirty="0">
                <a:solidFill>
                  <a:srgbClr val="307871"/>
                </a:solidFill>
                <a:latin typeface="Times New Roman" panose="02020603050405020304" pitchFamily="18" charset="0"/>
                <a:cs typeface="Times New Roman" panose="02020603050405020304" pitchFamily="18" charset="0"/>
              </a:rPr>
              <a:t>Silk roads (1st century BC-5th century AD, and 13th-14th centuries AD)</a:t>
            </a:r>
          </a:p>
          <a:p>
            <a:pPr algn="just"/>
            <a:r>
              <a:rPr lang="en-US" sz="1800" dirty="0" smtClean="0">
                <a:solidFill>
                  <a:srgbClr val="307871"/>
                </a:solidFill>
                <a:latin typeface="Times New Roman" panose="02020603050405020304" pitchFamily="18" charset="0"/>
                <a:cs typeface="Times New Roman" panose="02020603050405020304" pitchFamily="18" charset="0"/>
              </a:rPr>
              <a:t>People </a:t>
            </a:r>
            <a:r>
              <a:rPr lang="en-US" sz="1800" dirty="0">
                <a:solidFill>
                  <a:srgbClr val="307871"/>
                </a:solidFill>
                <a:latin typeface="Times New Roman" panose="02020603050405020304" pitchFamily="18" charset="0"/>
                <a:cs typeface="Times New Roman" panose="02020603050405020304" pitchFamily="18" charset="0"/>
              </a:rPr>
              <a:t>have been trading goods for almost as long as they’ve been around. But as of the 1st century BC, a remarkable phenomenon occurred. For the first time in history, luxury products from China started to appear on the other edge of the Eurasian continent – in Rome. They got there after being hauled for thousands of miles along the Silk Road. Trade had stopped being a local or regional affair and started to become global.</a:t>
            </a:r>
          </a:p>
          <a:p>
            <a:pPr algn="just"/>
            <a:r>
              <a:rPr lang="en-US" sz="1800" dirty="0" smtClean="0">
                <a:solidFill>
                  <a:srgbClr val="307871"/>
                </a:solidFill>
                <a:latin typeface="Times New Roman" panose="02020603050405020304" pitchFamily="18" charset="0"/>
                <a:cs typeface="Times New Roman" panose="02020603050405020304" pitchFamily="18" charset="0"/>
              </a:rPr>
              <a:t>Silk </a:t>
            </a:r>
            <a:r>
              <a:rPr lang="en-US" sz="1800" dirty="0">
                <a:solidFill>
                  <a:srgbClr val="307871"/>
                </a:solidFill>
                <a:latin typeface="Times New Roman" panose="02020603050405020304" pitchFamily="18" charset="0"/>
                <a:cs typeface="Times New Roman" panose="02020603050405020304" pitchFamily="18" charset="0"/>
              </a:rPr>
              <a:t>was mostly a luxury good, and so were the spices that were added to the intercontinental trade between Asia and Europe. As a percentage of the total economy, the value of these exports was tiny, and many middlemen were involved to get the goods to their destination. But global trade links were established, and for those involved, it was a goldmine. From purchase price to final sales price, the multiple went in the dozens</a:t>
            </a:r>
            <a:r>
              <a:rPr lang="en-US" sz="1800" dirty="0" smtClean="0">
                <a:solidFill>
                  <a:srgbClr val="307871"/>
                </a:solidFill>
                <a:latin typeface="Times New Roman" panose="02020603050405020304" pitchFamily="18" charset="0"/>
                <a:cs typeface="Times New Roman" panose="02020603050405020304" pitchFamily="18" charset="0"/>
              </a:rPr>
              <a:t>.</a:t>
            </a:r>
            <a:r>
              <a:rPr lang="cs-CZ" sz="1800" dirty="0" smtClean="0">
                <a:solidFill>
                  <a:srgbClr val="307871"/>
                </a:solidFill>
                <a:latin typeface="Times New Roman" panose="02020603050405020304" pitchFamily="18" charset="0"/>
                <a:cs typeface="Times New Roman" panose="02020603050405020304" pitchFamily="18" charset="0"/>
              </a:rPr>
              <a:t> </a:t>
            </a:r>
          </a:p>
          <a:p>
            <a:pPr algn="just"/>
            <a:r>
              <a:rPr lang="en-US" sz="1800" dirty="0" smtClean="0">
                <a:solidFill>
                  <a:srgbClr val="307871"/>
                </a:solidFill>
                <a:latin typeface="Times New Roman" panose="02020603050405020304" pitchFamily="18" charset="0"/>
                <a:cs typeface="Times New Roman" panose="02020603050405020304" pitchFamily="18" charset="0"/>
              </a:rPr>
              <a:t>The </a:t>
            </a:r>
            <a:r>
              <a:rPr lang="en-US" sz="1800" dirty="0">
                <a:solidFill>
                  <a:srgbClr val="307871"/>
                </a:solidFill>
                <a:latin typeface="Times New Roman" panose="02020603050405020304" pitchFamily="18" charset="0"/>
                <a:cs typeface="Times New Roman" panose="02020603050405020304" pitchFamily="18" charset="0"/>
              </a:rPr>
              <a:t>Silk Road could prosper in part because two great empires dominated much of the route. If trade was interrupted, it was most often because of blockades by local enemies of Rome or China. If the Silk Road eventually closed, as it did after several centuries, the fall of the empires had everything to do with it. And when it reopened in Marco Polo’s late medieval time, it was because the rise of a new hegemonic empire: the Mongols. It is a pattern we’ll see throughout the history of trade: it thrives when nations protect it, it falls when they don’t.</a:t>
            </a:r>
          </a:p>
          <a:p>
            <a:pPr algn="just"/>
            <a:endParaRPr lang="en-US" sz="24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48968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1672253"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BEFORE…</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600810" y="1610087"/>
            <a:ext cx="891641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solidFill>
                <a:srgbClr val="307871"/>
              </a:solidFill>
              <a:latin typeface="Times New Roman" panose="02020603050405020304" pitchFamily="18" charset="0"/>
              <a:cs typeface="Times New Roman" panose="02020603050405020304" pitchFamily="18" charset="0"/>
            </a:endParaRPr>
          </a:p>
        </p:txBody>
      </p:sp>
      <p:pic>
        <p:nvPicPr>
          <p:cNvPr id="2" name="Obrázek 1"/>
          <p:cNvPicPr>
            <a:picLocks noChangeAspect="1"/>
          </p:cNvPicPr>
          <p:nvPr/>
        </p:nvPicPr>
        <p:blipFill rotWithShape="1">
          <a:blip r:embed="rId3"/>
          <a:srcRect l="38643" t="12419" r="17729" b="41568"/>
          <a:stretch/>
        </p:blipFill>
        <p:spPr>
          <a:xfrm>
            <a:off x="600810" y="1610087"/>
            <a:ext cx="4787153" cy="3155578"/>
          </a:xfrm>
          <a:prstGeom prst="rect">
            <a:avLst/>
          </a:prstGeom>
        </p:spPr>
      </p:pic>
      <p:pic>
        <p:nvPicPr>
          <p:cNvPr id="6" name="Obráze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49177" y="2155368"/>
            <a:ext cx="5659950" cy="2230020"/>
          </a:xfrm>
          <a:prstGeom prst="rect">
            <a:avLst/>
          </a:prstGeom>
        </p:spPr>
      </p:pic>
    </p:spTree>
    <p:extLst>
      <p:ext uri="{BB962C8B-B14F-4D97-AF65-F5344CB8AC3E}">
        <p14:creationId xmlns:p14="http://schemas.microsoft.com/office/powerpoint/2010/main" val="32426908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1672253" cy="461665"/>
          </a:xfrm>
          <a:prstGeom prst="rect">
            <a:avLst/>
          </a:prstGeom>
        </p:spPr>
        <p:txBody>
          <a:bodyPr wrap="none">
            <a:spAutoFit/>
          </a:bodyPr>
          <a:lstStyle/>
          <a:p>
            <a:pPr lvl="0">
              <a:defRPr/>
            </a:pPr>
            <a:r>
              <a:rPr lang="cs-CZ" sz="2400" kern="0" dirty="0">
                <a:solidFill>
                  <a:srgbClr val="307871"/>
                </a:solidFill>
                <a:latin typeface="Times New Roman"/>
              </a:rPr>
              <a:t>BEFORE…</a:t>
            </a:r>
            <a:endParaRPr lang="en-GB" kern="0" dirty="0">
              <a:solidFill>
                <a:sysClr val="windowText" lastClr="000000"/>
              </a:solidFill>
            </a:endParaRPr>
          </a:p>
        </p:txBody>
      </p:sp>
      <p:sp>
        <p:nvSpPr>
          <p:cNvPr id="8" name="Zástupný symbol pro obsah 2"/>
          <p:cNvSpPr txBox="1">
            <a:spLocks/>
          </p:cNvSpPr>
          <p:nvPr/>
        </p:nvSpPr>
        <p:spPr>
          <a:xfrm>
            <a:off x="526165" y="1378103"/>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000" b="1" dirty="0">
                <a:solidFill>
                  <a:srgbClr val="307871"/>
                </a:solidFill>
                <a:latin typeface="Times New Roman" panose="02020603050405020304" pitchFamily="18" charset="0"/>
                <a:cs typeface="Times New Roman" panose="02020603050405020304" pitchFamily="18" charset="0"/>
              </a:rPr>
              <a:t> </a:t>
            </a:r>
            <a:r>
              <a:rPr lang="en-US" sz="2000" dirty="0">
                <a:solidFill>
                  <a:srgbClr val="307871"/>
                </a:solidFill>
                <a:latin typeface="Times New Roman" panose="02020603050405020304" pitchFamily="18" charset="0"/>
                <a:cs typeface="Times New Roman" panose="02020603050405020304" pitchFamily="18" charset="0"/>
              </a:rPr>
              <a:t> </a:t>
            </a:r>
            <a:r>
              <a:rPr lang="en-US" sz="2000" b="1" dirty="0">
                <a:solidFill>
                  <a:srgbClr val="307871"/>
                </a:solidFill>
                <a:latin typeface="Times New Roman" panose="02020603050405020304" pitchFamily="18" charset="0"/>
                <a:cs typeface="Times New Roman" panose="02020603050405020304" pitchFamily="18" charset="0"/>
              </a:rPr>
              <a:t>Spice routes (7th-15th centuries)</a:t>
            </a:r>
          </a:p>
          <a:p>
            <a:endParaRPr lang="en-US" sz="900" dirty="0">
              <a:solidFill>
                <a:srgbClr val="307871"/>
              </a:solidFill>
              <a:latin typeface="Times New Roman" panose="02020603050405020304" pitchFamily="18" charset="0"/>
              <a:cs typeface="Times New Roman" panose="02020603050405020304" pitchFamily="18" charset="0"/>
            </a:endParaRPr>
          </a:p>
          <a:p>
            <a:pPr algn="just"/>
            <a:r>
              <a:rPr lang="en-US" sz="1800" dirty="0">
                <a:solidFill>
                  <a:srgbClr val="307871"/>
                </a:solidFill>
                <a:latin typeface="Times New Roman" panose="02020603050405020304" pitchFamily="18" charset="0"/>
                <a:cs typeface="Times New Roman" panose="02020603050405020304" pitchFamily="18" charset="0"/>
              </a:rPr>
              <a:t>The next chapter in trade happened thanks to Islamic merchants. As the new religion spread in all directions from its Arabian heartland in the 7th century, so did trade. The founder of Islam, the prophet Mohammed, was famously a merchant, as was his wife Khadija. Trade was thus in the DNA of the new religion and its followers, and that showed. By the early 9th century, Muslim traders already dominated Mediterranean and Indian Ocean trade; afterwards, they could be found as far east as Indonesia, which over time became a Muslim-majority country, and as far west as Moorish Spain.</a:t>
            </a:r>
          </a:p>
          <a:p>
            <a:pPr algn="just"/>
            <a:endParaRPr lang="en-US" sz="900" dirty="0">
              <a:solidFill>
                <a:srgbClr val="307871"/>
              </a:solidFill>
              <a:latin typeface="Times New Roman" panose="02020603050405020304" pitchFamily="18" charset="0"/>
              <a:cs typeface="Times New Roman" panose="02020603050405020304" pitchFamily="18" charset="0"/>
            </a:endParaRPr>
          </a:p>
          <a:p>
            <a:pPr algn="just"/>
            <a:r>
              <a:rPr lang="en-US" sz="1800" dirty="0">
                <a:solidFill>
                  <a:srgbClr val="307871"/>
                </a:solidFill>
                <a:latin typeface="Times New Roman" panose="02020603050405020304" pitchFamily="18" charset="0"/>
                <a:cs typeface="Times New Roman" panose="02020603050405020304" pitchFamily="18" charset="0"/>
              </a:rPr>
              <a:t>The main focus of Islamic trade in those Middle Ages were spices. Unlike silk, spices were traded mainly by sea since ancient times. But by the medieval era they had become the true focus of international trade. Chief among them were the cloves, nutmeg and mace from the fabled Spice islands – the Maluku islands in Indonesia. They were extremely expensive and in high demand, also in Europe. But as with silk, they remained a luxury product, and trade remained relatively low volume. Globalization still didn’t take off, but the original Belt (sea route) and Road (Silk Road) of trade between East and West did now exist.</a:t>
            </a:r>
          </a:p>
          <a:p>
            <a:endParaRPr lang="en-US" sz="24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7642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1672253"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BEFORE…</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600810" y="1610087"/>
            <a:ext cx="891641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solidFill>
                <a:srgbClr val="307871"/>
              </a:solidFill>
              <a:latin typeface="Times New Roman" panose="02020603050405020304" pitchFamily="18" charset="0"/>
              <a:cs typeface="Times New Roman" panose="02020603050405020304" pitchFamily="18" charset="0"/>
            </a:endParaRPr>
          </a:p>
        </p:txBody>
      </p:sp>
      <p:pic>
        <p:nvPicPr>
          <p:cNvPr id="1026" name="Picture 2" descr="Výsledek obrázku pro silk sea rou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9244" y="1610087"/>
            <a:ext cx="8096250" cy="4114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39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6445995"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DEVELOPMENT OF THE WORLD ECONOMY</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26165" y="1378103"/>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solidFill>
                  <a:srgbClr val="307871"/>
                </a:solidFill>
                <a:latin typeface="Times New Roman" panose="02020603050405020304" pitchFamily="18" charset="0"/>
                <a:cs typeface="Times New Roman" panose="02020603050405020304" pitchFamily="18" charset="0"/>
              </a:rPr>
              <a:t>First stage: </a:t>
            </a:r>
            <a:r>
              <a:rPr lang="en-US" sz="2400" dirty="0">
                <a:solidFill>
                  <a:srgbClr val="307871"/>
                </a:solidFill>
                <a:latin typeface="Times New Roman" panose="02020603050405020304" pitchFamily="18" charset="0"/>
                <a:cs typeface="Times New Roman" panose="02020603050405020304" pitchFamily="18" charset="0"/>
              </a:rPr>
              <a:t>since the establishment of feudal states (10th century) to 1492 (Discovery of America</a:t>
            </a:r>
            <a:r>
              <a:rPr lang="en-US" sz="2400" dirty="0" smtClean="0">
                <a:solidFill>
                  <a:srgbClr val="307871"/>
                </a:solidFill>
                <a:latin typeface="Times New Roman" panose="02020603050405020304" pitchFamily="18" charset="0"/>
                <a:cs typeface="Times New Roman" panose="02020603050405020304" pitchFamily="18" charset="0"/>
              </a:rPr>
              <a:t>)</a:t>
            </a:r>
            <a:endParaRPr lang="cs-CZ" sz="2400" dirty="0" smtClean="0">
              <a:solidFill>
                <a:srgbClr val="307871"/>
              </a:solidFill>
              <a:latin typeface="Times New Roman" panose="02020603050405020304" pitchFamily="18" charset="0"/>
              <a:cs typeface="Times New Roman" panose="02020603050405020304" pitchFamily="18" charset="0"/>
            </a:endParaRPr>
          </a:p>
          <a:p>
            <a:endParaRPr lang="en-US" sz="900" dirty="0">
              <a:solidFill>
                <a:srgbClr val="307871"/>
              </a:solidFill>
              <a:latin typeface="Times New Roman" panose="02020603050405020304" pitchFamily="18" charset="0"/>
              <a:cs typeface="Times New Roman" panose="02020603050405020304" pitchFamily="18" charset="0"/>
            </a:endParaRPr>
          </a:p>
          <a:p>
            <a:pPr lvl="1" algn="just"/>
            <a:r>
              <a:rPr lang="en-US" sz="2000" b="1" dirty="0">
                <a:solidFill>
                  <a:srgbClr val="307871"/>
                </a:solidFill>
                <a:latin typeface="Times New Roman" panose="02020603050405020304" pitchFamily="18" charset="0"/>
                <a:cs typeface="Times New Roman" panose="02020603050405020304" pitchFamily="18" charset="0"/>
              </a:rPr>
              <a:t>Leading force</a:t>
            </a:r>
            <a:r>
              <a:rPr lang="en-US" sz="2000" dirty="0">
                <a:solidFill>
                  <a:srgbClr val="307871"/>
                </a:solidFill>
                <a:latin typeface="Times New Roman" panose="02020603050405020304" pitchFamily="18" charset="0"/>
                <a:cs typeface="Times New Roman" panose="02020603050405020304" pitchFamily="18" charset="0"/>
              </a:rPr>
              <a:t>: China, </a:t>
            </a:r>
            <a:r>
              <a:rPr lang="en-US" sz="2000" dirty="0" err="1">
                <a:solidFill>
                  <a:srgbClr val="307871"/>
                </a:solidFill>
                <a:latin typeface="Times New Roman" panose="02020603050405020304" pitchFamily="18" charset="0"/>
                <a:cs typeface="Times New Roman" panose="02020603050405020304" pitchFamily="18" charset="0"/>
              </a:rPr>
              <a:t>islamic</a:t>
            </a:r>
            <a:r>
              <a:rPr lang="en-US" sz="2000" dirty="0">
                <a:solidFill>
                  <a:srgbClr val="307871"/>
                </a:solidFill>
                <a:latin typeface="Times New Roman" panose="02020603050405020304" pitchFamily="18" charset="0"/>
                <a:cs typeface="Times New Roman" panose="02020603050405020304" pitchFamily="18" charset="0"/>
              </a:rPr>
              <a:t> states and Europa (Genoa a Venice</a:t>
            </a:r>
            <a:r>
              <a:rPr lang="en-US" sz="2000" dirty="0" smtClean="0">
                <a:solidFill>
                  <a:srgbClr val="307871"/>
                </a:solidFill>
                <a:latin typeface="Times New Roman" panose="02020603050405020304" pitchFamily="18" charset="0"/>
                <a:cs typeface="Times New Roman" panose="02020603050405020304" pitchFamily="18" charset="0"/>
              </a:rPr>
              <a:t>)</a:t>
            </a:r>
            <a:endParaRPr lang="cs-CZ" sz="2000" dirty="0" smtClean="0">
              <a:solidFill>
                <a:srgbClr val="307871"/>
              </a:solidFill>
              <a:latin typeface="Times New Roman" panose="02020603050405020304" pitchFamily="18" charset="0"/>
              <a:cs typeface="Times New Roman" panose="02020603050405020304" pitchFamily="18" charset="0"/>
            </a:endParaRPr>
          </a:p>
          <a:p>
            <a:pPr lvl="1" algn="just"/>
            <a:endParaRPr lang="en-US" sz="900" dirty="0">
              <a:solidFill>
                <a:srgbClr val="307871"/>
              </a:solidFill>
              <a:latin typeface="Times New Roman" panose="02020603050405020304" pitchFamily="18" charset="0"/>
              <a:cs typeface="Times New Roman" panose="02020603050405020304" pitchFamily="18" charset="0"/>
            </a:endParaRPr>
          </a:p>
          <a:p>
            <a:pPr lvl="1" algn="just"/>
            <a:r>
              <a:rPr lang="en-US" sz="2000" b="1" dirty="0">
                <a:solidFill>
                  <a:srgbClr val="307871"/>
                </a:solidFill>
                <a:latin typeface="Times New Roman" panose="02020603050405020304" pitchFamily="18" charset="0"/>
                <a:cs typeface="Times New Roman" panose="02020603050405020304" pitchFamily="18" charset="0"/>
              </a:rPr>
              <a:t>Characteristics:</a:t>
            </a:r>
            <a:r>
              <a:rPr lang="en-US" sz="2000" dirty="0">
                <a:solidFill>
                  <a:srgbClr val="307871"/>
                </a:solidFill>
                <a:latin typeface="Times New Roman" panose="02020603050405020304" pitchFamily="18" charset="0"/>
                <a:cs typeface="Times New Roman" panose="02020603050405020304" pitchFamily="18" charset="0"/>
              </a:rPr>
              <a:t> </a:t>
            </a:r>
          </a:p>
          <a:p>
            <a:pPr lvl="2" algn="just"/>
            <a:r>
              <a:rPr lang="en-US" sz="1600" dirty="0">
                <a:solidFill>
                  <a:srgbClr val="307871"/>
                </a:solidFill>
                <a:latin typeface="Times New Roman" panose="02020603050405020304" pitchFamily="18" charset="0"/>
                <a:cs typeface="Times New Roman" panose="02020603050405020304" pitchFamily="18" charset="0"/>
              </a:rPr>
              <a:t>long-distance trade</a:t>
            </a:r>
          </a:p>
          <a:p>
            <a:pPr lvl="2" algn="just"/>
            <a:r>
              <a:rPr lang="en-US" sz="1600" dirty="0">
                <a:solidFill>
                  <a:srgbClr val="307871"/>
                </a:solidFill>
                <a:latin typeface="Times New Roman" panose="02020603050405020304" pitchFamily="18" charset="0"/>
                <a:cs typeface="Times New Roman" panose="02020603050405020304" pitchFamily="18" charset="0"/>
              </a:rPr>
              <a:t>emergence of the banking system - money and bills of </a:t>
            </a:r>
            <a:r>
              <a:rPr lang="en-US" sz="1600" dirty="0" smtClean="0">
                <a:solidFill>
                  <a:srgbClr val="307871"/>
                </a:solidFill>
                <a:latin typeface="Times New Roman" panose="02020603050405020304" pitchFamily="18" charset="0"/>
                <a:cs typeface="Times New Roman" panose="02020603050405020304" pitchFamily="18" charset="0"/>
              </a:rPr>
              <a:t>exchange</a:t>
            </a:r>
            <a:endParaRPr lang="cs-CZ" sz="1600" dirty="0" smtClean="0">
              <a:solidFill>
                <a:srgbClr val="307871"/>
              </a:solidFill>
              <a:latin typeface="Times New Roman" panose="02020603050405020304" pitchFamily="18" charset="0"/>
              <a:cs typeface="Times New Roman" panose="02020603050405020304" pitchFamily="18" charset="0"/>
            </a:endParaRPr>
          </a:p>
          <a:p>
            <a:pPr lvl="2" algn="just"/>
            <a:endParaRPr lang="en-US" sz="900" dirty="0">
              <a:solidFill>
                <a:srgbClr val="307871"/>
              </a:solidFill>
              <a:latin typeface="Times New Roman" panose="02020603050405020304" pitchFamily="18" charset="0"/>
              <a:cs typeface="Times New Roman" panose="02020603050405020304" pitchFamily="18" charset="0"/>
            </a:endParaRPr>
          </a:p>
          <a:p>
            <a:pPr lvl="1" algn="just"/>
            <a:r>
              <a:rPr lang="en-US" sz="2000" b="1" dirty="0">
                <a:solidFill>
                  <a:srgbClr val="307871"/>
                </a:solidFill>
                <a:latin typeface="Times New Roman" panose="02020603050405020304" pitchFamily="18" charset="0"/>
                <a:cs typeface="Times New Roman" panose="02020603050405020304" pitchFamily="18" charset="0"/>
              </a:rPr>
              <a:t>Innovations</a:t>
            </a:r>
            <a:r>
              <a:rPr lang="en-US" sz="2000" dirty="0">
                <a:solidFill>
                  <a:srgbClr val="307871"/>
                </a:solidFill>
                <a:latin typeface="Times New Roman" panose="02020603050405020304" pitchFamily="18" charset="0"/>
                <a:cs typeface="Times New Roman" panose="02020603050405020304" pitchFamily="18" charset="0"/>
              </a:rPr>
              <a:t>: compass, rudder, gunpowder, silk and china </a:t>
            </a:r>
            <a:endParaRPr lang="cs-CZ" sz="2000" dirty="0" smtClean="0">
              <a:solidFill>
                <a:srgbClr val="307871"/>
              </a:solidFill>
              <a:latin typeface="Times New Roman" panose="02020603050405020304" pitchFamily="18" charset="0"/>
              <a:cs typeface="Times New Roman" panose="02020603050405020304" pitchFamily="18" charset="0"/>
            </a:endParaRPr>
          </a:p>
          <a:p>
            <a:pPr lvl="1" algn="just"/>
            <a:endParaRPr lang="en-US" sz="900" dirty="0">
              <a:solidFill>
                <a:srgbClr val="307871"/>
              </a:solidFill>
              <a:latin typeface="Times New Roman" panose="02020603050405020304" pitchFamily="18" charset="0"/>
              <a:cs typeface="Times New Roman" panose="02020603050405020304" pitchFamily="18" charset="0"/>
            </a:endParaRPr>
          </a:p>
          <a:p>
            <a:pPr lvl="1" algn="just"/>
            <a:r>
              <a:rPr lang="en-US" sz="2000" b="1" dirty="0">
                <a:solidFill>
                  <a:srgbClr val="307871"/>
                </a:solidFill>
                <a:latin typeface="Times New Roman" panose="02020603050405020304" pitchFamily="18" charset="0"/>
                <a:cs typeface="Times New Roman" panose="02020603050405020304" pitchFamily="18" charset="0"/>
              </a:rPr>
              <a:t>Production</a:t>
            </a:r>
            <a:r>
              <a:rPr lang="en-US" sz="2000" dirty="0">
                <a:solidFill>
                  <a:srgbClr val="307871"/>
                </a:solidFill>
                <a:latin typeface="Times New Roman" panose="02020603050405020304" pitchFamily="18" charset="0"/>
                <a:cs typeface="Times New Roman" panose="02020603050405020304" pitchFamily="18" charset="0"/>
              </a:rPr>
              <a:t>: Hand-made character, manufacturers were organized in guilds, which monitored the quality of products, set prices and other terms of production</a:t>
            </a:r>
          </a:p>
          <a:p>
            <a:pPr marL="0" indent="0">
              <a:buNone/>
            </a:pPr>
            <a:endParaRPr lang="en-US" sz="1600" dirty="0">
              <a:solidFill>
                <a:srgbClr val="307871"/>
              </a:solidFill>
              <a:latin typeface="Times New Roman" panose="02020603050405020304" pitchFamily="18" charset="0"/>
              <a:cs typeface="Times New Roman" panose="02020603050405020304" pitchFamily="18" charset="0"/>
            </a:endParaRPr>
          </a:p>
          <a:p>
            <a:endParaRPr lang="en-US" sz="24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04380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6445995"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DEVELOPMENT OF THE WORLD ECONOMY</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26165" y="1378103"/>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sz="2000" b="1" dirty="0">
                <a:solidFill>
                  <a:srgbClr val="307871"/>
                </a:solidFill>
                <a:latin typeface="Times New Roman" panose="02020603050405020304" pitchFamily="18" charset="0"/>
                <a:cs typeface="Times New Roman" panose="02020603050405020304" pitchFamily="18" charset="0"/>
              </a:rPr>
              <a:t>D</a:t>
            </a:r>
            <a:r>
              <a:rPr lang="en-US" sz="2000" b="1" dirty="0" err="1" smtClean="0">
                <a:solidFill>
                  <a:srgbClr val="307871"/>
                </a:solidFill>
                <a:latin typeface="Times New Roman" panose="02020603050405020304" pitchFamily="18" charset="0"/>
                <a:cs typeface="Times New Roman" panose="02020603050405020304" pitchFamily="18" charset="0"/>
              </a:rPr>
              <a:t>iscovery</a:t>
            </a:r>
            <a:r>
              <a:rPr lang="en-US" sz="2000" b="1" dirty="0" smtClean="0">
                <a:solidFill>
                  <a:srgbClr val="307871"/>
                </a:solidFill>
                <a:latin typeface="Times New Roman" panose="02020603050405020304" pitchFamily="18" charset="0"/>
                <a:cs typeface="Times New Roman" panose="02020603050405020304" pitchFamily="18" charset="0"/>
              </a:rPr>
              <a:t> </a:t>
            </a:r>
            <a:r>
              <a:rPr lang="en-US" sz="2000" b="1" dirty="0">
                <a:solidFill>
                  <a:srgbClr val="307871"/>
                </a:solidFill>
                <a:latin typeface="Times New Roman" panose="02020603050405020304" pitchFamily="18" charset="0"/>
                <a:cs typeface="Times New Roman" panose="02020603050405020304" pitchFamily="18" charset="0"/>
              </a:rPr>
              <a:t>paths</a:t>
            </a:r>
            <a:r>
              <a:rPr lang="en-US" sz="2000" dirty="0">
                <a:solidFill>
                  <a:srgbClr val="307871"/>
                </a:solidFill>
                <a:latin typeface="Times New Roman" panose="02020603050405020304" pitchFamily="18" charset="0"/>
                <a:cs typeface="Times New Roman" panose="02020603050405020304" pitchFamily="18" charset="0"/>
              </a:rPr>
              <a:t>: the way to the creation of a real world </a:t>
            </a:r>
            <a:r>
              <a:rPr lang="en-US" sz="2000" dirty="0" smtClean="0">
                <a:solidFill>
                  <a:srgbClr val="307871"/>
                </a:solidFill>
                <a:latin typeface="Times New Roman" panose="02020603050405020304" pitchFamily="18" charset="0"/>
                <a:cs typeface="Times New Roman" panose="02020603050405020304" pitchFamily="18" charset="0"/>
              </a:rPr>
              <a:t>economy</a:t>
            </a:r>
            <a:endParaRPr lang="cs-CZ" sz="2000" dirty="0" smtClean="0">
              <a:solidFill>
                <a:srgbClr val="307871"/>
              </a:solidFill>
              <a:latin typeface="Times New Roman" panose="02020603050405020304" pitchFamily="18" charset="0"/>
              <a:cs typeface="Times New Roman" panose="02020603050405020304" pitchFamily="18" charset="0"/>
            </a:endParaRPr>
          </a:p>
          <a:p>
            <a:pPr algn="just"/>
            <a:endParaRPr lang="en-US" sz="900" dirty="0">
              <a:solidFill>
                <a:srgbClr val="307871"/>
              </a:solidFill>
              <a:latin typeface="Times New Roman" panose="02020603050405020304" pitchFamily="18" charset="0"/>
              <a:cs typeface="Times New Roman" panose="02020603050405020304" pitchFamily="18" charset="0"/>
            </a:endParaRPr>
          </a:p>
          <a:p>
            <a:pPr algn="just"/>
            <a:r>
              <a:rPr lang="cs-CZ" sz="2000" dirty="0" smtClean="0">
                <a:solidFill>
                  <a:srgbClr val="307871"/>
                </a:solidFill>
                <a:latin typeface="Times New Roman" panose="02020603050405020304" pitchFamily="18" charset="0"/>
                <a:cs typeface="Times New Roman" panose="02020603050405020304" pitchFamily="18" charset="0"/>
              </a:rPr>
              <a:t>M</a:t>
            </a:r>
            <a:r>
              <a:rPr lang="en-US" sz="2000" dirty="0" err="1" smtClean="0">
                <a:solidFill>
                  <a:srgbClr val="307871"/>
                </a:solidFill>
                <a:latin typeface="Times New Roman" panose="02020603050405020304" pitchFamily="18" charset="0"/>
                <a:cs typeface="Times New Roman" panose="02020603050405020304" pitchFamily="18" charset="0"/>
              </a:rPr>
              <a:t>aritime</a:t>
            </a:r>
            <a:r>
              <a:rPr lang="en-US" sz="2000" dirty="0" smtClean="0">
                <a:solidFill>
                  <a:srgbClr val="307871"/>
                </a:solidFill>
                <a:latin typeface="Times New Roman" panose="02020603050405020304" pitchFamily="18" charset="0"/>
                <a:cs typeface="Times New Roman" panose="02020603050405020304" pitchFamily="18" charset="0"/>
              </a:rPr>
              <a:t> </a:t>
            </a:r>
            <a:r>
              <a:rPr lang="en-US" sz="2000" dirty="0">
                <a:solidFill>
                  <a:srgbClr val="307871"/>
                </a:solidFill>
                <a:latin typeface="Times New Roman" panose="02020603050405020304" pitchFamily="18" charset="0"/>
                <a:cs typeface="Times New Roman" panose="02020603050405020304" pitchFamily="18" charset="0"/>
              </a:rPr>
              <a:t>expansion of China: Zheng He (1371-1435) in the years </a:t>
            </a:r>
            <a:r>
              <a:rPr lang="en-US" sz="2000" dirty="0" smtClean="0">
                <a:solidFill>
                  <a:srgbClr val="307871"/>
                </a:solidFill>
                <a:latin typeface="Times New Roman" panose="02020603050405020304" pitchFamily="18" charset="0"/>
                <a:cs typeface="Times New Roman" panose="02020603050405020304" pitchFamily="18" charset="0"/>
              </a:rPr>
              <a:t>1405-1433</a:t>
            </a:r>
            <a:endParaRPr lang="cs-CZ" sz="2000" dirty="0" smtClean="0">
              <a:solidFill>
                <a:srgbClr val="307871"/>
              </a:solidFill>
              <a:latin typeface="Times New Roman" panose="02020603050405020304" pitchFamily="18" charset="0"/>
              <a:cs typeface="Times New Roman" panose="02020603050405020304" pitchFamily="18" charset="0"/>
            </a:endParaRPr>
          </a:p>
          <a:p>
            <a:pPr algn="just"/>
            <a:endParaRPr lang="en-US" sz="900" dirty="0">
              <a:solidFill>
                <a:srgbClr val="307871"/>
              </a:solidFill>
              <a:latin typeface="Times New Roman" panose="02020603050405020304" pitchFamily="18" charset="0"/>
              <a:cs typeface="Times New Roman" panose="02020603050405020304" pitchFamily="18" charset="0"/>
            </a:endParaRPr>
          </a:p>
          <a:p>
            <a:pPr algn="just"/>
            <a:r>
              <a:rPr lang="en-US" sz="2000" dirty="0" err="1">
                <a:solidFill>
                  <a:srgbClr val="307871"/>
                </a:solidFill>
                <a:latin typeface="Times New Roman" panose="02020603050405020304" pitchFamily="18" charset="0"/>
                <a:cs typeface="Times New Roman" panose="02020603050405020304" pitchFamily="18" charset="0"/>
              </a:rPr>
              <a:t>Bartolemeo</a:t>
            </a:r>
            <a:r>
              <a:rPr lang="en-US" sz="2000" dirty="0">
                <a:solidFill>
                  <a:srgbClr val="307871"/>
                </a:solidFill>
                <a:latin typeface="Times New Roman" panose="02020603050405020304" pitchFamily="18" charset="0"/>
                <a:cs typeface="Times New Roman" panose="02020603050405020304" pitchFamily="18" charset="0"/>
              </a:rPr>
              <a:t> Diaz (1450-1500): sailed around the Cape of Good Hope in </a:t>
            </a:r>
            <a:r>
              <a:rPr lang="en-US" sz="2000" dirty="0" smtClean="0">
                <a:solidFill>
                  <a:srgbClr val="307871"/>
                </a:solidFill>
                <a:latin typeface="Times New Roman" panose="02020603050405020304" pitchFamily="18" charset="0"/>
                <a:cs typeface="Times New Roman" panose="02020603050405020304" pitchFamily="18" charset="0"/>
              </a:rPr>
              <a:t>1488</a:t>
            </a:r>
            <a:endParaRPr lang="cs-CZ" sz="2000" dirty="0" smtClean="0">
              <a:solidFill>
                <a:srgbClr val="307871"/>
              </a:solidFill>
              <a:latin typeface="Times New Roman" panose="02020603050405020304" pitchFamily="18" charset="0"/>
              <a:cs typeface="Times New Roman" panose="02020603050405020304" pitchFamily="18" charset="0"/>
            </a:endParaRPr>
          </a:p>
          <a:p>
            <a:pPr algn="just"/>
            <a:endParaRPr lang="en-US" sz="900" dirty="0">
              <a:solidFill>
                <a:srgbClr val="307871"/>
              </a:solidFill>
              <a:latin typeface="Times New Roman" panose="02020603050405020304" pitchFamily="18" charset="0"/>
              <a:cs typeface="Times New Roman" panose="02020603050405020304" pitchFamily="18" charset="0"/>
            </a:endParaRPr>
          </a:p>
          <a:p>
            <a:pPr algn="just"/>
            <a:r>
              <a:rPr lang="en-US" sz="2000" dirty="0">
                <a:solidFill>
                  <a:srgbClr val="307871"/>
                </a:solidFill>
                <a:latin typeface="Times New Roman" panose="02020603050405020304" pitchFamily="18" charset="0"/>
                <a:cs typeface="Times New Roman" panose="02020603050405020304" pitchFamily="18" charset="0"/>
              </a:rPr>
              <a:t>Christopher Columbus  (1451-1506): discovered America in </a:t>
            </a:r>
            <a:r>
              <a:rPr lang="en-US" sz="2000" dirty="0" smtClean="0">
                <a:solidFill>
                  <a:srgbClr val="307871"/>
                </a:solidFill>
                <a:latin typeface="Times New Roman" panose="02020603050405020304" pitchFamily="18" charset="0"/>
                <a:cs typeface="Times New Roman" panose="02020603050405020304" pitchFamily="18" charset="0"/>
              </a:rPr>
              <a:t>1492</a:t>
            </a:r>
            <a:endParaRPr lang="cs-CZ" sz="2000" dirty="0" smtClean="0">
              <a:solidFill>
                <a:srgbClr val="307871"/>
              </a:solidFill>
              <a:latin typeface="Times New Roman" panose="02020603050405020304" pitchFamily="18" charset="0"/>
              <a:cs typeface="Times New Roman" panose="02020603050405020304" pitchFamily="18" charset="0"/>
            </a:endParaRPr>
          </a:p>
          <a:p>
            <a:pPr algn="just"/>
            <a:endParaRPr lang="en-US" sz="900" dirty="0">
              <a:solidFill>
                <a:srgbClr val="307871"/>
              </a:solidFill>
              <a:latin typeface="Times New Roman" panose="02020603050405020304" pitchFamily="18" charset="0"/>
              <a:cs typeface="Times New Roman" panose="02020603050405020304" pitchFamily="18" charset="0"/>
            </a:endParaRPr>
          </a:p>
          <a:p>
            <a:pPr algn="just"/>
            <a:r>
              <a:rPr lang="en-US" sz="2000" dirty="0">
                <a:solidFill>
                  <a:srgbClr val="307871"/>
                </a:solidFill>
                <a:latin typeface="Times New Roman" panose="02020603050405020304" pitchFamily="18" charset="0"/>
                <a:cs typeface="Times New Roman" panose="02020603050405020304" pitchFamily="18" charset="0"/>
              </a:rPr>
              <a:t>Vasco da Gama (1460/1469-1524): arrived in India in </a:t>
            </a:r>
            <a:r>
              <a:rPr lang="en-US" sz="2000" dirty="0" smtClean="0">
                <a:solidFill>
                  <a:srgbClr val="307871"/>
                </a:solidFill>
                <a:latin typeface="Times New Roman" panose="02020603050405020304" pitchFamily="18" charset="0"/>
                <a:cs typeface="Times New Roman" panose="02020603050405020304" pitchFamily="18" charset="0"/>
              </a:rPr>
              <a:t>1497</a:t>
            </a:r>
            <a:endParaRPr lang="cs-CZ" sz="2000" dirty="0" smtClean="0">
              <a:solidFill>
                <a:srgbClr val="307871"/>
              </a:solidFill>
              <a:latin typeface="Times New Roman" panose="02020603050405020304" pitchFamily="18" charset="0"/>
              <a:cs typeface="Times New Roman" panose="02020603050405020304" pitchFamily="18" charset="0"/>
            </a:endParaRPr>
          </a:p>
          <a:p>
            <a:pPr algn="just"/>
            <a:endParaRPr lang="en-US" sz="900" dirty="0">
              <a:solidFill>
                <a:srgbClr val="307871"/>
              </a:solidFill>
              <a:latin typeface="Times New Roman" panose="02020603050405020304" pitchFamily="18" charset="0"/>
              <a:cs typeface="Times New Roman" panose="02020603050405020304" pitchFamily="18" charset="0"/>
            </a:endParaRPr>
          </a:p>
          <a:p>
            <a:pPr algn="just"/>
            <a:r>
              <a:rPr lang="en-US" sz="2000" dirty="0">
                <a:solidFill>
                  <a:srgbClr val="307871"/>
                </a:solidFill>
                <a:latin typeface="Times New Roman" panose="02020603050405020304" pitchFamily="18" charset="0"/>
                <a:cs typeface="Times New Roman" panose="02020603050405020304" pitchFamily="18" charset="0"/>
              </a:rPr>
              <a:t>Chinese ships : circumnavigated America and Australia - maps</a:t>
            </a:r>
          </a:p>
          <a:p>
            <a:endParaRPr lang="en-US" sz="1600" dirty="0">
              <a:solidFill>
                <a:srgbClr val="307871"/>
              </a:solidFill>
              <a:latin typeface="Times New Roman" panose="02020603050405020304" pitchFamily="18" charset="0"/>
              <a:cs typeface="Times New Roman" panose="02020603050405020304" pitchFamily="18" charset="0"/>
            </a:endParaRPr>
          </a:p>
          <a:p>
            <a:endParaRPr lang="en-US" sz="2400" dirty="0">
              <a:solidFill>
                <a:srgbClr val="307871"/>
              </a:solidFill>
              <a:latin typeface="Times New Roman" panose="02020603050405020304" pitchFamily="18" charset="0"/>
              <a:cs typeface="Times New Roman" panose="02020603050405020304" pitchFamily="18" charset="0"/>
            </a:endParaRPr>
          </a:p>
        </p:txBody>
      </p:sp>
      <p:pic>
        <p:nvPicPr>
          <p:cNvPr id="2" name="Obrázek 1"/>
          <p:cNvPicPr>
            <a:picLocks noChangeAspect="1"/>
          </p:cNvPicPr>
          <p:nvPr/>
        </p:nvPicPr>
        <p:blipFill>
          <a:blip r:embed="rId3"/>
          <a:stretch>
            <a:fillRect/>
          </a:stretch>
        </p:blipFill>
        <p:spPr>
          <a:xfrm>
            <a:off x="8749163" y="3102136"/>
            <a:ext cx="2520056" cy="1415951"/>
          </a:xfrm>
          <a:prstGeom prst="rect">
            <a:avLst/>
          </a:prstGeom>
        </p:spPr>
      </p:pic>
      <p:pic>
        <p:nvPicPr>
          <p:cNvPr id="3" name="Obrázek 2"/>
          <p:cNvPicPr>
            <a:picLocks noChangeAspect="1"/>
          </p:cNvPicPr>
          <p:nvPr/>
        </p:nvPicPr>
        <p:blipFill>
          <a:blip r:embed="rId4"/>
          <a:stretch>
            <a:fillRect/>
          </a:stretch>
        </p:blipFill>
        <p:spPr>
          <a:xfrm>
            <a:off x="9133700" y="1650851"/>
            <a:ext cx="2440851" cy="1291749"/>
          </a:xfrm>
          <a:prstGeom prst="rect">
            <a:avLst/>
          </a:prstGeom>
        </p:spPr>
      </p:pic>
      <p:pic>
        <p:nvPicPr>
          <p:cNvPr id="6" name="Obrázek 5"/>
          <p:cNvPicPr>
            <a:picLocks noChangeAspect="1"/>
          </p:cNvPicPr>
          <p:nvPr/>
        </p:nvPicPr>
        <p:blipFill>
          <a:blip r:embed="rId5"/>
          <a:stretch>
            <a:fillRect/>
          </a:stretch>
        </p:blipFill>
        <p:spPr>
          <a:xfrm>
            <a:off x="8215836" y="4677624"/>
            <a:ext cx="1546474" cy="1546474"/>
          </a:xfrm>
          <a:prstGeom prst="rect">
            <a:avLst/>
          </a:prstGeom>
        </p:spPr>
      </p:pic>
    </p:spTree>
    <p:extLst>
      <p:ext uri="{BB962C8B-B14F-4D97-AF65-F5344CB8AC3E}">
        <p14:creationId xmlns:p14="http://schemas.microsoft.com/office/powerpoint/2010/main" val="5478701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6445995"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DEVELOPMENT OF THE WORLD ECONOMY</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26165" y="2095279"/>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solidFill>
                <a:srgbClr val="307871"/>
              </a:solidFill>
              <a:latin typeface="Times New Roman" panose="02020603050405020304" pitchFamily="18" charset="0"/>
              <a:cs typeface="Times New Roman" panose="02020603050405020304" pitchFamily="18" charset="0"/>
            </a:endParaRPr>
          </a:p>
        </p:txBody>
      </p:sp>
      <p:pic>
        <p:nvPicPr>
          <p:cNvPr id="2" name="Obrázek 1"/>
          <p:cNvPicPr>
            <a:picLocks noChangeAspect="1"/>
          </p:cNvPicPr>
          <p:nvPr/>
        </p:nvPicPr>
        <p:blipFill>
          <a:blip r:embed="rId3"/>
          <a:stretch>
            <a:fillRect/>
          </a:stretch>
        </p:blipFill>
        <p:spPr>
          <a:xfrm>
            <a:off x="2409371" y="1371421"/>
            <a:ext cx="6783666" cy="4506865"/>
          </a:xfrm>
          <a:prstGeom prst="rect">
            <a:avLst/>
          </a:prstGeom>
        </p:spPr>
      </p:pic>
    </p:spTree>
    <p:extLst>
      <p:ext uri="{BB962C8B-B14F-4D97-AF65-F5344CB8AC3E}">
        <p14:creationId xmlns:p14="http://schemas.microsoft.com/office/powerpoint/2010/main" val="24266171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6445995"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DEVELOPMENT OF THE WORLD ECONOMY</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26165" y="1378103"/>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sz="2400" b="1" dirty="0">
                <a:solidFill>
                  <a:srgbClr val="307871"/>
                </a:solidFill>
                <a:latin typeface="Times New Roman" panose="02020603050405020304" pitchFamily="18" charset="0"/>
                <a:cs typeface="Times New Roman" panose="02020603050405020304" pitchFamily="18" charset="0"/>
              </a:rPr>
              <a:t>S</a:t>
            </a:r>
            <a:r>
              <a:rPr lang="en-US" sz="2400" b="1" dirty="0" err="1" smtClean="0">
                <a:solidFill>
                  <a:srgbClr val="307871"/>
                </a:solidFill>
                <a:latin typeface="Times New Roman" panose="02020603050405020304" pitchFamily="18" charset="0"/>
                <a:cs typeface="Times New Roman" panose="02020603050405020304" pitchFamily="18" charset="0"/>
              </a:rPr>
              <a:t>econd</a:t>
            </a:r>
            <a:r>
              <a:rPr lang="en-US" sz="2400" b="1" dirty="0" smtClean="0">
                <a:solidFill>
                  <a:srgbClr val="307871"/>
                </a:solidFill>
                <a:latin typeface="Times New Roman" panose="02020603050405020304" pitchFamily="18" charset="0"/>
                <a:cs typeface="Times New Roman" panose="02020603050405020304" pitchFamily="18" charset="0"/>
              </a:rPr>
              <a:t> </a:t>
            </a:r>
            <a:r>
              <a:rPr lang="en-US" sz="2400" b="1" dirty="0">
                <a:solidFill>
                  <a:srgbClr val="307871"/>
                </a:solidFill>
                <a:latin typeface="Times New Roman" panose="02020603050405020304" pitchFamily="18" charset="0"/>
                <a:cs typeface="Times New Roman" panose="02020603050405020304" pitchFamily="18" charset="0"/>
              </a:rPr>
              <a:t>stage: 1492-1865 (end of the U.S. civil war)</a:t>
            </a:r>
          </a:p>
          <a:p>
            <a:pPr algn="just"/>
            <a:r>
              <a:rPr lang="cs-CZ" sz="2400" dirty="0" smtClean="0">
                <a:solidFill>
                  <a:srgbClr val="307871"/>
                </a:solidFill>
                <a:latin typeface="Times New Roman" panose="02020603050405020304" pitchFamily="18" charset="0"/>
                <a:cs typeface="Times New Roman" panose="02020603050405020304" pitchFamily="18" charset="0"/>
              </a:rPr>
              <a:t>C</a:t>
            </a:r>
            <a:r>
              <a:rPr lang="en-US" sz="2400" dirty="0" err="1" smtClean="0">
                <a:solidFill>
                  <a:srgbClr val="307871"/>
                </a:solidFill>
                <a:latin typeface="Times New Roman" panose="02020603050405020304" pitchFamily="18" charset="0"/>
                <a:cs typeface="Times New Roman" panose="02020603050405020304" pitchFamily="18" charset="0"/>
              </a:rPr>
              <a:t>olonization</a:t>
            </a:r>
            <a:r>
              <a:rPr lang="en-US" sz="2400" dirty="0" smtClean="0">
                <a:solidFill>
                  <a:srgbClr val="307871"/>
                </a:solidFill>
                <a:latin typeface="Times New Roman" panose="02020603050405020304" pitchFamily="18" charset="0"/>
                <a:cs typeface="Times New Roman" panose="02020603050405020304" pitchFamily="18" charset="0"/>
              </a:rPr>
              <a:t> </a:t>
            </a:r>
            <a:r>
              <a:rPr lang="en-US" sz="2400" dirty="0">
                <a:solidFill>
                  <a:srgbClr val="307871"/>
                </a:solidFill>
                <a:latin typeface="Times New Roman" panose="02020603050405020304" pitchFamily="18" charset="0"/>
                <a:cs typeface="Times New Roman" panose="02020603050405020304" pitchFamily="18" charset="0"/>
              </a:rPr>
              <a:t>with changing of the main hegemon (Spain and England)</a:t>
            </a:r>
          </a:p>
          <a:p>
            <a:pPr algn="just"/>
            <a:r>
              <a:rPr lang="cs-CZ" sz="2400" dirty="0" smtClean="0">
                <a:solidFill>
                  <a:srgbClr val="307871"/>
                </a:solidFill>
                <a:latin typeface="Times New Roman" panose="02020603050405020304" pitchFamily="18" charset="0"/>
                <a:cs typeface="Times New Roman" panose="02020603050405020304" pitchFamily="18" charset="0"/>
              </a:rPr>
              <a:t>T</a:t>
            </a:r>
            <a:r>
              <a:rPr lang="en-US" sz="2400" dirty="0" smtClean="0">
                <a:solidFill>
                  <a:srgbClr val="307871"/>
                </a:solidFill>
                <a:latin typeface="Times New Roman" panose="02020603050405020304" pitchFamily="18" charset="0"/>
                <a:cs typeface="Times New Roman" panose="02020603050405020304" pitchFamily="18" charset="0"/>
              </a:rPr>
              <a:t>he </a:t>
            </a:r>
            <a:r>
              <a:rPr lang="en-US" sz="2400" dirty="0">
                <a:solidFill>
                  <a:srgbClr val="307871"/>
                </a:solidFill>
                <a:latin typeface="Times New Roman" panose="02020603050405020304" pitchFamily="18" charset="0"/>
                <a:cs typeface="Times New Roman" panose="02020603050405020304" pitchFamily="18" charset="0"/>
              </a:rPr>
              <a:t>first great migration of the population </a:t>
            </a:r>
            <a:r>
              <a:rPr lang="en-US" sz="2400" b="1" dirty="0">
                <a:solidFill>
                  <a:srgbClr val="307871"/>
                </a:solidFill>
                <a:latin typeface="Times New Roman" panose="02020603050405020304" pitchFamily="18" charset="0"/>
                <a:cs typeface="Times New Roman" panose="02020603050405020304" pitchFamily="18" charset="0"/>
              </a:rPr>
              <a:t>- slavery</a:t>
            </a:r>
          </a:p>
          <a:p>
            <a:pPr algn="just"/>
            <a:r>
              <a:rPr lang="en-US" sz="2400" b="1" dirty="0">
                <a:solidFill>
                  <a:srgbClr val="307871"/>
                </a:solidFill>
                <a:latin typeface="Times New Roman" panose="02020603050405020304" pitchFamily="18" charset="0"/>
                <a:cs typeface="Times New Roman" panose="02020603050405020304" pitchFamily="18" charset="0"/>
              </a:rPr>
              <a:t>First Industrial Revolution (1760-1847): </a:t>
            </a:r>
            <a:r>
              <a:rPr lang="en-US" sz="2400" dirty="0">
                <a:solidFill>
                  <a:srgbClr val="307871"/>
                </a:solidFill>
                <a:latin typeface="Times New Roman" panose="02020603050405020304" pitchFamily="18" charset="0"/>
                <a:cs typeface="Times New Roman" panose="02020603050405020304" pitchFamily="18" charset="0"/>
              </a:rPr>
              <a:t>the industrialization of the countries and the transfer of labor from agriculture to industry</a:t>
            </a:r>
          </a:p>
          <a:p>
            <a:pPr algn="just"/>
            <a:r>
              <a:rPr lang="cs-CZ" sz="2400" b="1" dirty="0" smtClean="0">
                <a:solidFill>
                  <a:srgbClr val="307871"/>
                </a:solidFill>
                <a:latin typeface="Times New Roman" panose="02020603050405020304" pitchFamily="18" charset="0"/>
                <a:cs typeface="Times New Roman" panose="02020603050405020304" pitchFamily="18" charset="0"/>
              </a:rPr>
              <a:t>L</a:t>
            </a:r>
            <a:r>
              <a:rPr lang="en-US" sz="2400" b="1" dirty="0" err="1" smtClean="0">
                <a:solidFill>
                  <a:srgbClr val="307871"/>
                </a:solidFill>
                <a:latin typeface="Times New Roman" panose="02020603050405020304" pitchFamily="18" charset="0"/>
                <a:cs typeface="Times New Roman" panose="02020603050405020304" pitchFamily="18" charset="0"/>
              </a:rPr>
              <a:t>eading</a:t>
            </a:r>
            <a:r>
              <a:rPr lang="en-US" sz="2400" b="1" dirty="0" smtClean="0">
                <a:solidFill>
                  <a:srgbClr val="307871"/>
                </a:solidFill>
                <a:latin typeface="Times New Roman" panose="02020603050405020304" pitchFamily="18" charset="0"/>
                <a:cs typeface="Times New Roman" panose="02020603050405020304" pitchFamily="18" charset="0"/>
              </a:rPr>
              <a:t> </a:t>
            </a:r>
            <a:r>
              <a:rPr lang="en-US" sz="2400" b="1" dirty="0">
                <a:solidFill>
                  <a:srgbClr val="307871"/>
                </a:solidFill>
                <a:latin typeface="Times New Roman" panose="02020603050405020304" pitchFamily="18" charset="0"/>
                <a:cs typeface="Times New Roman" panose="02020603050405020304" pitchFamily="18" charset="0"/>
              </a:rPr>
              <a:t>force: </a:t>
            </a:r>
            <a:r>
              <a:rPr lang="en-US" sz="2400" dirty="0">
                <a:solidFill>
                  <a:srgbClr val="307871"/>
                </a:solidFill>
                <a:latin typeface="Times New Roman" panose="02020603050405020304" pitchFamily="18" charset="0"/>
                <a:cs typeface="Times New Roman" panose="02020603050405020304" pitchFamily="18" charset="0"/>
              </a:rPr>
              <a:t>Great Britain</a:t>
            </a:r>
          </a:p>
          <a:p>
            <a:endParaRPr lang="en-US" sz="1600" dirty="0">
              <a:solidFill>
                <a:srgbClr val="307871"/>
              </a:solidFill>
              <a:latin typeface="Times New Roman" panose="02020603050405020304" pitchFamily="18" charset="0"/>
              <a:cs typeface="Times New Roman" panose="02020603050405020304" pitchFamily="18" charset="0"/>
            </a:endParaRPr>
          </a:p>
          <a:p>
            <a:endParaRPr lang="en-US" sz="2400" dirty="0">
              <a:solidFill>
                <a:srgbClr val="307871"/>
              </a:solidFill>
              <a:latin typeface="Times New Roman" panose="02020603050405020304" pitchFamily="18" charset="0"/>
              <a:cs typeface="Times New Roman" panose="02020603050405020304" pitchFamily="18" charset="0"/>
            </a:endParaRPr>
          </a:p>
        </p:txBody>
      </p:sp>
      <p:pic>
        <p:nvPicPr>
          <p:cNvPr id="2" name="Obrázek 1"/>
          <p:cNvPicPr>
            <a:picLocks noChangeAspect="1"/>
          </p:cNvPicPr>
          <p:nvPr/>
        </p:nvPicPr>
        <p:blipFill>
          <a:blip r:embed="rId3"/>
          <a:stretch>
            <a:fillRect/>
          </a:stretch>
        </p:blipFill>
        <p:spPr>
          <a:xfrm>
            <a:off x="7014322" y="3577197"/>
            <a:ext cx="3524250" cy="2428875"/>
          </a:xfrm>
          <a:prstGeom prst="rect">
            <a:avLst/>
          </a:prstGeom>
        </p:spPr>
      </p:pic>
    </p:spTree>
    <p:extLst>
      <p:ext uri="{BB962C8B-B14F-4D97-AF65-F5344CB8AC3E}">
        <p14:creationId xmlns:p14="http://schemas.microsoft.com/office/powerpoint/2010/main" val="32395798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888932"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dirty="0" smtClean="0">
                <a:ln>
                  <a:noFill/>
                </a:ln>
                <a:solidFill>
                  <a:srgbClr val="307871"/>
                </a:solidFill>
                <a:effectLst/>
                <a:uLnTx/>
                <a:uFillTx/>
                <a:latin typeface="Times New Roman"/>
                <a:ea typeface="+mj-ea"/>
                <a:cs typeface="+mj-cs"/>
              </a:rPr>
              <a:t>Outline of the lecture</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395536" y="1642189"/>
            <a:ext cx="8280920" cy="27338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ltLang="cs-CZ" sz="1400" b="1" dirty="0">
              <a:solidFill>
                <a:srgbClr val="307871"/>
              </a:solidFill>
              <a:latin typeface="Times New Roman" panose="02020603050405020304" pitchFamily="18" charset="0"/>
              <a:cs typeface="Times New Roman" panose="02020603050405020304" pitchFamily="18" charset="0"/>
            </a:endParaRPr>
          </a:p>
        </p:txBody>
      </p:sp>
      <p:sp>
        <p:nvSpPr>
          <p:cNvPr id="2" name="Obdélník 1"/>
          <p:cNvSpPr/>
          <p:nvPr/>
        </p:nvSpPr>
        <p:spPr>
          <a:xfrm>
            <a:off x="957942" y="1850002"/>
            <a:ext cx="6096000" cy="3693319"/>
          </a:xfrm>
          <a:prstGeom prst="rect">
            <a:avLst/>
          </a:prstGeom>
        </p:spPr>
        <p:txBody>
          <a:bodyPr>
            <a:spAutoFit/>
          </a:bodyPr>
          <a:lstStyle/>
          <a:p>
            <a:pPr marL="342900" indent="-342900">
              <a:buFont typeface="+mj-lt"/>
              <a:buAutoNum type="arabicPeriod"/>
            </a:pPr>
            <a:r>
              <a:rPr lang="cs-CZ" dirty="0" err="1"/>
              <a:t>Indicators</a:t>
            </a:r>
            <a:r>
              <a:rPr lang="cs-CZ" dirty="0"/>
              <a:t> </a:t>
            </a:r>
            <a:r>
              <a:rPr lang="cs-CZ" dirty="0" err="1" smtClean="0"/>
              <a:t>of</a:t>
            </a:r>
            <a:r>
              <a:rPr lang="cs-CZ" dirty="0" smtClean="0"/>
              <a:t> </a:t>
            </a:r>
            <a:r>
              <a:rPr lang="cs-CZ" dirty="0" err="1" smtClean="0"/>
              <a:t>the</a:t>
            </a:r>
            <a:r>
              <a:rPr lang="cs-CZ" dirty="0" smtClean="0"/>
              <a:t> </a:t>
            </a:r>
            <a:r>
              <a:rPr lang="cs-CZ" dirty="0" err="1" smtClean="0"/>
              <a:t>World</a:t>
            </a:r>
            <a:r>
              <a:rPr lang="cs-CZ" dirty="0" smtClean="0"/>
              <a:t> </a:t>
            </a:r>
            <a:r>
              <a:rPr lang="cs-CZ" dirty="0" err="1" smtClean="0"/>
              <a:t>Economy</a:t>
            </a:r>
            <a:endParaRPr lang="en-US" dirty="0"/>
          </a:p>
          <a:p>
            <a:pPr marL="342900" indent="-342900">
              <a:buFont typeface="+mj-lt"/>
              <a:buAutoNum type="arabicPeriod"/>
            </a:pPr>
            <a:endParaRPr lang="en-US" dirty="0"/>
          </a:p>
          <a:p>
            <a:pPr marL="342900" indent="-342900">
              <a:buFont typeface="+mj-lt"/>
              <a:buAutoNum type="arabicPeriod"/>
            </a:pPr>
            <a:r>
              <a:rPr lang="cs-CZ" dirty="0" err="1" smtClean="0"/>
              <a:t>Phases</a:t>
            </a:r>
            <a:r>
              <a:rPr lang="cs-CZ" dirty="0" smtClean="0"/>
              <a:t> </a:t>
            </a:r>
            <a:r>
              <a:rPr lang="cs-CZ" dirty="0" err="1" smtClean="0"/>
              <a:t>of</a:t>
            </a:r>
            <a:r>
              <a:rPr lang="cs-CZ" dirty="0" smtClean="0"/>
              <a:t> </a:t>
            </a:r>
            <a:r>
              <a:rPr lang="cs-CZ" dirty="0" err="1" smtClean="0"/>
              <a:t>the</a:t>
            </a:r>
            <a:r>
              <a:rPr lang="cs-CZ" dirty="0" smtClean="0"/>
              <a:t> </a:t>
            </a:r>
            <a:r>
              <a:rPr lang="cs-CZ" dirty="0" err="1" smtClean="0"/>
              <a:t>Development</a:t>
            </a:r>
            <a:endParaRPr lang="en-US" dirty="0"/>
          </a:p>
          <a:p>
            <a:pPr marL="342900" indent="-342900">
              <a:buFont typeface="+mj-lt"/>
              <a:buAutoNum type="arabicPeriod"/>
            </a:pPr>
            <a:endParaRPr lang="en-US" dirty="0"/>
          </a:p>
          <a:p>
            <a:pPr marL="342900" indent="-342900">
              <a:buFont typeface="+mj-lt"/>
              <a:buAutoNum type="arabicPeriod"/>
            </a:pPr>
            <a:r>
              <a:rPr lang="cs-CZ" dirty="0" err="1"/>
              <a:t>Peaks</a:t>
            </a:r>
            <a:r>
              <a:rPr lang="cs-CZ" dirty="0"/>
              <a:t> </a:t>
            </a:r>
            <a:r>
              <a:rPr lang="cs-CZ" dirty="0" err="1"/>
              <a:t>of</a:t>
            </a:r>
            <a:r>
              <a:rPr lang="cs-CZ" dirty="0"/>
              <a:t> </a:t>
            </a:r>
            <a:r>
              <a:rPr lang="cs-CZ" dirty="0" err="1"/>
              <a:t>the</a:t>
            </a:r>
            <a:r>
              <a:rPr lang="cs-CZ" dirty="0"/>
              <a:t> </a:t>
            </a:r>
            <a:r>
              <a:rPr lang="cs-CZ" dirty="0" err="1" smtClean="0"/>
              <a:t>Development</a:t>
            </a:r>
            <a:endParaRPr lang="cs-CZ" dirty="0" smtClean="0"/>
          </a:p>
          <a:p>
            <a:pPr marL="342900" indent="-342900">
              <a:buFont typeface="+mj-lt"/>
              <a:buAutoNum type="arabicPeriod"/>
            </a:pPr>
            <a:endParaRPr lang="cs-CZ" dirty="0"/>
          </a:p>
          <a:p>
            <a:pPr marL="342900" indent="-342900">
              <a:buFont typeface="+mj-lt"/>
              <a:buAutoNum type="arabicPeriod"/>
            </a:pPr>
            <a:r>
              <a:rPr lang="cs-CZ" dirty="0" err="1"/>
              <a:t>Stages</a:t>
            </a:r>
            <a:r>
              <a:rPr lang="cs-CZ" dirty="0"/>
              <a:t> </a:t>
            </a:r>
            <a:r>
              <a:rPr lang="cs-CZ" dirty="0" err="1"/>
              <a:t>of</a:t>
            </a:r>
            <a:r>
              <a:rPr lang="cs-CZ" dirty="0"/>
              <a:t> </a:t>
            </a:r>
            <a:r>
              <a:rPr lang="cs-CZ" dirty="0" err="1"/>
              <a:t>the</a:t>
            </a:r>
            <a:r>
              <a:rPr lang="cs-CZ" dirty="0"/>
              <a:t> </a:t>
            </a:r>
            <a:r>
              <a:rPr lang="cs-CZ" dirty="0" err="1" smtClean="0"/>
              <a:t>Development</a:t>
            </a:r>
            <a:endParaRPr lang="cs-CZ" dirty="0" smtClean="0"/>
          </a:p>
          <a:p>
            <a:endParaRPr lang="cs-CZ" dirty="0"/>
          </a:p>
          <a:p>
            <a:endParaRPr lang="cs-CZ" dirty="0" smtClean="0"/>
          </a:p>
          <a:p>
            <a:pPr marL="342900" indent="-342900">
              <a:buFont typeface="+mj-lt"/>
              <a:buAutoNum type="arabicPeriod"/>
            </a:pPr>
            <a:endParaRPr lang="cs-CZ" dirty="0"/>
          </a:p>
          <a:p>
            <a:r>
              <a:rPr lang="cs-CZ" dirty="0" smtClean="0"/>
              <a:t> </a:t>
            </a:r>
            <a:endParaRPr lang="en-US" dirty="0"/>
          </a:p>
          <a:p>
            <a:pPr marL="342900" indent="-342900">
              <a:buFont typeface="+mj-lt"/>
              <a:buAutoNum type="arabicPeriod"/>
            </a:pPr>
            <a:endParaRPr lang="en-US" dirty="0"/>
          </a:p>
          <a:p>
            <a:pPr marL="342900" indent="-342900">
              <a:buFont typeface="+mj-lt"/>
              <a:buAutoNum type="arabicPeriod"/>
            </a:pPr>
            <a:endParaRPr lang="en-US" dirty="0"/>
          </a:p>
        </p:txBody>
      </p:sp>
    </p:spTree>
    <p:extLst>
      <p:ext uri="{BB962C8B-B14F-4D97-AF65-F5344CB8AC3E}">
        <p14:creationId xmlns:p14="http://schemas.microsoft.com/office/powerpoint/2010/main" val="21487379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6445995"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DEVELOPMENT OF THE WORLD ECONOMY</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26165" y="2095279"/>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solidFill>
                <a:srgbClr val="307871"/>
              </a:solidFill>
              <a:latin typeface="Times New Roman" panose="02020603050405020304" pitchFamily="18" charset="0"/>
              <a:cs typeface="Times New Roman" panose="02020603050405020304" pitchFamily="18" charset="0"/>
            </a:endParaRPr>
          </a:p>
        </p:txBody>
      </p:sp>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9772" y="1610857"/>
            <a:ext cx="6881812"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28969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6445995"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DEVELOPMENT OF THE WORLD ECONOMY</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26165" y="1378103"/>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solidFill>
                  <a:srgbClr val="307871"/>
                </a:solidFill>
                <a:latin typeface="Times New Roman" panose="02020603050405020304" pitchFamily="18" charset="0"/>
                <a:cs typeface="Times New Roman" panose="02020603050405020304" pitchFamily="18" charset="0"/>
              </a:rPr>
              <a:t>Third stage: 1865-1918 (end of the First World War</a:t>
            </a:r>
            <a:r>
              <a:rPr lang="en-US" sz="2400" b="1" dirty="0" smtClean="0">
                <a:solidFill>
                  <a:srgbClr val="307871"/>
                </a:solidFill>
                <a:latin typeface="Times New Roman" panose="02020603050405020304" pitchFamily="18" charset="0"/>
                <a:cs typeface="Times New Roman" panose="02020603050405020304" pitchFamily="18" charset="0"/>
              </a:rPr>
              <a:t>)</a:t>
            </a:r>
            <a:endParaRPr lang="cs-CZ" sz="2400" b="1" dirty="0" smtClean="0">
              <a:solidFill>
                <a:srgbClr val="307871"/>
              </a:solidFill>
              <a:latin typeface="Times New Roman" panose="02020603050405020304" pitchFamily="18" charset="0"/>
              <a:cs typeface="Times New Roman" panose="02020603050405020304" pitchFamily="18" charset="0"/>
            </a:endParaRPr>
          </a:p>
          <a:p>
            <a:endParaRPr lang="en-US" sz="1000" b="1" dirty="0">
              <a:solidFill>
                <a:srgbClr val="307871"/>
              </a:solidFill>
              <a:latin typeface="Times New Roman" panose="02020603050405020304" pitchFamily="18" charset="0"/>
              <a:cs typeface="Times New Roman" panose="02020603050405020304" pitchFamily="18" charset="0"/>
            </a:endParaRPr>
          </a:p>
          <a:p>
            <a:pPr algn="just"/>
            <a:r>
              <a:rPr lang="cs-CZ" sz="2400" dirty="0">
                <a:solidFill>
                  <a:srgbClr val="307871"/>
                </a:solidFill>
                <a:latin typeface="Times New Roman" panose="02020603050405020304" pitchFamily="18" charset="0"/>
                <a:cs typeface="Times New Roman" panose="02020603050405020304" pitchFamily="18" charset="0"/>
              </a:rPr>
              <a:t>C</a:t>
            </a:r>
            <a:r>
              <a:rPr lang="en-US" sz="2400" dirty="0" err="1" smtClean="0">
                <a:solidFill>
                  <a:srgbClr val="307871"/>
                </a:solidFill>
                <a:latin typeface="Times New Roman" panose="02020603050405020304" pitchFamily="18" charset="0"/>
                <a:cs typeface="Times New Roman" panose="02020603050405020304" pitchFamily="18" charset="0"/>
              </a:rPr>
              <a:t>reation</a:t>
            </a:r>
            <a:r>
              <a:rPr lang="en-US" sz="2400" dirty="0" smtClean="0">
                <a:solidFill>
                  <a:srgbClr val="307871"/>
                </a:solidFill>
                <a:latin typeface="Times New Roman" panose="02020603050405020304" pitchFamily="18" charset="0"/>
                <a:cs typeface="Times New Roman" panose="02020603050405020304" pitchFamily="18" charset="0"/>
              </a:rPr>
              <a:t> of </a:t>
            </a:r>
            <a:r>
              <a:rPr lang="en-US" sz="2400" dirty="0">
                <a:solidFill>
                  <a:srgbClr val="307871"/>
                </a:solidFill>
                <a:latin typeface="Times New Roman" panose="02020603050405020304" pitchFamily="18" charset="0"/>
                <a:cs typeface="Times New Roman" panose="02020603050405020304" pitchFamily="18" charset="0"/>
              </a:rPr>
              <a:t>the world economy </a:t>
            </a:r>
            <a:r>
              <a:rPr lang="cs-CZ" sz="2400" dirty="0" smtClean="0">
                <a:solidFill>
                  <a:srgbClr val="307871"/>
                </a:solidFill>
                <a:latin typeface="Times New Roman" panose="02020603050405020304" pitchFamily="18" charset="0"/>
                <a:cs typeface="Times New Roman" panose="02020603050405020304" pitchFamily="18" charset="0"/>
              </a:rPr>
              <a:t>(as </a:t>
            </a:r>
            <a:r>
              <a:rPr lang="cs-CZ" sz="2400" dirty="0" err="1" smtClean="0">
                <a:solidFill>
                  <a:srgbClr val="307871"/>
                </a:solidFill>
                <a:latin typeface="Times New Roman" panose="02020603050405020304" pitchFamily="18" charset="0"/>
                <a:cs typeface="Times New Roman" panose="02020603050405020304" pitchFamily="18" charset="0"/>
              </a:rPr>
              <a:t>we</a:t>
            </a:r>
            <a:r>
              <a:rPr lang="cs-CZ" sz="2400" dirty="0" smtClean="0">
                <a:solidFill>
                  <a:srgbClr val="307871"/>
                </a:solidFill>
                <a:latin typeface="Times New Roman" panose="02020603050405020304" pitchFamily="18" charset="0"/>
                <a:cs typeface="Times New Roman" panose="02020603050405020304" pitchFamily="18" charset="0"/>
              </a:rPr>
              <a:t> </a:t>
            </a:r>
            <a:r>
              <a:rPr lang="cs-CZ" sz="2400" dirty="0" err="1" smtClean="0">
                <a:solidFill>
                  <a:srgbClr val="307871"/>
                </a:solidFill>
                <a:latin typeface="Times New Roman" panose="02020603050405020304" pitchFamily="18" charset="0"/>
                <a:cs typeface="Times New Roman" panose="02020603050405020304" pitchFamily="18" charset="0"/>
              </a:rPr>
              <a:t>know</a:t>
            </a:r>
            <a:r>
              <a:rPr lang="cs-CZ" sz="2400" dirty="0" smtClean="0">
                <a:solidFill>
                  <a:srgbClr val="307871"/>
                </a:solidFill>
                <a:latin typeface="Times New Roman" panose="02020603050405020304" pitchFamily="18" charset="0"/>
                <a:cs typeface="Times New Roman" panose="02020603050405020304" pitchFamily="18" charset="0"/>
              </a:rPr>
              <a:t> </a:t>
            </a:r>
            <a:r>
              <a:rPr lang="cs-CZ" sz="2400" dirty="0" err="1" smtClean="0">
                <a:solidFill>
                  <a:srgbClr val="307871"/>
                </a:solidFill>
                <a:latin typeface="Times New Roman" panose="02020603050405020304" pitchFamily="18" charset="0"/>
                <a:cs typeface="Times New Roman" panose="02020603050405020304" pitchFamily="18" charset="0"/>
              </a:rPr>
              <a:t>now</a:t>
            </a:r>
            <a:r>
              <a:rPr lang="cs-CZ" sz="2400" dirty="0" smtClean="0">
                <a:solidFill>
                  <a:srgbClr val="307871"/>
                </a:solidFill>
                <a:latin typeface="Times New Roman" panose="02020603050405020304" pitchFamily="18" charset="0"/>
                <a:cs typeface="Times New Roman" panose="02020603050405020304" pitchFamily="18" charset="0"/>
              </a:rPr>
              <a:t>)</a:t>
            </a:r>
            <a:endParaRPr lang="en-US" sz="2400" dirty="0">
              <a:solidFill>
                <a:srgbClr val="307871"/>
              </a:solidFill>
              <a:latin typeface="Times New Roman" panose="02020603050405020304" pitchFamily="18" charset="0"/>
              <a:cs typeface="Times New Roman" panose="02020603050405020304" pitchFamily="18" charset="0"/>
            </a:endParaRPr>
          </a:p>
          <a:p>
            <a:pPr algn="just"/>
            <a:r>
              <a:rPr lang="en-US" sz="2400" dirty="0">
                <a:solidFill>
                  <a:srgbClr val="307871"/>
                </a:solidFill>
                <a:latin typeface="Times New Roman" panose="02020603050405020304" pitchFamily="18" charset="0"/>
                <a:cs typeface="Times New Roman" panose="02020603050405020304" pitchFamily="18" charset="0"/>
              </a:rPr>
              <a:t>Leading force: Great Britain</a:t>
            </a:r>
          </a:p>
          <a:p>
            <a:pPr algn="just"/>
            <a:r>
              <a:rPr lang="cs-CZ" sz="2400" dirty="0" smtClean="0">
                <a:solidFill>
                  <a:srgbClr val="307871"/>
                </a:solidFill>
                <a:latin typeface="Times New Roman" panose="02020603050405020304" pitchFamily="18" charset="0"/>
                <a:cs typeface="Times New Roman" panose="02020603050405020304" pitchFamily="18" charset="0"/>
              </a:rPr>
              <a:t>E</a:t>
            </a:r>
            <a:r>
              <a:rPr lang="en-US" sz="2400" dirty="0" err="1" smtClean="0">
                <a:solidFill>
                  <a:srgbClr val="307871"/>
                </a:solidFill>
                <a:latin typeface="Times New Roman" panose="02020603050405020304" pitchFamily="18" charset="0"/>
                <a:cs typeface="Times New Roman" panose="02020603050405020304" pitchFamily="18" charset="0"/>
              </a:rPr>
              <a:t>conomic</a:t>
            </a:r>
            <a:r>
              <a:rPr lang="en-US" sz="2400" dirty="0" smtClean="0">
                <a:solidFill>
                  <a:srgbClr val="307871"/>
                </a:solidFill>
                <a:latin typeface="Times New Roman" panose="02020603050405020304" pitchFamily="18" charset="0"/>
                <a:cs typeface="Times New Roman" panose="02020603050405020304" pitchFamily="18" charset="0"/>
              </a:rPr>
              <a:t> </a:t>
            </a:r>
            <a:r>
              <a:rPr lang="en-US" sz="2400" dirty="0">
                <a:solidFill>
                  <a:srgbClr val="307871"/>
                </a:solidFill>
                <a:latin typeface="Times New Roman" panose="02020603050405020304" pitchFamily="18" charset="0"/>
                <a:cs typeface="Times New Roman" panose="02020603050405020304" pitchFamily="18" charset="0"/>
              </a:rPr>
              <a:t>nationalism: the increased tariff protection should support and build competitive industry</a:t>
            </a:r>
          </a:p>
          <a:p>
            <a:pPr algn="just"/>
            <a:r>
              <a:rPr lang="cs-CZ" sz="2400" dirty="0" smtClean="0">
                <a:solidFill>
                  <a:srgbClr val="307871"/>
                </a:solidFill>
                <a:latin typeface="Times New Roman" panose="02020603050405020304" pitchFamily="18" charset="0"/>
                <a:cs typeface="Times New Roman" panose="02020603050405020304" pitchFamily="18" charset="0"/>
              </a:rPr>
              <a:t>F</a:t>
            </a:r>
            <a:r>
              <a:rPr lang="en-US" sz="2400" dirty="0" err="1" smtClean="0">
                <a:solidFill>
                  <a:srgbClr val="307871"/>
                </a:solidFill>
                <a:latin typeface="Times New Roman" panose="02020603050405020304" pitchFamily="18" charset="0"/>
                <a:cs typeface="Times New Roman" panose="02020603050405020304" pitchFamily="18" charset="0"/>
              </a:rPr>
              <a:t>ree</a:t>
            </a:r>
            <a:r>
              <a:rPr lang="en-US" sz="2400" dirty="0" smtClean="0">
                <a:solidFill>
                  <a:srgbClr val="307871"/>
                </a:solidFill>
                <a:latin typeface="Times New Roman" panose="02020603050405020304" pitchFamily="18" charset="0"/>
                <a:cs typeface="Times New Roman" panose="02020603050405020304" pitchFamily="18" charset="0"/>
              </a:rPr>
              <a:t> </a:t>
            </a:r>
            <a:r>
              <a:rPr lang="en-US" sz="2400" dirty="0">
                <a:solidFill>
                  <a:srgbClr val="307871"/>
                </a:solidFill>
                <a:latin typeface="Times New Roman" panose="02020603050405020304" pitchFamily="18" charset="0"/>
                <a:cs typeface="Times New Roman" panose="02020603050405020304" pitchFamily="18" charset="0"/>
              </a:rPr>
              <a:t>trade and the gold coin standard</a:t>
            </a:r>
          </a:p>
          <a:p>
            <a:endParaRPr lang="en-US" sz="1600" dirty="0">
              <a:solidFill>
                <a:srgbClr val="307871"/>
              </a:solidFill>
              <a:latin typeface="Times New Roman" panose="02020603050405020304" pitchFamily="18" charset="0"/>
              <a:cs typeface="Times New Roman" panose="02020603050405020304" pitchFamily="18" charset="0"/>
            </a:endParaRPr>
          </a:p>
          <a:p>
            <a:endParaRPr lang="en-US" sz="2400" dirty="0">
              <a:solidFill>
                <a:srgbClr val="307871"/>
              </a:solidFill>
              <a:latin typeface="Times New Roman" panose="02020603050405020304" pitchFamily="18" charset="0"/>
              <a:cs typeface="Times New Roman" panose="02020603050405020304" pitchFamily="18" charset="0"/>
            </a:endParaRPr>
          </a:p>
        </p:txBody>
      </p:sp>
      <p:pic>
        <p:nvPicPr>
          <p:cNvPr id="2" name="Obrázek 1"/>
          <p:cNvPicPr>
            <a:picLocks noChangeAspect="1"/>
          </p:cNvPicPr>
          <p:nvPr/>
        </p:nvPicPr>
        <p:blipFill>
          <a:blip r:embed="rId3"/>
          <a:stretch>
            <a:fillRect/>
          </a:stretch>
        </p:blipFill>
        <p:spPr>
          <a:xfrm>
            <a:off x="8592263" y="4087313"/>
            <a:ext cx="2485039" cy="1682371"/>
          </a:xfrm>
          <a:prstGeom prst="rect">
            <a:avLst/>
          </a:prstGeom>
        </p:spPr>
      </p:pic>
      <p:pic>
        <p:nvPicPr>
          <p:cNvPr id="3" name="Obrázek 2"/>
          <p:cNvPicPr>
            <a:picLocks noChangeAspect="1"/>
          </p:cNvPicPr>
          <p:nvPr/>
        </p:nvPicPr>
        <p:blipFill>
          <a:blip r:embed="rId4"/>
          <a:stretch>
            <a:fillRect/>
          </a:stretch>
        </p:blipFill>
        <p:spPr>
          <a:xfrm>
            <a:off x="5628022" y="4087313"/>
            <a:ext cx="2485454" cy="1682371"/>
          </a:xfrm>
          <a:prstGeom prst="rect">
            <a:avLst/>
          </a:prstGeom>
        </p:spPr>
      </p:pic>
    </p:spTree>
    <p:extLst>
      <p:ext uri="{BB962C8B-B14F-4D97-AF65-F5344CB8AC3E}">
        <p14:creationId xmlns:p14="http://schemas.microsoft.com/office/powerpoint/2010/main" val="6810243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6445995"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DEVELOPMENT OF THE WORLD ECONOMY</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26165" y="1378103"/>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a:solidFill>
                  <a:srgbClr val="FF0000"/>
                </a:solidFill>
                <a:latin typeface="Times New Roman" panose="02020603050405020304" pitchFamily="18" charset="0"/>
                <a:cs typeface="Times New Roman" panose="02020603050405020304" pitchFamily="18" charset="0"/>
              </a:rPr>
              <a:t>Second Industrial Revolution</a:t>
            </a:r>
            <a:r>
              <a:rPr lang="en-US" sz="2400" dirty="0">
                <a:solidFill>
                  <a:srgbClr val="307871"/>
                </a:solidFill>
                <a:latin typeface="Times New Roman" panose="02020603050405020304" pitchFamily="18" charset="0"/>
                <a:cs typeface="Times New Roman" panose="02020603050405020304" pitchFamily="18" charset="0"/>
              </a:rPr>
              <a:t>: the turn of the 19th and 20th century (technical-scientific revolution - electricity, internal combustion engines, the development of chemistry)</a:t>
            </a:r>
          </a:p>
          <a:p>
            <a:pPr algn="just"/>
            <a:r>
              <a:rPr lang="cs-CZ" sz="2400" dirty="0" smtClean="0">
                <a:solidFill>
                  <a:srgbClr val="307871"/>
                </a:solidFill>
                <a:latin typeface="Times New Roman" panose="02020603050405020304" pitchFamily="18" charset="0"/>
                <a:cs typeface="Times New Roman" panose="02020603050405020304" pitchFamily="18" charset="0"/>
              </a:rPr>
              <a:t>C</a:t>
            </a:r>
            <a:r>
              <a:rPr lang="en-US" sz="2400" dirty="0" err="1" smtClean="0">
                <a:solidFill>
                  <a:srgbClr val="307871"/>
                </a:solidFill>
                <a:latin typeface="Times New Roman" panose="02020603050405020304" pitchFamily="18" charset="0"/>
                <a:cs typeface="Times New Roman" panose="02020603050405020304" pitchFamily="18" charset="0"/>
              </a:rPr>
              <a:t>ountries</a:t>
            </a:r>
            <a:r>
              <a:rPr lang="en-US" sz="2400" dirty="0" smtClean="0">
                <a:solidFill>
                  <a:srgbClr val="307871"/>
                </a:solidFill>
                <a:latin typeface="Times New Roman" panose="02020603050405020304" pitchFamily="18" charset="0"/>
                <a:cs typeface="Times New Roman" panose="02020603050405020304" pitchFamily="18" charset="0"/>
              </a:rPr>
              <a:t> </a:t>
            </a:r>
            <a:r>
              <a:rPr lang="en-US" sz="2400" dirty="0">
                <a:solidFill>
                  <a:srgbClr val="307871"/>
                </a:solidFill>
                <a:latin typeface="Times New Roman" panose="02020603050405020304" pitchFamily="18" charset="0"/>
                <a:cs typeface="Times New Roman" panose="02020603050405020304" pitchFamily="18" charset="0"/>
              </a:rPr>
              <a:t>that own colonies x newly emerging leaders</a:t>
            </a:r>
          </a:p>
          <a:p>
            <a:pPr algn="just"/>
            <a:r>
              <a:rPr lang="cs-CZ" sz="2400" dirty="0" smtClean="0">
                <a:solidFill>
                  <a:srgbClr val="307871"/>
                </a:solidFill>
                <a:latin typeface="Times New Roman" panose="02020603050405020304" pitchFamily="18" charset="0"/>
                <a:cs typeface="Times New Roman" panose="02020603050405020304" pitchFamily="18" charset="0"/>
              </a:rPr>
              <a:t>G</a:t>
            </a:r>
            <a:r>
              <a:rPr lang="en-US" sz="2400" dirty="0" err="1" smtClean="0">
                <a:solidFill>
                  <a:srgbClr val="307871"/>
                </a:solidFill>
                <a:latin typeface="Times New Roman" panose="02020603050405020304" pitchFamily="18" charset="0"/>
                <a:cs typeface="Times New Roman" panose="02020603050405020304" pitchFamily="18" charset="0"/>
              </a:rPr>
              <a:t>eneral</a:t>
            </a:r>
            <a:r>
              <a:rPr lang="en-US" sz="2400" dirty="0" smtClean="0">
                <a:solidFill>
                  <a:srgbClr val="307871"/>
                </a:solidFill>
                <a:latin typeface="Times New Roman" panose="02020603050405020304" pitchFamily="18" charset="0"/>
                <a:cs typeface="Times New Roman" panose="02020603050405020304" pitchFamily="18" charset="0"/>
              </a:rPr>
              <a:t> </a:t>
            </a:r>
            <a:r>
              <a:rPr lang="en-US" sz="2400" dirty="0">
                <a:solidFill>
                  <a:srgbClr val="307871"/>
                </a:solidFill>
                <a:latin typeface="Times New Roman" panose="02020603050405020304" pitchFamily="18" charset="0"/>
                <a:cs typeface="Times New Roman" panose="02020603050405020304" pitchFamily="18" charset="0"/>
              </a:rPr>
              <a:t>war conflict: the World War I </a:t>
            </a:r>
          </a:p>
          <a:p>
            <a:pPr algn="just"/>
            <a:r>
              <a:rPr lang="cs-CZ" sz="2400" dirty="0" smtClean="0">
                <a:solidFill>
                  <a:srgbClr val="307871"/>
                </a:solidFill>
                <a:latin typeface="Times New Roman" panose="02020603050405020304" pitchFamily="18" charset="0"/>
                <a:cs typeface="Times New Roman" panose="02020603050405020304" pitchFamily="18" charset="0"/>
              </a:rPr>
              <a:t>E</a:t>
            </a:r>
            <a:r>
              <a:rPr lang="en-US" sz="2400" dirty="0" smtClean="0">
                <a:solidFill>
                  <a:srgbClr val="307871"/>
                </a:solidFill>
                <a:latin typeface="Times New Roman" panose="02020603050405020304" pitchFamily="18" charset="0"/>
                <a:cs typeface="Times New Roman" panose="02020603050405020304" pitchFamily="18" charset="0"/>
              </a:rPr>
              <a:t>mergence </a:t>
            </a:r>
            <a:r>
              <a:rPr lang="en-US" sz="2400" dirty="0">
                <a:solidFill>
                  <a:srgbClr val="307871"/>
                </a:solidFill>
                <a:latin typeface="Times New Roman" panose="02020603050405020304" pitchFamily="18" charset="0"/>
                <a:cs typeface="Times New Roman" panose="02020603050405020304" pitchFamily="18" charset="0"/>
              </a:rPr>
              <a:t>of new world leader: the United States</a:t>
            </a:r>
          </a:p>
          <a:p>
            <a:pPr algn="just"/>
            <a:endParaRPr lang="en-US" sz="1600" dirty="0">
              <a:solidFill>
                <a:srgbClr val="307871"/>
              </a:solidFill>
              <a:latin typeface="Times New Roman" panose="02020603050405020304" pitchFamily="18" charset="0"/>
              <a:cs typeface="Times New Roman" panose="02020603050405020304" pitchFamily="18" charset="0"/>
            </a:endParaRPr>
          </a:p>
          <a:p>
            <a:endParaRPr lang="en-US" sz="2400" dirty="0">
              <a:solidFill>
                <a:srgbClr val="307871"/>
              </a:solidFill>
              <a:latin typeface="Times New Roman" panose="02020603050405020304" pitchFamily="18" charset="0"/>
              <a:cs typeface="Times New Roman" panose="02020603050405020304" pitchFamily="18" charset="0"/>
            </a:endParaRPr>
          </a:p>
        </p:txBody>
      </p:sp>
      <p:pic>
        <p:nvPicPr>
          <p:cNvPr id="2" name="Obrázek 1"/>
          <p:cNvPicPr>
            <a:picLocks noChangeAspect="1"/>
          </p:cNvPicPr>
          <p:nvPr/>
        </p:nvPicPr>
        <p:blipFill>
          <a:blip r:embed="rId3"/>
          <a:stretch>
            <a:fillRect/>
          </a:stretch>
        </p:blipFill>
        <p:spPr>
          <a:xfrm>
            <a:off x="7777160" y="3840480"/>
            <a:ext cx="3553118" cy="2237149"/>
          </a:xfrm>
          <a:prstGeom prst="rect">
            <a:avLst/>
          </a:prstGeom>
        </p:spPr>
      </p:pic>
    </p:spTree>
    <p:extLst>
      <p:ext uri="{BB962C8B-B14F-4D97-AF65-F5344CB8AC3E}">
        <p14:creationId xmlns:p14="http://schemas.microsoft.com/office/powerpoint/2010/main" val="864139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6445995"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DEVELOPMENT OF THE WORLD ECONOMY</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26165" y="1378103"/>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solidFill>
                  <a:srgbClr val="307871"/>
                </a:solidFill>
                <a:latin typeface="Times New Roman" panose="02020603050405020304" pitchFamily="18" charset="0"/>
                <a:cs typeface="Times New Roman" panose="02020603050405020304" pitchFamily="18" charset="0"/>
              </a:rPr>
              <a:t>Fourth stage: 1918-1945</a:t>
            </a:r>
          </a:p>
          <a:p>
            <a:pPr algn="just"/>
            <a:r>
              <a:rPr lang="cs-CZ" sz="2400" dirty="0" smtClean="0">
                <a:solidFill>
                  <a:srgbClr val="307871"/>
                </a:solidFill>
                <a:latin typeface="Times New Roman" panose="02020603050405020304" pitchFamily="18" charset="0"/>
                <a:cs typeface="Times New Roman" panose="02020603050405020304" pitchFamily="18" charset="0"/>
              </a:rPr>
              <a:t>G</a:t>
            </a:r>
            <a:r>
              <a:rPr lang="en-US" sz="2400" dirty="0" smtClean="0">
                <a:solidFill>
                  <a:srgbClr val="307871"/>
                </a:solidFill>
                <a:latin typeface="Times New Roman" panose="02020603050405020304" pitchFamily="18" charset="0"/>
                <a:cs typeface="Times New Roman" panose="02020603050405020304" pitchFamily="18" charset="0"/>
              </a:rPr>
              <a:t>rowing </a:t>
            </a:r>
            <a:r>
              <a:rPr lang="en-US" sz="2400" dirty="0">
                <a:solidFill>
                  <a:srgbClr val="307871"/>
                </a:solidFill>
                <a:latin typeface="Times New Roman" panose="02020603050405020304" pitchFamily="18" charset="0"/>
                <a:cs typeface="Times New Roman" panose="02020603050405020304" pitchFamily="18" charset="0"/>
              </a:rPr>
              <a:t>influence of large national and early multinational </a:t>
            </a:r>
            <a:r>
              <a:rPr lang="en-US" sz="2400" dirty="0" smtClean="0">
                <a:solidFill>
                  <a:srgbClr val="307871"/>
                </a:solidFill>
                <a:latin typeface="Times New Roman" panose="02020603050405020304" pitchFamily="18" charset="0"/>
                <a:cs typeface="Times New Roman" panose="02020603050405020304" pitchFamily="18" charset="0"/>
              </a:rPr>
              <a:t>corporations</a:t>
            </a:r>
            <a:endParaRPr lang="cs-CZ" sz="2400" dirty="0" smtClean="0">
              <a:solidFill>
                <a:srgbClr val="307871"/>
              </a:solidFill>
              <a:latin typeface="Times New Roman" panose="02020603050405020304" pitchFamily="18" charset="0"/>
              <a:cs typeface="Times New Roman" panose="02020603050405020304" pitchFamily="18" charset="0"/>
            </a:endParaRPr>
          </a:p>
          <a:p>
            <a:pPr algn="just"/>
            <a:endParaRPr lang="en-US" sz="900" dirty="0">
              <a:solidFill>
                <a:srgbClr val="307871"/>
              </a:solidFill>
              <a:latin typeface="Times New Roman" panose="02020603050405020304" pitchFamily="18" charset="0"/>
              <a:cs typeface="Times New Roman" panose="02020603050405020304" pitchFamily="18" charset="0"/>
            </a:endParaRPr>
          </a:p>
          <a:p>
            <a:pPr algn="just"/>
            <a:r>
              <a:rPr lang="cs-CZ" sz="2400" dirty="0" smtClean="0">
                <a:solidFill>
                  <a:srgbClr val="FF0000"/>
                </a:solidFill>
                <a:latin typeface="Times New Roman" panose="02020603050405020304" pitchFamily="18" charset="0"/>
                <a:cs typeface="Times New Roman" panose="02020603050405020304" pitchFamily="18" charset="0"/>
              </a:rPr>
              <a:t>E</a:t>
            </a:r>
            <a:r>
              <a:rPr lang="en-US" sz="2400" dirty="0" err="1" smtClean="0">
                <a:solidFill>
                  <a:srgbClr val="FF0000"/>
                </a:solidFill>
                <a:latin typeface="Times New Roman" panose="02020603050405020304" pitchFamily="18" charset="0"/>
                <a:cs typeface="Times New Roman" panose="02020603050405020304" pitchFamily="18" charset="0"/>
              </a:rPr>
              <a:t>conomic</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nationalism:</a:t>
            </a:r>
            <a:r>
              <a:rPr lang="en-US" sz="2400" dirty="0">
                <a:solidFill>
                  <a:srgbClr val="307871"/>
                </a:solidFill>
                <a:latin typeface="Times New Roman" panose="02020603050405020304" pitchFamily="18" charset="0"/>
                <a:cs typeface="Times New Roman" panose="02020603050405020304" pitchFamily="18" charset="0"/>
              </a:rPr>
              <a:t> a general increase in tariffs, which further limited the opportunities </a:t>
            </a:r>
            <a:r>
              <a:rPr lang="en-US" sz="2400" dirty="0" smtClean="0">
                <a:solidFill>
                  <a:srgbClr val="307871"/>
                </a:solidFill>
                <a:latin typeface="Times New Roman" panose="02020603050405020304" pitchFamily="18" charset="0"/>
                <a:cs typeface="Times New Roman" panose="02020603050405020304" pitchFamily="18" charset="0"/>
              </a:rPr>
              <a:t>for</a:t>
            </a:r>
            <a:r>
              <a:rPr lang="cs-CZ" sz="2400" dirty="0" smtClean="0">
                <a:solidFill>
                  <a:srgbClr val="307871"/>
                </a:solidFill>
                <a:latin typeface="Times New Roman" panose="02020603050405020304" pitchFamily="18" charset="0"/>
                <a:cs typeface="Times New Roman" panose="02020603050405020304" pitchFamily="18" charset="0"/>
              </a:rPr>
              <a:t> </a:t>
            </a:r>
            <a:r>
              <a:rPr lang="en-US" sz="2400" dirty="0" smtClean="0">
                <a:solidFill>
                  <a:srgbClr val="307871"/>
                </a:solidFill>
                <a:latin typeface="Times New Roman" panose="02020603050405020304" pitchFamily="18" charset="0"/>
                <a:cs typeface="Times New Roman" panose="02020603050405020304" pitchFamily="18" charset="0"/>
              </a:rPr>
              <a:t>economic </a:t>
            </a:r>
            <a:r>
              <a:rPr lang="en-US" sz="2400" dirty="0">
                <a:solidFill>
                  <a:srgbClr val="307871"/>
                </a:solidFill>
                <a:latin typeface="Times New Roman" panose="02020603050405020304" pitchFamily="18" charset="0"/>
                <a:cs typeface="Times New Roman" panose="02020603050405020304" pitchFamily="18" charset="0"/>
              </a:rPr>
              <a:t>growth</a:t>
            </a:r>
          </a:p>
          <a:p>
            <a:endParaRPr lang="en-US" sz="1600" dirty="0">
              <a:solidFill>
                <a:srgbClr val="307871"/>
              </a:solidFill>
              <a:latin typeface="Times New Roman" panose="02020603050405020304" pitchFamily="18" charset="0"/>
              <a:cs typeface="Times New Roman" panose="02020603050405020304" pitchFamily="18" charset="0"/>
            </a:endParaRPr>
          </a:p>
          <a:p>
            <a:endParaRPr lang="en-US" sz="2400" dirty="0">
              <a:solidFill>
                <a:srgbClr val="307871"/>
              </a:solidFill>
              <a:latin typeface="Times New Roman" panose="02020603050405020304" pitchFamily="18" charset="0"/>
              <a:cs typeface="Times New Roman" panose="02020603050405020304" pitchFamily="18" charset="0"/>
            </a:endParaRPr>
          </a:p>
        </p:txBody>
      </p:sp>
      <p:pic>
        <p:nvPicPr>
          <p:cNvPr id="2" name="Obrázek 1"/>
          <p:cNvPicPr>
            <a:picLocks noChangeAspect="1"/>
          </p:cNvPicPr>
          <p:nvPr/>
        </p:nvPicPr>
        <p:blipFill>
          <a:blip r:embed="rId3"/>
          <a:stretch>
            <a:fillRect/>
          </a:stretch>
        </p:blipFill>
        <p:spPr>
          <a:xfrm>
            <a:off x="5591527" y="3505495"/>
            <a:ext cx="4249280" cy="2548349"/>
          </a:xfrm>
          <a:prstGeom prst="rect">
            <a:avLst/>
          </a:prstGeom>
        </p:spPr>
      </p:pic>
    </p:spTree>
    <p:extLst>
      <p:ext uri="{BB962C8B-B14F-4D97-AF65-F5344CB8AC3E}">
        <p14:creationId xmlns:p14="http://schemas.microsoft.com/office/powerpoint/2010/main" val="28981672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6445995"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DEVELOPMENT OF THE WORLD ECONOMY</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26165" y="1378103"/>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sz="2400" dirty="0" smtClean="0">
                <a:solidFill>
                  <a:srgbClr val="307871"/>
                </a:solidFill>
                <a:latin typeface="Times New Roman" panose="02020603050405020304" pitchFamily="18" charset="0"/>
                <a:cs typeface="Times New Roman" panose="02020603050405020304" pitchFamily="18" charset="0"/>
              </a:rPr>
              <a:t>T</a:t>
            </a:r>
            <a:r>
              <a:rPr lang="en-US" sz="2400" dirty="0" smtClean="0">
                <a:solidFill>
                  <a:srgbClr val="307871"/>
                </a:solidFill>
                <a:latin typeface="Times New Roman" panose="02020603050405020304" pitchFamily="18" charset="0"/>
                <a:cs typeface="Times New Roman" panose="02020603050405020304" pitchFamily="18" charset="0"/>
              </a:rPr>
              <a:t>he </a:t>
            </a:r>
            <a:r>
              <a:rPr lang="en-US" sz="2400" dirty="0">
                <a:solidFill>
                  <a:srgbClr val="307871"/>
                </a:solidFill>
                <a:latin typeface="Times New Roman" panose="02020603050405020304" pitchFamily="18" charset="0"/>
                <a:cs typeface="Times New Roman" panose="02020603050405020304" pitchFamily="18" charset="0"/>
              </a:rPr>
              <a:t>emergence of other international organizations: </a:t>
            </a:r>
          </a:p>
          <a:p>
            <a:pPr lvl="1"/>
            <a:r>
              <a:rPr lang="en-US" sz="2000" dirty="0">
                <a:solidFill>
                  <a:srgbClr val="307871"/>
                </a:solidFill>
                <a:latin typeface="Times New Roman" panose="02020603050405020304" pitchFamily="18" charset="0"/>
                <a:cs typeface="Times New Roman" panose="02020603050405020304" pitchFamily="18" charset="0"/>
              </a:rPr>
              <a:t>IMF (1944) and World Bank (1945)</a:t>
            </a:r>
          </a:p>
          <a:p>
            <a:endParaRPr lang="cs-CZ" sz="900" dirty="0" smtClean="0">
              <a:solidFill>
                <a:srgbClr val="307871"/>
              </a:solidFill>
              <a:latin typeface="Times New Roman" panose="02020603050405020304" pitchFamily="18" charset="0"/>
              <a:cs typeface="Times New Roman" panose="02020603050405020304" pitchFamily="18" charset="0"/>
            </a:endParaRPr>
          </a:p>
          <a:p>
            <a:r>
              <a:rPr lang="cs-CZ" sz="2400" dirty="0" smtClean="0">
                <a:solidFill>
                  <a:srgbClr val="FF0000"/>
                </a:solidFill>
                <a:latin typeface="Times New Roman" panose="02020603050405020304" pitchFamily="18" charset="0"/>
                <a:cs typeface="Times New Roman" panose="02020603050405020304" pitchFamily="18" charset="0"/>
              </a:rPr>
              <a:t>C</a:t>
            </a:r>
            <a:r>
              <a:rPr lang="en-US" sz="2400" dirty="0" err="1" smtClean="0">
                <a:solidFill>
                  <a:srgbClr val="FF0000"/>
                </a:solidFill>
                <a:latin typeface="Times New Roman" panose="02020603050405020304" pitchFamily="18" charset="0"/>
                <a:cs typeface="Times New Roman" panose="02020603050405020304" pitchFamily="18" charset="0"/>
              </a:rPr>
              <a:t>orporatist</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states:</a:t>
            </a:r>
            <a:r>
              <a:rPr lang="en-US" sz="2400" dirty="0">
                <a:solidFill>
                  <a:srgbClr val="307871"/>
                </a:solidFill>
                <a:latin typeface="Times New Roman" panose="02020603050405020304" pitchFamily="18" charset="0"/>
                <a:cs typeface="Times New Roman" panose="02020603050405020304" pitchFamily="18" charset="0"/>
              </a:rPr>
              <a:t> state control of public private ownership (Italy of Mussolini, now </a:t>
            </a:r>
            <a:r>
              <a:rPr lang="en-US" sz="2400" dirty="0" err="1">
                <a:solidFill>
                  <a:srgbClr val="307871"/>
                </a:solidFill>
                <a:latin typeface="Times New Roman" panose="02020603050405020304" pitchFamily="18" charset="0"/>
                <a:cs typeface="Times New Roman" panose="02020603050405020304" pitchFamily="18" charset="0"/>
              </a:rPr>
              <a:t>HongKong</a:t>
            </a:r>
            <a:r>
              <a:rPr lang="en-US" sz="2400" dirty="0">
                <a:solidFill>
                  <a:srgbClr val="307871"/>
                </a:solidFill>
                <a:latin typeface="Times New Roman" panose="02020603050405020304" pitchFamily="18" charset="0"/>
                <a:cs typeface="Times New Roman" panose="02020603050405020304" pitchFamily="18" charset="0"/>
              </a:rPr>
              <a:t>)</a:t>
            </a:r>
          </a:p>
          <a:p>
            <a:endParaRPr lang="cs-CZ" sz="900" dirty="0" smtClean="0">
              <a:solidFill>
                <a:srgbClr val="307871"/>
              </a:solidFill>
              <a:latin typeface="Times New Roman" panose="02020603050405020304" pitchFamily="18" charset="0"/>
              <a:cs typeface="Times New Roman" panose="02020603050405020304" pitchFamily="18" charset="0"/>
            </a:endParaRPr>
          </a:p>
          <a:p>
            <a:r>
              <a:rPr lang="en-US" sz="2400" dirty="0" smtClean="0">
                <a:solidFill>
                  <a:srgbClr val="307871"/>
                </a:solidFill>
                <a:latin typeface="Times New Roman" panose="02020603050405020304" pitchFamily="18" charset="0"/>
                <a:cs typeface="Times New Roman" panose="02020603050405020304" pitchFamily="18" charset="0"/>
              </a:rPr>
              <a:t>World </a:t>
            </a:r>
            <a:r>
              <a:rPr lang="en-US" sz="2400" dirty="0">
                <a:solidFill>
                  <a:srgbClr val="307871"/>
                </a:solidFill>
                <a:latin typeface="Times New Roman" panose="02020603050405020304" pitchFamily="18" charset="0"/>
                <a:cs typeface="Times New Roman" panose="02020603050405020304" pitchFamily="18" charset="0"/>
              </a:rPr>
              <a:t>War II (1939-1945)</a:t>
            </a:r>
          </a:p>
          <a:p>
            <a:endParaRPr lang="cs-CZ" sz="900" dirty="0" smtClean="0">
              <a:solidFill>
                <a:srgbClr val="307871"/>
              </a:solidFill>
              <a:latin typeface="Times New Roman" panose="02020603050405020304" pitchFamily="18" charset="0"/>
              <a:cs typeface="Times New Roman" panose="02020603050405020304" pitchFamily="18" charset="0"/>
            </a:endParaRPr>
          </a:p>
          <a:p>
            <a:r>
              <a:rPr lang="cs-CZ" sz="2400" dirty="0" smtClean="0">
                <a:solidFill>
                  <a:srgbClr val="307871"/>
                </a:solidFill>
                <a:latin typeface="Times New Roman" panose="02020603050405020304" pitchFamily="18" charset="0"/>
                <a:cs typeface="Times New Roman" panose="02020603050405020304" pitchFamily="18" charset="0"/>
              </a:rPr>
              <a:t>M</a:t>
            </a:r>
            <a:r>
              <a:rPr lang="en-US" sz="2400" dirty="0" err="1" smtClean="0">
                <a:solidFill>
                  <a:srgbClr val="307871"/>
                </a:solidFill>
                <a:latin typeface="Times New Roman" panose="02020603050405020304" pitchFamily="18" charset="0"/>
                <a:cs typeface="Times New Roman" panose="02020603050405020304" pitchFamily="18" charset="0"/>
              </a:rPr>
              <a:t>echanism</a:t>
            </a:r>
            <a:r>
              <a:rPr lang="en-US" sz="2400" dirty="0" smtClean="0">
                <a:solidFill>
                  <a:srgbClr val="307871"/>
                </a:solidFill>
                <a:latin typeface="Times New Roman" panose="02020603050405020304" pitchFamily="18" charset="0"/>
                <a:cs typeface="Times New Roman" panose="02020603050405020304" pitchFamily="18" charset="0"/>
              </a:rPr>
              <a:t> </a:t>
            </a:r>
            <a:r>
              <a:rPr lang="en-US" sz="2400" dirty="0">
                <a:solidFill>
                  <a:srgbClr val="307871"/>
                </a:solidFill>
                <a:latin typeface="Times New Roman" panose="02020603050405020304" pitchFamily="18" charset="0"/>
                <a:cs typeface="Times New Roman" panose="02020603050405020304" pitchFamily="18" charset="0"/>
              </a:rPr>
              <a:t>of central planning</a:t>
            </a:r>
          </a:p>
          <a:p>
            <a:endParaRPr lang="en-US" sz="1600" dirty="0">
              <a:solidFill>
                <a:srgbClr val="307871"/>
              </a:solidFill>
              <a:latin typeface="Times New Roman" panose="02020603050405020304" pitchFamily="18" charset="0"/>
              <a:cs typeface="Times New Roman" panose="02020603050405020304" pitchFamily="18" charset="0"/>
            </a:endParaRPr>
          </a:p>
          <a:p>
            <a:endParaRPr lang="en-US" sz="2400" dirty="0">
              <a:solidFill>
                <a:srgbClr val="307871"/>
              </a:solidFill>
              <a:latin typeface="Times New Roman" panose="02020603050405020304" pitchFamily="18" charset="0"/>
              <a:cs typeface="Times New Roman" panose="02020603050405020304" pitchFamily="18" charset="0"/>
            </a:endParaRPr>
          </a:p>
        </p:txBody>
      </p:sp>
      <p:pic>
        <p:nvPicPr>
          <p:cNvPr id="2" name="Obrázek 1"/>
          <p:cNvPicPr>
            <a:picLocks noChangeAspect="1"/>
          </p:cNvPicPr>
          <p:nvPr/>
        </p:nvPicPr>
        <p:blipFill>
          <a:blip r:embed="rId3"/>
          <a:stretch>
            <a:fillRect/>
          </a:stretch>
        </p:blipFill>
        <p:spPr>
          <a:xfrm>
            <a:off x="6418217" y="3332155"/>
            <a:ext cx="3596641" cy="2700299"/>
          </a:xfrm>
          <a:prstGeom prst="rect">
            <a:avLst/>
          </a:prstGeom>
        </p:spPr>
      </p:pic>
    </p:spTree>
    <p:extLst>
      <p:ext uri="{BB962C8B-B14F-4D97-AF65-F5344CB8AC3E}">
        <p14:creationId xmlns:p14="http://schemas.microsoft.com/office/powerpoint/2010/main" val="40424362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6445995"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DEVELOPMENT OF THE WORLD ECONOMY</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26165" y="1378103"/>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solidFill>
                  <a:srgbClr val="307871"/>
                </a:solidFill>
                <a:latin typeface="Times New Roman" panose="02020603050405020304" pitchFamily="18" charset="0"/>
                <a:cs typeface="Times New Roman" panose="02020603050405020304" pitchFamily="18" charset="0"/>
              </a:rPr>
              <a:t>Fifth stage: the second half of the 40th to 60 years 20th </a:t>
            </a:r>
            <a:r>
              <a:rPr lang="en-US" sz="2400" b="1" dirty="0" smtClean="0">
                <a:solidFill>
                  <a:srgbClr val="307871"/>
                </a:solidFill>
                <a:latin typeface="Times New Roman" panose="02020603050405020304" pitchFamily="18" charset="0"/>
                <a:cs typeface="Times New Roman" panose="02020603050405020304" pitchFamily="18" charset="0"/>
              </a:rPr>
              <a:t>century</a:t>
            </a:r>
            <a:endParaRPr lang="cs-CZ" sz="2400" b="1" dirty="0" smtClean="0">
              <a:solidFill>
                <a:srgbClr val="307871"/>
              </a:solidFill>
              <a:latin typeface="Times New Roman" panose="02020603050405020304" pitchFamily="18" charset="0"/>
              <a:cs typeface="Times New Roman" panose="02020603050405020304" pitchFamily="18" charset="0"/>
            </a:endParaRPr>
          </a:p>
          <a:p>
            <a:endParaRPr lang="en-US" sz="800" b="1" dirty="0">
              <a:solidFill>
                <a:srgbClr val="307871"/>
              </a:solidFill>
              <a:latin typeface="Times New Roman" panose="02020603050405020304" pitchFamily="18" charset="0"/>
              <a:cs typeface="Times New Roman" panose="02020603050405020304" pitchFamily="18" charset="0"/>
            </a:endParaRPr>
          </a:p>
          <a:p>
            <a:pPr algn="just"/>
            <a:r>
              <a:rPr lang="cs-CZ" sz="2400" dirty="0" smtClean="0">
                <a:solidFill>
                  <a:srgbClr val="307871"/>
                </a:solidFill>
                <a:latin typeface="Times New Roman" panose="02020603050405020304" pitchFamily="18" charset="0"/>
                <a:cs typeface="Times New Roman" panose="02020603050405020304" pitchFamily="18" charset="0"/>
              </a:rPr>
              <a:t>E</a:t>
            </a:r>
            <a:r>
              <a:rPr lang="en-US" sz="2400" dirty="0" err="1" smtClean="0">
                <a:solidFill>
                  <a:srgbClr val="307871"/>
                </a:solidFill>
                <a:latin typeface="Times New Roman" panose="02020603050405020304" pitchFamily="18" charset="0"/>
                <a:cs typeface="Times New Roman" panose="02020603050405020304" pitchFamily="18" charset="0"/>
              </a:rPr>
              <a:t>mancipatory</a:t>
            </a:r>
            <a:r>
              <a:rPr lang="en-US" sz="2400" dirty="0" smtClean="0">
                <a:solidFill>
                  <a:srgbClr val="307871"/>
                </a:solidFill>
                <a:latin typeface="Times New Roman" panose="02020603050405020304" pitchFamily="18" charset="0"/>
                <a:cs typeface="Times New Roman" panose="02020603050405020304" pitchFamily="18" charset="0"/>
              </a:rPr>
              <a:t> </a:t>
            </a:r>
            <a:r>
              <a:rPr lang="en-US" sz="2400" dirty="0">
                <a:solidFill>
                  <a:srgbClr val="307871"/>
                </a:solidFill>
                <a:latin typeface="Times New Roman" panose="02020603050405020304" pitchFamily="18" charset="0"/>
                <a:cs typeface="Times New Roman" panose="02020603050405020304" pitchFamily="18" charset="0"/>
              </a:rPr>
              <a:t>process of </a:t>
            </a:r>
            <a:r>
              <a:rPr lang="en-US" sz="2400" dirty="0" smtClean="0">
                <a:solidFill>
                  <a:srgbClr val="307871"/>
                </a:solidFill>
                <a:latin typeface="Times New Roman" panose="02020603050405020304" pitchFamily="18" charset="0"/>
                <a:cs typeface="Times New Roman" panose="02020603050405020304" pitchFamily="18" charset="0"/>
              </a:rPr>
              <a:t>colonies</a:t>
            </a:r>
            <a:endParaRPr lang="cs-CZ" sz="2400" dirty="0" smtClean="0">
              <a:solidFill>
                <a:srgbClr val="307871"/>
              </a:solidFill>
              <a:latin typeface="Times New Roman" panose="02020603050405020304" pitchFamily="18" charset="0"/>
              <a:cs typeface="Times New Roman" panose="02020603050405020304" pitchFamily="18" charset="0"/>
            </a:endParaRPr>
          </a:p>
          <a:p>
            <a:pPr algn="just"/>
            <a:endParaRPr lang="cs-CZ" sz="800" dirty="0" smtClean="0">
              <a:solidFill>
                <a:srgbClr val="307871"/>
              </a:solidFill>
              <a:latin typeface="Times New Roman" panose="02020603050405020304" pitchFamily="18" charset="0"/>
              <a:cs typeface="Times New Roman" panose="02020603050405020304" pitchFamily="18" charset="0"/>
            </a:endParaRPr>
          </a:p>
          <a:p>
            <a:pPr algn="just"/>
            <a:r>
              <a:rPr lang="cs-CZ" sz="2400" dirty="0" smtClean="0">
                <a:solidFill>
                  <a:srgbClr val="307871"/>
                </a:solidFill>
                <a:latin typeface="Times New Roman" panose="02020603050405020304" pitchFamily="18" charset="0"/>
                <a:cs typeface="Times New Roman" panose="02020603050405020304" pitchFamily="18" charset="0"/>
              </a:rPr>
              <a:t>T</a:t>
            </a:r>
            <a:r>
              <a:rPr lang="en-US" sz="2400" dirty="0" smtClean="0">
                <a:solidFill>
                  <a:srgbClr val="307871"/>
                </a:solidFill>
                <a:latin typeface="Times New Roman" panose="02020603050405020304" pitchFamily="18" charset="0"/>
                <a:cs typeface="Times New Roman" panose="02020603050405020304" pitchFamily="18" charset="0"/>
              </a:rPr>
              <a:t>wo </a:t>
            </a:r>
            <a:r>
              <a:rPr lang="en-US" sz="2400" dirty="0">
                <a:solidFill>
                  <a:srgbClr val="307871"/>
                </a:solidFill>
                <a:latin typeface="Times New Roman" panose="02020603050405020304" pitchFamily="18" charset="0"/>
                <a:cs typeface="Times New Roman" panose="02020603050405020304" pitchFamily="18" charset="0"/>
              </a:rPr>
              <a:t>economic systems: market economy x centrally planned </a:t>
            </a:r>
            <a:r>
              <a:rPr lang="en-US" sz="2400" dirty="0" smtClean="0">
                <a:solidFill>
                  <a:srgbClr val="307871"/>
                </a:solidFill>
                <a:latin typeface="Times New Roman" panose="02020603050405020304" pitchFamily="18" charset="0"/>
                <a:cs typeface="Times New Roman" panose="02020603050405020304" pitchFamily="18" charset="0"/>
              </a:rPr>
              <a:t>economy</a:t>
            </a:r>
            <a:endParaRPr lang="cs-CZ" sz="2400" dirty="0" smtClean="0">
              <a:solidFill>
                <a:srgbClr val="307871"/>
              </a:solidFill>
              <a:latin typeface="Times New Roman" panose="02020603050405020304" pitchFamily="18" charset="0"/>
              <a:cs typeface="Times New Roman" panose="02020603050405020304" pitchFamily="18" charset="0"/>
            </a:endParaRPr>
          </a:p>
          <a:p>
            <a:pPr algn="just"/>
            <a:endParaRPr lang="cs-CZ" sz="800" dirty="0" smtClean="0">
              <a:solidFill>
                <a:srgbClr val="307871"/>
              </a:solidFill>
              <a:latin typeface="Times New Roman" panose="02020603050405020304" pitchFamily="18" charset="0"/>
              <a:cs typeface="Times New Roman" panose="02020603050405020304" pitchFamily="18" charset="0"/>
            </a:endParaRPr>
          </a:p>
          <a:p>
            <a:pPr algn="just"/>
            <a:r>
              <a:rPr lang="cs-CZ" sz="2400" dirty="0" smtClean="0">
                <a:solidFill>
                  <a:srgbClr val="307871"/>
                </a:solidFill>
                <a:latin typeface="Times New Roman" panose="02020603050405020304" pitchFamily="18" charset="0"/>
                <a:cs typeface="Times New Roman" panose="02020603050405020304" pitchFamily="18" charset="0"/>
              </a:rPr>
              <a:t>F</a:t>
            </a:r>
            <a:r>
              <a:rPr lang="en-US" sz="2400" dirty="0" err="1" smtClean="0">
                <a:solidFill>
                  <a:srgbClr val="307871"/>
                </a:solidFill>
                <a:latin typeface="Times New Roman" panose="02020603050405020304" pitchFamily="18" charset="0"/>
                <a:cs typeface="Times New Roman" panose="02020603050405020304" pitchFamily="18" charset="0"/>
              </a:rPr>
              <a:t>oundations</a:t>
            </a:r>
            <a:r>
              <a:rPr lang="en-US" sz="2400" dirty="0" smtClean="0">
                <a:solidFill>
                  <a:srgbClr val="307871"/>
                </a:solidFill>
                <a:latin typeface="Times New Roman" panose="02020603050405020304" pitchFamily="18" charset="0"/>
                <a:cs typeface="Times New Roman" panose="02020603050405020304" pitchFamily="18" charset="0"/>
              </a:rPr>
              <a:t> </a:t>
            </a:r>
            <a:r>
              <a:rPr lang="en-US" sz="2400" dirty="0">
                <a:solidFill>
                  <a:srgbClr val="307871"/>
                </a:solidFill>
                <a:latin typeface="Times New Roman" panose="02020603050405020304" pitchFamily="18" charset="0"/>
                <a:cs typeface="Times New Roman" panose="02020603050405020304" pitchFamily="18" charset="0"/>
              </a:rPr>
              <a:t>for regional economic integration were </a:t>
            </a:r>
            <a:r>
              <a:rPr lang="en-US" sz="2400" dirty="0" smtClean="0">
                <a:solidFill>
                  <a:srgbClr val="307871"/>
                </a:solidFill>
                <a:latin typeface="Times New Roman" panose="02020603050405020304" pitchFamily="18" charset="0"/>
                <a:cs typeface="Times New Roman" panose="02020603050405020304" pitchFamily="18" charset="0"/>
              </a:rPr>
              <a:t>laid</a:t>
            </a:r>
            <a:endParaRPr lang="cs-CZ" sz="2400" dirty="0" smtClean="0">
              <a:solidFill>
                <a:srgbClr val="307871"/>
              </a:solidFill>
              <a:latin typeface="Times New Roman" panose="02020603050405020304" pitchFamily="18" charset="0"/>
              <a:cs typeface="Times New Roman" panose="02020603050405020304" pitchFamily="18" charset="0"/>
            </a:endParaRPr>
          </a:p>
          <a:p>
            <a:pPr algn="just"/>
            <a:endParaRPr lang="en-US" sz="800" dirty="0">
              <a:solidFill>
                <a:srgbClr val="307871"/>
              </a:solidFill>
              <a:latin typeface="Times New Roman" panose="02020603050405020304" pitchFamily="18" charset="0"/>
              <a:cs typeface="Times New Roman" panose="02020603050405020304" pitchFamily="18" charset="0"/>
            </a:endParaRPr>
          </a:p>
          <a:p>
            <a:pPr algn="just"/>
            <a:r>
              <a:rPr lang="cs-CZ" sz="2400" dirty="0" smtClean="0">
                <a:solidFill>
                  <a:srgbClr val="307871"/>
                </a:solidFill>
                <a:latin typeface="Times New Roman" panose="02020603050405020304" pitchFamily="18" charset="0"/>
                <a:cs typeface="Times New Roman" panose="02020603050405020304" pitchFamily="18" charset="0"/>
              </a:rPr>
              <a:t>S</a:t>
            </a:r>
            <a:r>
              <a:rPr lang="en-US" sz="2400" dirty="0" err="1" smtClean="0">
                <a:solidFill>
                  <a:srgbClr val="307871"/>
                </a:solidFill>
                <a:latin typeface="Times New Roman" panose="02020603050405020304" pitchFamily="18" charset="0"/>
                <a:cs typeface="Times New Roman" panose="02020603050405020304" pitchFamily="18" charset="0"/>
              </a:rPr>
              <a:t>igned</a:t>
            </a:r>
            <a:r>
              <a:rPr lang="en-US" sz="2400" dirty="0" smtClean="0">
                <a:solidFill>
                  <a:srgbClr val="307871"/>
                </a:solidFill>
                <a:latin typeface="Times New Roman" panose="02020603050405020304" pitchFamily="18" charset="0"/>
                <a:cs typeface="Times New Roman" panose="02020603050405020304" pitchFamily="18" charset="0"/>
              </a:rPr>
              <a:t> </a:t>
            </a:r>
            <a:r>
              <a:rPr lang="en-US" sz="2400" dirty="0">
                <a:solidFill>
                  <a:srgbClr val="307871"/>
                </a:solidFill>
                <a:latin typeface="Times New Roman" panose="02020603050405020304" pitchFamily="18" charset="0"/>
                <a:cs typeface="Times New Roman" panose="02020603050405020304" pitchFamily="18" charset="0"/>
              </a:rPr>
              <a:t>the General Agreement on Tariffs and Trade (GATT</a:t>
            </a:r>
            <a:r>
              <a:rPr lang="en-US" sz="2400" dirty="0" smtClean="0">
                <a:solidFill>
                  <a:srgbClr val="307871"/>
                </a:solidFill>
                <a:latin typeface="Times New Roman" panose="02020603050405020304" pitchFamily="18" charset="0"/>
                <a:cs typeface="Times New Roman" panose="02020603050405020304" pitchFamily="18" charset="0"/>
              </a:rPr>
              <a:t>)</a:t>
            </a:r>
            <a:endParaRPr lang="cs-CZ" sz="2400" dirty="0">
              <a:solidFill>
                <a:srgbClr val="307871"/>
              </a:solidFill>
              <a:latin typeface="Times New Roman" panose="02020603050405020304" pitchFamily="18" charset="0"/>
              <a:cs typeface="Times New Roman" panose="02020603050405020304" pitchFamily="18" charset="0"/>
            </a:endParaRPr>
          </a:p>
          <a:p>
            <a:pPr algn="just"/>
            <a:r>
              <a:rPr lang="en-US" sz="800" dirty="0" smtClean="0">
                <a:solidFill>
                  <a:srgbClr val="307871"/>
                </a:solidFill>
                <a:latin typeface="Times New Roman" panose="02020603050405020304" pitchFamily="18" charset="0"/>
                <a:cs typeface="Times New Roman" panose="02020603050405020304" pitchFamily="18" charset="0"/>
              </a:rPr>
              <a:t> </a:t>
            </a:r>
            <a:endParaRPr lang="en-US" sz="800" dirty="0">
              <a:solidFill>
                <a:srgbClr val="307871"/>
              </a:solidFill>
              <a:latin typeface="Times New Roman" panose="02020603050405020304" pitchFamily="18" charset="0"/>
              <a:cs typeface="Times New Roman" panose="02020603050405020304" pitchFamily="18" charset="0"/>
            </a:endParaRPr>
          </a:p>
          <a:p>
            <a:pPr algn="just"/>
            <a:r>
              <a:rPr lang="cs-CZ" sz="2400" dirty="0" smtClean="0">
                <a:solidFill>
                  <a:srgbClr val="307871"/>
                </a:solidFill>
                <a:latin typeface="Times New Roman" panose="02020603050405020304" pitchFamily="18" charset="0"/>
                <a:cs typeface="Times New Roman" panose="02020603050405020304" pitchFamily="18" charset="0"/>
              </a:rPr>
              <a:t>G</a:t>
            </a:r>
            <a:r>
              <a:rPr lang="en-US" sz="2400" dirty="0" smtClean="0">
                <a:solidFill>
                  <a:srgbClr val="307871"/>
                </a:solidFill>
                <a:latin typeface="Times New Roman" panose="02020603050405020304" pitchFamily="18" charset="0"/>
                <a:cs typeface="Times New Roman" panose="02020603050405020304" pitchFamily="18" charset="0"/>
              </a:rPr>
              <a:t>old </a:t>
            </a:r>
            <a:r>
              <a:rPr lang="en-US" sz="2400" dirty="0">
                <a:solidFill>
                  <a:srgbClr val="307871"/>
                </a:solidFill>
                <a:latin typeface="Times New Roman" panose="02020603050405020304" pitchFamily="18" charset="0"/>
                <a:cs typeface="Times New Roman" panose="02020603050405020304" pitchFamily="18" charset="0"/>
              </a:rPr>
              <a:t>exchange standard: Bretton-Woods monetary system</a:t>
            </a:r>
          </a:p>
          <a:p>
            <a:endParaRPr lang="en-US" sz="2400" dirty="0">
              <a:solidFill>
                <a:srgbClr val="307871"/>
              </a:solidFill>
              <a:latin typeface="Times New Roman" panose="02020603050405020304" pitchFamily="18" charset="0"/>
              <a:cs typeface="Times New Roman" panose="02020603050405020304" pitchFamily="18" charset="0"/>
            </a:endParaRPr>
          </a:p>
        </p:txBody>
      </p:sp>
      <p:pic>
        <p:nvPicPr>
          <p:cNvPr id="2" name="Obrázek 1"/>
          <p:cNvPicPr>
            <a:picLocks noChangeAspect="1"/>
          </p:cNvPicPr>
          <p:nvPr/>
        </p:nvPicPr>
        <p:blipFill>
          <a:blip r:embed="rId3"/>
          <a:stretch>
            <a:fillRect/>
          </a:stretch>
        </p:blipFill>
        <p:spPr>
          <a:xfrm>
            <a:off x="8621151" y="3675017"/>
            <a:ext cx="2969958" cy="2452748"/>
          </a:xfrm>
          <a:prstGeom prst="rect">
            <a:avLst/>
          </a:prstGeom>
        </p:spPr>
      </p:pic>
    </p:spTree>
    <p:extLst>
      <p:ext uri="{BB962C8B-B14F-4D97-AF65-F5344CB8AC3E}">
        <p14:creationId xmlns:p14="http://schemas.microsoft.com/office/powerpoint/2010/main" val="31860739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6445995"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DEVELOPMENT OF THE WORLD ECONOMY</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26165" y="1378103"/>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solidFill>
                  <a:srgbClr val="307871"/>
                </a:solidFill>
                <a:latin typeface="Times New Roman" panose="02020603050405020304" pitchFamily="18" charset="0"/>
                <a:cs typeface="Times New Roman" panose="02020603050405020304" pitchFamily="18" charset="0"/>
              </a:rPr>
              <a:t>Sixth stage: 70th-90th of the 20th </a:t>
            </a:r>
            <a:r>
              <a:rPr lang="en-US" sz="2400" b="1" dirty="0" smtClean="0">
                <a:solidFill>
                  <a:srgbClr val="307871"/>
                </a:solidFill>
                <a:latin typeface="Times New Roman" panose="02020603050405020304" pitchFamily="18" charset="0"/>
                <a:cs typeface="Times New Roman" panose="02020603050405020304" pitchFamily="18" charset="0"/>
              </a:rPr>
              <a:t>century</a:t>
            </a:r>
            <a:r>
              <a:rPr lang="cs-CZ" sz="2400" b="1" dirty="0" smtClean="0">
                <a:solidFill>
                  <a:srgbClr val="307871"/>
                </a:solidFill>
                <a:latin typeface="Times New Roman" panose="02020603050405020304" pitchFamily="18" charset="0"/>
                <a:cs typeface="Times New Roman" panose="02020603050405020304" pitchFamily="18" charset="0"/>
              </a:rPr>
              <a:t> ….</a:t>
            </a:r>
            <a:endParaRPr lang="en-US" sz="2400" b="1" dirty="0">
              <a:solidFill>
                <a:srgbClr val="307871"/>
              </a:solidFill>
              <a:latin typeface="Times New Roman" panose="02020603050405020304" pitchFamily="18" charset="0"/>
              <a:cs typeface="Times New Roman" panose="02020603050405020304" pitchFamily="18" charset="0"/>
            </a:endParaRPr>
          </a:p>
          <a:p>
            <a:pPr algn="just"/>
            <a:r>
              <a:rPr lang="cs-CZ" sz="2400" dirty="0" smtClean="0">
                <a:solidFill>
                  <a:srgbClr val="307871"/>
                </a:solidFill>
                <a:latin typeface="Times New Roman" panose="02020603050405020304" pitchFamily="18" charset="0"/>
                <a:cs typeface="Times New Roman" panose="02020603050405020304" pitchFamily="18" charset="0"/>
              </a:rPr>
              <a:t>S</a:t>
            </a:r>
            <a:r>
              <a:rPr lang="en-US" sz="2400" dirty="0" err="1" smtClean="0">
                <a:solidFill>
                  <a:srgbClr val="307871"/>
                </a:solidFill>
                <a:latin typeface="Times New Roman" panose="02020603050405020304" pitchFamily="18" charset="0"/>
                <a:cs typeface="Times New Roman" panose="02020603050405020304" pitchFamily="18" charset="0"/>
              </a:rPr>
              <a:t>tructural</a:t>
            </a:r>
            <a:r>
              <a:rPr lang="en-US" sz="2400" dirty="0" smtClean="0">
                <a:solidFill>
                  <a:srgbClr val="307871"/>
                </a:solidFill>
                <a:latin typeface="Times New Roman" panose="02020603050405020304" pitchFamily="18" charset="0"/>
                <a:cs typeface="Times New Roman" panose="02020603050405020304" pitchFamily="18" charset="0"/>
              </a:rPr>
              <a:t> </a:t>
            </a:r>
            <a:r>
              <a:rPr lang="en-US" sz="2400" dirty="0">
                <a:solidFill>
                  <a:srgbClr val="307871"/>
                </a:solidFill>
                <a:latin typeface="Times New Roman" panose="02020603050405020304" pitchFamily="18" charset="0"/>
                <a:cs typeface="Times New Roman" panose="02020603050405020304" pitchFamily="18" charset="0"/>
              </a:rPr>
              <a:t>crisis: characterized by energetic (mainly oil in 1973), raw materials and food crisis (1972)</a:t>
            </a:r>
          </a:p>
          <a:p>
            <a:pPr algn="just"/>
            <a:r>
              <a:rPr lang="en-US" sz="2400" dirty="0">
                <a:solidFill>
                  <a:srgbClr val="307871"/>
                </a:solidFill>
                <a:latin typeface="Times New Roman" panose="02020603050405020304" pitchFamily="18" charset="0"/>
                <a:cs typeface="Times New Roman" panose="02020603050405020304" pitchFamily="18" charset="0"/>
              </a:rPr>
              <a:t>Oil prices rose in one year from $ 3 to $ 12 per barrel</a:t>
            </a:r>
          </a:p>
          <a:p>
            <a:pPr algn="just"/>
            <a:r>
              <a:rPr lang="cs-CZ" sz="2400" dirty="0" smtClean="0">
                <a:solidFill>
                  <a:srgbClr val="307871"/>
                </a:solidFill>
                <a:latin typeface="Times New Roman" panose="02020603050405020304" pitchFamily="18" charset="0"/>
                <a:cs typeface="Times New Roman" panose="02020603050405020304" pitchFamily="18" charset="0"/>
              </a:rPr>
              <a:t>L</a:t>
            </a:r>
            <a:r>
              <a:rPr lang="en-US" sz="2400" dirty="0" err="1" smtClean="0">
                <a:solidFill>
                  <a:srgbClr val="307871"/>
                </a:solidFill>
                <a:latin typeface="Times New Roman" panose="02020603050405020304" pitchFamily="18" charset="0"/>
                <a:cs typeface="Times New Roman" panose="02020603050405020304" pitchFamily="18" charset="0"/>
              </a:rPr>
              <a:t>eaving</a:t>
            </a:r>
            <a:r>
              <a:rPr lang="en-US" sz="2400" dirty="0" smtClean="0">
                <a:solidFill>
                  <a:srgbClr val="307871"/>
                </a:solidFill>
                <a:latin typeface="Times New Roman" panose="02020603050405020304" pitchFamily="18" charset="0"/>
                <a:cs typeface="Times New Roman" panose="02020603050405020304" pitchFamily="18" charset="0"/>
              </a:rPr>
              <a:t> </a:t>
            </a:r>
            <a:r>
              <a:rPr lang="en-US" sz="2400" dirty="0">
                <a:solidFill>
                  <a:srgbClr val="307871"/>
                </a:solidFill>
                <a:latin typeface="Times New Roman" panose="02020603050405020304" pitchFamily="18" charset="0"/>
                <a:cs typeface="Times New Roman" panose="02020603050405020304" pitchFamily="18" charset="0"/>
              </a:rPr>
              <a:t>the gold exchange parity (1971) and the associated reconstruction of the international monetary system </a:t>
            </a:r>
          </a:p>
          <a:p>
            <a:pPr algn="just"/>
            <a:r>
              <a:rPr lang="en-US" sz="2400" dirty="0">
                <a:solidFill>
                  <a:srgbClr val="307871"/>
                </a:solidFill>
                <a:latin typeface="Times New Roman" panose="02020603050405020304" pitchFamily="18" charset="0"/>
                <a:cs typeface="Times New Roman" panose="02020603050405020304" pitchFamily="18" charset="0"/>
              </a:rPr>
              <a:t>Jamaican monetary system of floating exchange rates</a:t>
            </a:r>
          </a:p>
          <a:p>
            <a:pPr algn="just"/>
            <a:r>
              <a:rPr lang="cs-CZ" sz="2400" dirty="0">
                <a:solidFill>
                  <a:srgbClr val="307871"/>
                </a:solidFill>
                <a:latin typeface="Times New Roman" panose="02020603050405020304" pitchFamily="18" charset="0"/>
                <a:cs typeface="Times New Roman" panose="02020603050405020304" pitchFamily="18" charset="0"/>
              </a:rPr>
              <a:t>T</a:t>
            </a:r>
            <a:r>
              <a:rPr lang="en-US" sz="2400" dirty="0" smtClean="0">
                <a:solidFill>
                  <a:srgbClr val="307871"/>
                </a:solidFill>
                <a:latin typeface="Times New Roman" panose="02020603050405020304" pitchFamily="18" charset="0"/>
                <a:cs typeface="Times New Roman" panose="02020603050405020304" pitchFamily="18" charset="0"/>
              </a:rPr>
              <a:t>he </a:t>
            </a:r>
            <a:r>
              <a:rPr lang="en-US" sz="2400" dirty="0">
                <a:solidFill>
                  <a:srgbClr val="307871"/>
                </a:solidFill>
                <a:latin typeface="Times New Roman" panose="02020603050405020304" pitchFamily="18" charset="0"/>
                <a:cs typeface="Times New Roman" panose="02020603050405020304" pitchFamily="18" charset="0"/>
              </a:rPr>
              <a:t>second oil crisis (1978) - panic and price regulation of gasoline</a:t>
            </a:r>
          </a:p>
          <a:p>
            <a:endParaRPr lang="en-US" sz="2400" dirty="0">
              <a:solidFill>
                <a:srgbClr val="307871"/>
              </a:solidFill>
              <a:latin typeface="Times New Roman" panose="02020603050405020304" pitchFamily="18" charset="0"/>
              <a:cs typeface="Times New Roman" panose="02020603050405020304" pitchFamily="18" charset="0"/>
            </a:endParaRPr>
          </a:p>
        </p:txBody>
      </p:sp>
      <p:pic>
        <p:nvPicPr>
          <p:cNvPr id="2" name="Obrázek 1"/>
          <p:cNvPicPr>
            <a:picLocks noChangeAspect="1"/>
          </p:cNvPicPr>
          <p:nvPr/>
        </p:nvPicPr>
        <p:blipFill>
          <a:blip r:embed="rId3"/>
          <a:stretch>
            <a:fillRect/>
          </a:stretch>
        </p:blipFill>
        <p:spPr>
          <a:xfrm>
            <a:off x="9307285" y="4746172"/>
            <a:ext cx="2286000" cy="1371600"/>
          </a:xfrm>
          <a:prstGeom prst="rect">
            <a:avLst/>
          </a:prstGeom>
        </p:spPr>
      </p:pic>
    </p:spTree>
    <p:extLst>
      <p:ext uri="{BB962C8B-B14F-4D97-AF65-F5344CB8AC3E}">
        <p14:creationId xmlns:p14="http://schemas.microsoft.com/office/powerpoint/2010/main" val="36131779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6445995"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DEVELOPMENT OF THE WORLD ECONOMY</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26165" y="1378103"/>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solidFill>
                  <a:srgbClr val="307871"/>
                </a:solidFill>
                <a:latin typeface="Times New Roman" panose="02020603050405020304" pitchFamily="18" charset="0"/>
                <a:cs typeface="Times New Roman" panose="02020603050405020304" pitchFamily="18" charset="0"/>
              </a:rPr>
              <a:t>Innovations:</a:t>
            </a:r>
          </a:p>
          <a:p>
            <a:pPr lvl="1" algn="just"/>
            <a:r>
              <a:rPr lang="en-US" sz="2000" dirty="0">
                <a:solidFill>
                  <a:srgbClr val="307871"/>
                </a:solidFill>
                <a:latin typeface="Times New Roman" panose="02020603050405020304" pitchFamily="18" charset="0"/>
                <a:cs typeface="Times New Roman" panose="02020603050405020304" pitchFamily="18" charset="0"/>
              </a:rPr>
              <a:t>the advent of miniaturization in electronics, which then enabled the mass advent of computer technology in information processes and the advent of automated manufacturing and robotics </a:t>
            </a:r>
          </a:p>
          <a:p>
            <a:pPr lvl="1" algn="just"/>
            <a:r>
              <a:rPr lang="en-US" sz="2000" dirty="0">
                <a:solidFill>
                  <a:srgbClr val="307871"/>
                </a:solidFill>
                <a:latin typeface="Times New Roman" panose="02020603050405020304" pitchFamily="18" charset="0"/>
                <a:cs typeface="Times New Roman" panose="02020603050405020304" pitchFamily="18" charset="0"/>
              </a:rPr>
              <a:t>information technology has penetrated into all manufacturing and service sectors</a:t>
            </a:r>
          </a:p>
          <a:p>
            <a:pPr algn="just"/>
            <a:r>
              <a:rPr lang="cs-CZ" sz="2400" dirty="0" smtClean="0">
                <a:solidFill>
                  <a:srgbClr val="307871"/>
                </a:solidFill>
                <a:latin typeface="Times New Roman" panose="02020603050405020304" pitchFamily="18" charset="0"/>
                <a:cs typeface="Times New Roman" panose="02020603050405020304" pitchFamily="18" charset="0"/>
              </a:rPr>
              <a:t>S</a:t>
            </a:r>
            <a:r>
              <a:rPr lang="en-US" sz="2400" dirty="0" err="1" smtClean="0">
                <a:solidFill>
                  <a:srgbClr val="307871"/>
                </a:solidFill>
                <a:latin typeface="Times New Roman" panose="02020603050405020304" pitchFamily="18" charset="0"/>
                <a:cs typeface="Times New Roman" panose="02020603050405020304" pitchFamily="18" charset="0"/>
              </a:rPr>
              <a:t>tructural</a:t>
            </a:r>
            <a:r>
              <a:rPr lang="en-US" sz="2400" dirty="0" smtClean="0">
                <a:solidFill>
                  <a:srgbClr val="307871"/>
                </a:solidFill>
                <a:latin typeface="Times New Roman" panose="02020603050405020304" pitchFamily="18" charset="0"/>
                <a:cs typeface="Times New Roman" panose="02020603050405020304" pitchFamily="18" charset="0"/>
              </a:rPr>
              <a:t> </a:t>
            </a:r>
            <a:r>
              <a:rPr lang="en-US" sz="2400" dirty="0">
                <a:solidFill>
                  <a:srgbClr val="307871"/>
                </a:solidFill>
                <a:latin typeface="Times New Roman" panose="02020603050405020304" pitchFamily="18" charset="0"/>
                <a:cs typeface="Times New Roman" panose="02020603050405020304" pitchFamily="18" charset="0"/>
              </a:rPr>
              <a:t>consequences of the crisis: the deterioration of the situation of developing countries</a:t>
            </a:r>
          </a:p>
          <a:p>
            <a:pPr algn="just"/>
            <a:r>
              <a:rPr lang="cs-CZ" sz="2400" dirty="0" smtClean="0">
                <a:solidFill>
                  <a:srgbClr val="307871"/>
                </a:solidFill>
                <a:latin typeface="Times New Roman" panose="02020603050405020304" pitchFamily="18" charset="0"/>
                <a:cs typeface="Times New Roman" panose="02020603050405020304" pitchFamily="18" charset="0"/>
              </a:rPr>
              <a:t>E</a:t>
            </a:r>
            <a:r>
              <a:rPr lang="en-US" sz="2400" dirty="0" smtClean="0">
                <a:solidFill>
                  <a:srgbClr val="307871"/>
                </a:solidFill>
                <a:latin typeface="Times New Roman" panose="02020603050405020304" pitchFamily="18" charset="0"/>
                <a:cs typeface="Times New Roman" panose="02020603050405020304" pitchFamily="18" charset="0"/>
              </a:rPr>
              <a:t>mergence </a:t>
            </a:r>
            <a:r>
              <a:rPr lang="en-US" sz="2400" dirty="0">
                <a:solidFill>
                  <a:srgbClr val="307871"/>
                </a:solidFill>
                <a:latin typeface="Times New Roman" panose="02020603050405020304" pitchFamily="18" charset="0"/>
                <a:cs typeface="Times New Roman" panose="02020603050405020304" pitchFamily="18" charset="0"/>
              </a:rPr>
              <a:t>of newly industrialized countries </a:t>
            </a:r>
          </a:p>
          <a:p>
            <a:pPr algn="just"/>
            <a:r>
              <a:rPr lang="cs-CZ" sz="2400" dirty="0" smtClean="0">
                <a:solidFill>
                  <a:srgbClr val="307871"/>
                </a:solidFill>
                <a:latin typeface="Times New Roman" panose="02020603050405020304" pitchFamily="18" charset="0"/>
                <a:cs typeface="Times New Roman" panose="02020603050405020304" pitchFamily="18" charset="0"/>
              </a:rPr>
              <a:t>T</a:t>
            </a:r>
            <a:r>
              <a:rPr lang="en-US" sz="2400" dirty="0" err="1" smtClean="0">
                <a:solidFill>
                  <a:srgbClr val="307871"/>
                </a:solidFill>
                <a:latin typeface="Times New Roman" panose="02020603050405020304" pitchFamily="18" charset="0"/>
                <a:cs typeface="Times New Roman" panose="02020603050405020304" pitchFamily="18" charset="0"/>
              </a:rPr>
              <a:t>ermination</a:t>
            </a:r>
            <a:r>
              <a:rPr lang="en-US" sz="2400" dirty="0" smtClean="0">
                <a:solidFill>
                  <a:srgbClr val="307871"/>
                </a:solidFill>
                <a:latin typeface="Times New Roman" panose="02020603050405020304" pitchFamily="18" charset="0"/>
                <a:cs typeface="Times New Roman" panose="02020603050405020304" pitchFamily="18" charset="0"/>
              </a:rPr>
              <a:t> </a:t>
            </a:r>
            <a:r>
              <a:rPr lang="en-US" sz="2400" dirty="0">
                <a:solidFill>
                  <a:srgbClr val="307871"/>
                </a:solidFill>
                <a:latin typeface="Times New Roman" panose="02020603050405020304" pitchFamily="18" charset="0"/>
                <a:cs typeface="Times New Roman" panose="02020603050405020304" pitchFamily="18" charset="0"/>
              </a:rPr>
              <a:t>of centrally planned economies: the cause was the weakening economic performance</a:t>
            </a:r>
          </a:p>
          <a:p>
            <a:endParaRPr lang="en-US" sz="24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70991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6445995"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DEVELOPMENT OF THE WORLD ECONOMY</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26165" y="1378103"/>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sz="2400" dirty="0" smtClean="0">
                <a:solidFill>
                  <a:srgbClr val="307871"/>
                </a:solidFill>
                <a:latin typeface="Times New Roman" panose="02020603050405020304" pitchFamily="18" charset="0"/>
                <a:cs typeface="Times New Roman" panose="02020603050405020304" pitchFamily="18" charset="0"/>
              </a:rPr>
              <a:t>T</a:t>
            </a:r>
            <a:r>
              <a:rPr lang="en-US" sz="2400" dirty="0" smtClean="0">
                <a:solidFill>
                  <a:srgbClr val="307871"/>
                </a:solidFill>
                <a:latin typeface="Times New Roman" panose="02020603050405020304" pitchFamily="18" charset="0"/>
                <a:cs typeface="Times New Roman" panose="02020603050405020304" pitchFamily="18" charset="0"/>
              </a:rPr>
              <a:t>he </a:t>
            </a:r>
            <a:r>
              <a:rPr lang="en-US" sz="2400" dirty="0">
                <a:solidFill>
                  <a:srgbClr val="307871"/>
                </a:solidFill>
                <a:latin typeface="Times New Roman" panose="02020603050405020304" pitchFamily="18" charset="0"/>
                <a:cs typeface="Times New Roman" panose="02020603050405020304" pitchFamily="18" charset="0"/>
              </a:rPr>
              <a:t>process of globalization of the world economy starts</a:t>
            </a:r>
          </a:p>
          <a:p>
            <a:pPr algn="just"/>
            <a:r>
              <a:rPr lang="cs-CZ" sz="2400" dirty="0" smtClean="0">
                <a:solidFill>
                  <a:srgbClr val="307871"/>
                </a:solidFill>
                <a:latin typeface="Times New Roman" panose="02020603050405020304" pitchFamily="18" charset="0"/>
                <a:cs typeface="Times New Roman" panose="02020603050405020304" pitchFamily="18" charset="0"/>
              </a:rPr>
              <a:t>E</a:t>
            </a:r>
            <a:r>
              <a:rPr lang="en-US" sz="2400" dirty="0" err="1" smtClean="0">
                <a:solidFill>
                  <a:srgbClr val="307871"/>
                </a:solidFill>
                <a:latin typeface="Times New Roman" panose="02020603050405020304" pitchFamily="18" charset="0"/>
                <a:cs typeface="Times New Roman" panose="02020603050405020304" pitchFamily="18" charset="0"/>
              </a:rPr>
              <a:t>stablishment</a:t>
            </a:r>
            <a:r>
              <a:rPr lang="en-US" sz="2400" dirty="0" smtClean="0">
                <a:solidFill>
                  <a:srgbClr val="307871"/>
                </a:solidFill>
                <a:latin typeface="Times New Roman" panose="02020603050405020304" pitchFamily="18" charset="0"/>
                <a:cs typeface="Times New Roman" panose="02020603050405020304" pitchFamily="18" charset="0"/>
              </a:rPr>
              <a:t> </a:t>
            </a:r>
            <a:r>
              <a:rPr lang="en-US" sz="2400" dirty="0">
                <a:solidFill>
                  <a:srgbClr val="307871"/>
                </a:solidFill>
                <a:latin typeface="Times New Roman" panose="02020603050405020304" pitchFamily="18" charset="0"/>
                <a:cs typeface="Times New Roman" panose="02020603050405020304" pitchFamily="18" charset="0"/>
              </a:rPr>
              <a:t>of the postindustrial world</a:t>
            </a:r>
          </a:p>
          <a:p>
            <a:pPr algn="just"/>
            <a:r>
              <a:rPr lang="en-US" sz="2400" dirty="0">
                <a:solidFill>
                  <a:srgbClr val="307871"/>
                </a:solidFill>
                <a:latin typeface="Times New Roman" panose="02020603050405020304" pitchFamily="18" charset="0"/>
                <a:cs typeface="Times New Roman" panose="02020603050405020304" pitchFamily="18" charset="0"/>
              </a:rPr>
              <a:t>1980 - 1990 – European Union, United States and Japan lead expansion</a:t>
            </a:r>
          </a:p>
          <a:p>
            <a:pPr algn="just"/>
            <a:r>
              <a:rPr lang="en-US" sz="2400" dirty="0">
                <a:solidFill>
                  <a:srgbClr val="307871"/>
                </a:solidFill>
                <a:latin typeface="Times New Roman" panose="02020603050405020304" pitchFamily="18" charset="0"/>
                <a:cs typeface="Times New Roman" panose="02020603050405020304" pitchFamily="18" charset="0"/>
              </a:rPr>
              <a:t>1990 - 2000 – United States dominates expansion</a:t>
            </a:r>
          </a:p>
          <a:p>
            <a:pPr algn="just"/>
            <a:r>
              <a:rPr lang="en-US" sz="2400" dirty="0">
                <a:solidFill>
                  <a:srgbClr val="307871"/>
                </a:solidFill>
                <a:latin typeface="Times New Roman" panose="02020603050405020304" pitchFamily="18" charset="0"/>
                <a:cs typeface="Times New Roman" panose="02020603050405020304" pitchFamily="18" charset="0"/>
              </a:rPr>
              <a:t>2000 - 2010 – Rise of Developing and Emerging Economies</a:t>
            </a:r>
          </a:p>
          <a:p>
            <a:pPr algn="just"/>
            <a:r>
              <a:rPr lang="en-US" sz="2400" dirty="0">
                <a:solidFill>
                  <a:srgbClr val="307871"/>
                </a:solidFill>
                <a:latin typeface="Times New Roman" panose="02020603050405020304" pitchFamily="18" charset="0"/>
                <a:cs typeface="Times New Roman" panose="02020603050405020304" pitchFamily="18" charset="0"/>
              </a:rPr>
              <a:t>2010 - 2018 </a:t>
            </a:r>
            <a:r>
              <a:rPr lang="en-US" sz="2400" dirty="0" smtClean="0">
                <a:solidFill>
                  <a:srgbClr val="307871"/>
                </a:solidFill>
                <a:latin typeface="Times New Roman" panose="02020603050405020304" pitchFamily="18" charset="0"/>
                <a:cs typeface="Times New Roman" panose="02020603050405020304" pitchFamily="18" charset="0"/>
              </a:rPr>
              <a:t>–</a:t>
            </a:r>
            <a:r>
              <a:rPr lang="cs-CZ" sz="2400" dirty="0" smtClean="0">
                <a:solidFill>
                  <a:srgbClr val="307871"/>
                </a:solidFill>
                <a:latin typeface="Times New Roman" panose="02020603050405020304" pitchFamily="18" charset="0"/>
                <a:cs typeface="Times New Roman" panose="02020603050405020304" pitchFamily="18" charset="0"/>
              </a:rPr>
              <a:t> </a:t>
            </a:r>
            <a:r>
              <a:rPr lang="en-US" sz="2400" dirty="0" smtClean="0">
                <a:solidFill>
                  <a:srgbClr val="307871"/>
                </a:solidFill>
                <a:latin typeface="Times New Roman" panose="02020603050405020304" pitchFamily="18" charset="0"/>
                <a:cs typeface="Times New Roman" panose="02020603050405020304" pitchFamily="18" charset="0"/>
              </a:rPr>
              <a:t>China </a:t>
            </a:r>
            <a:r>
              <a:rPr lang="en-US" sz="2400" dirty="0">
                <a:solidFill>
                  <a:srgbClr val="307871"/>
                </a:solidFill>
                <a:latin typeface="Times New Roman" panose="02020603050405020304" pitchFamily="18" charset="0"/>
                <a:cs typeface="Times New Roman" panose="02020603050405020304" pitchFamily="18" charset="0"/>
              </a:rPr>
              <a:t>leads economic growth</a:t>
            </a:r>
          </a:p>
          <a:p>
            <a:endParaRPr lang="en-US" sz="2400" dirty="0">
              <a:solidFill>
                <a:srgbClr val="307871"/>
              </a:solidFill>
              <a:latin typeface="Times New Roman" panose="02020603050405020304" pitchFamily="18" charset="0"/>
              <a:cs typeface="Times New Roman" panose="02020603050405020304" pitchFamily="18" charset="0"/>
            </a:endParaRPr>
          </a:p>
        </p:txBody>
      </p:sp>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2315" y="3864215"/>
            <a:ext cx="3081338"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78682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6445995" cy="461665"/>
          </a:xfrm>
          <a:prstGeom prst="rect">
            <a:avLst/>
          </a:prstGeom>
        </p:spPr>
        <p:txBody>
          <a:bodyPr wrap="none">
            <a:spAutoFit/>
          </a:bodyPr>
          <a:lstStyle/>
          <a:p>
            <a:pPr lvl="0">
              <a:defRPr/>
            </a:pPr>
            <a:r>
              <a:rPr lang="cs-CZ" sz="2400" kern="0" dirty="0">
                <a:solidFill>
                  <a:srgbClr val="307871"/>
                </a:solidFill>
                <a:latin typeface="Times New Roman"/>
              </a:rPr>
              <a:t>DEVELOPMENT OF THE WORLD ECONOMY</a:t>
            </a:r>
            <a:endParaRPr lang="en-GB" kern="0" dirty="0">
              <a:solidFill>
                <a:sysClr val="windowText" lastClr="000000"/>
              </a:solidFill>
            </a:endParaRPr>
          </a:p>
        </p:txBody>
      </p:sp>
      <p:sp>
        <p:nvSpPr>
          <p:cNvPr id="8" name="Zástupný symbol pro obsah 2"/>
          <p:cNvSpPr txBox="1">
            <a:spLocks/>
          </p:cNvSpPr>
          <p:nvPr/>
        </p:nvSpPr>
        <p:spPr>
          <a:xfrm>
            <a:off x="600810" y="1610087"/>
            <a:ext cx="891641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307871"/>
              </a:solidFill>
              <a:latin typeface="Times New Roman" panose="02020603050405020304" pitchFamily="18" charset="0"/>
              <a:cs typeface="Times New Roman" panose="02020603050405020304" pitchFamily="18"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7950" y="1610087"/>
            <a:ext cx="5772150"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31737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6037230"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INDICATORS OF THE WORLD ECONOMY</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251520" y="1647045"/>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000" dirty="0" smtClean="0">
                <a:solidFill>
                  <a:srgbClr val="307871"/>
                </a:solidFill>
                <a:latin typeface="Times New Roman" panose="02020603050405020304" pitchFamily="18" charset="0"/>
                <a:cs typeface="Times New Roman" panose="02020603050405020304" pitchFamily="18" charset="0"/>
              </a:rPr>
              <a:t>For </a:t>
            </a:r>
            <a:r>
              <a:rPr lang="en-US" sz="2000" dirty="0">
                <a:solidFill>
                  <a:srgbClr val="307871"/>
                </a:solidFill>
                <a:latin typeface="Times New Roman" panose="02020603050405020304" pitchFamily="18" charset="0"/>
                <a:cs typeface="Times New Roman" panose="02020603050405020304" pitchFamily="18" charset="0"/>
              </a:rPr>
              <a:t>carrying out the analysis of an economic situation of the world economy the system of the indicators characterizing a state and dynamics of the modern world economy is used. The most important of them are</a:t>
            </a:r>
            <a:r>
              <a:rPr lang="en-US" sz="2000" dirty="0" smtClean="0">
                <a:solidFill>
                  <a:srgbClr val="307871"/>
                </a:solidFill>
                <a:latin typeface="Times New Roman" panose="02020603050405020304" pitchFamily="18" charset="0"/>
                <a:cs typeface="Times New Roman" panose="02020603050405020304" pitchFamily="18" charset="0"/>
              </a:rPr>
              <a:t>:</a:t>
            </a:r>
            <a:endParaRPr lang="en-US" sz="2000" dirty="0">
              <a:solidFill>
                <a:srgbClr val="307871"/>
              </a:solidFill>
              <a:latin typeface="Times New Roman" panose="02020603050405020304" pitchFamily="18" charset="0"/>
              <a:cs typeface="Times New Roman" panose="02020603050405020304" pitchFamily="18" charset="0"/>
            </a:endParaRPr>
          </a:p>
          <a:p>
            <a:pPr lvl="1" algn="just"/>
            <a:r>
              <a:rPr lang="en-US" sz="1600" dirty="0">
                <a:solidFill>
                  <a:srgbClr val="307871"/>
                </a:solidFill>
                <a:latin typeface="Times New Roman" panose="02020603050405020304" pitchFamily="18" charset="0"/>
                <a:cs typeface="Times New Roman" panose="02020603050405020304" pitchFamily="18" charset="0"/>
              </a:rPr>
              <a:t>    </a:t>
            </a:r>
            <a:r>
              <a:rPr lang="en-US" sz="1600" dirty="0">
                <a:solidFill>
                  <a:srgbClr val="FF0000"/>
                </a:solidFill>
                <a:latin typeface="Times New Roman" panose="02020603050405020304" pitchFamily="18" charset="0"/>
                <a:cs typeface="Times New Roman" panose="02020603050405020304" pitchFamily="18" charset="0"/>
              </a:rPr>
              <a:t>National wealth </a:t>
            </a:r>
            <a:r>
              <a:rPr lang="en-US" sz="1600" dirty="0">
                <a:solidFill>
                  <a:srgbClr val="307871"/>
                </a:solidFill>
                <a:latin typeface="Times New Roman" panose="02020603050405020304" pitchFamily="18" charset="0"/>
                <a:cs typeface="Times New Roman" panose="02020603050405020304" pitchFamily="18" charset="0"/>
              </a:rPr>
              <a:t>of the country in general and per capita. National wealth – set of the saved-up resources of the country, reduced by the cost of its financial obligations.</a:t>
            </a:r>
          </a:p>
          <a:p>
            <a:pPr lvl="2" algn="just"/>
            <a:r>
              <a:rPr lang="en-US" sz="1200" dirty="0">
                <a:solidFill>
                  <a:srgbClr val="307871"/>
                </a:solidFill>
                <a:latin typeface="Times New Roman" panose="02020603050405020304" pitchFamily="18" charset="0"/>
                <a:cs typeface="Times New Roman" panose="02020603050405020304" pitchFamily="18" charset="0"/>
              </a:rPr>
              <a:t>    In world practice it is accepted to include in national wealth such elements as production assets, non-productive assets (the earth, houses and the used natural resources), the capital intangible assets (intellectual property) and financial assets (money, gold, securities, etc.).</a:t>
            </a:r>
          </a:p>
          <a:p>
            <a:pPr lvl="1" algn="just"/>
            <a:r>
              <a:rPr lang="en-US" sz="1600" dirty="0">
                <a:solidFill>
                  <a:srgbClr val="307871"/>
                </a:solidFill>
                <a:latin typeface="Times New Roman" panose="02020603050405020304" pitchFamily="18" charset="0"/>
                <a:cs typeface="Times New Roman" panose="02020603050405020304" pitchFamily="18" charset="0"/>
              </a:rPr>
              <a:t>    </a:t>
            </a:r>
            <a:r>
              <a:rPr lang="en-US" sz="1600" dirty="0">
                <a:solidFill>
                  <a:srgbClr val="FF0000"/>
                </a:solidFill>
                <a:latin typeface="Times New Roman" panose="02020603050405020304" pitchFamily="18" charset="0"/>
                <a:cs typeface="Times New Roman" panose="02020603050405020304" pitchFamily="18" charset="0"/>
              </a:rPr>
              <a:t>The gross internal product </a:t>
            </a:r>
            <a:r>
              <a:rPr lang="en-US" sz="1600" dirty="0">
                <a:solidFill>
                  <a:srgbClr val="307871"/>
                </a:solidFill>
                <a:latin typeface="Times New Roman" panose="02020603050405020304" pitchFamily="18" charset="0"/>
                <a:cs typeface="Times New Roman" panose="02020603050405020304" pitchFamily="18" charset="0"/>
              </a:rPr>
              <a:t>(GIP) – the market value of the final goods and services made in the territory of this country in a year – one of the most often applied indicators of world economy. GDP per capita – the most important indicator of world economy, pays off usually in US dollars. Growth rate of GDP is also estimated as the most important indicator of economic growth of the country, most often on average in a year. An indicator of 3-4% – normal rate of economic growth of the country. Growth rate of GDP at the level of 6–10% a year is high;</a:t>
            </a:r>
          </a:p>
          <a:p>
            <a:pPr lvl="1" algn="just"/>
            <a:r>
              <a:rPr lang="en-US" sz="1600" dirty="0">
                <a:solidFill>
                  <a:srgbClr val="307871"/>
                </a:solidFill>
                <a:latin typeface="Times New Roman" panose="02020603050405020304" pitchFamily="18" charset="0"/>
                <a:cs typeface="Times New Roman" panose="02020603050405020304" pitchFamily="18" charset="0"/>
              </a:rPr>
              <a:t>    </a:t>
            </a:r>
            <a:r>
              <a:rPr lang="en-US" sz="1600" dirty="0">
                <a:solidFill>
                  <a:srgbClr val="FF0000"/>
                </a:solidFill>
                <a:latin typeface="Times New Roman" panose="02020603050405020304" pitchFamily="18" charset="0"/>
                <a:cs typeface="Times New Roman" panose="02020603050405020304" pitchFamily="18" charset="0"/>
              </a:rPr>
              <a:t>Indicators of participation of the country in the international economic relations</a:t>
            </a:r>
            <a:r>
              <a:rPr lang="en-US" sz="1600" dirty="0">
                <a:solidFill>
                  <a:srgbClr val="307871"/>
                </a:solidFill>
                <a:latin typeface="Times New Roman" panose="02020603050405020304" pitchFamily="18" charset="0"/>
                <a:cs typeface="Times New Roman" panose="02020603050405020304" pitchFamily="18" charset="0"/>
              </a:rPr>
              <a:t>. They are diverse. Distinguish such often applied indicator as the foreign trade quota from them – percentage of the sum of export and import to GDP. Other indicator – the foreign trade turnover per capita counted as the average cost volume of export of the country falling on the citizen of this country.</a:t>
            </a:r>
          </a:p>
          <a:p>
            <a:endParaRPr lang="en-US" sz="24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54191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6445995"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DEVELOPMENT OF THE WORLD ECONOMY</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26165" y="1378103"/>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sz="2000" dirty="0">
                <a:solidFill>
                  <a:srgbClr val="307871"/>
                </a:solidFill>
                <a:latin typeface="Times New Roman" panose="02020603050405020304" pitchFamily="18" charset="0"/>
                <a:cs typeface="Times New Roman" panose="02020603050405020304" pitchFamily="18" charset="0"/>
              </a:rPr>
              <a:t>T</a:t>
            </a:r>
            <a:r>
              <a:rPr lang="en-US" sz="2000" dirty="0" smtClean="0">
                <a:solidFill>
                  <a:srgbClr val="307871"/>
                </a:solidFill>
                <a:latin typeface="Times New Roman" panose="02020603050405020304" pitchFamily="18" charset="0"/>
                <a:cs typeface="Times New Roman" panose="02020603050405020304" pitchFamily="18" charset="0"/>
              </a:rPr>
              <a:t>he </a:t>
            </a:r>
            <a:r>
              <a:rPr lang="en-US" sz="2000" dirty="0">
                <a:solidFill>
                  <a:srgbClr val="307871"/>
                </a:solidFill>
                <a:latin typeface="Times New Roman" panose="02020603050405020304" pitchFamily="18" charset="0"/>
                <a:cs typeface="Times New Roman" panose="02020603050405020304" pitchFamily="18" charset="0"/>
              </a:rPr>
              <a:t>challenges at the beginning of the 21st century bring the question about how globalization and its underlying production and distribution processes will evolve </a:t>
            </a:r>
          </a:p>
          <a:p>
            <a:pPr algn="just"/>
            <a:r>
              <a:rPr lang="cs-CZ" sz="2000" dirty="0" smtClean="0">
                <a:solidFill>
                  <a:srgbClr val="FF0000"/>
                </a:solidFill>
                <a:latin typeface="Times New Roman" panose="02020603050405020304" pitchFamily="18" charset="0"/>
                <a:cs typeface="Times New Roman" panose="02020603050405020304" pitchFamily="18" charset="0"/>
              </a:rPr>
              <a:t>S</a:t>
            </a:r>
            <a:r>
              <a:rPr lang="en-US" sz="2000" dirty="0" err="1" smtClean="0">
                <a:solidFill>
                  <a:srgbClr val="FF0000"/>
                </a:solidFill>
                <a:latin typeface="Times New Roman" panose="02020603050405020304" pitchFamily="18" charset="0"/>
                <a:cs typeface="Times New Roman" panose="02020603050405020304" pitchFamily="18" charset="0"/>
              </a:rPr>
              <a:t>ustainable</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capitalism paradigm </a:t>
            </a:r>
            <a:r>
              <a:rPr lang="en-US" sz="2000" dirty="0">
                <a:solidFill>
                  <a:srgbClr val="307871"/>
                </a:solidFill>
                <a:latin typeface="Times New Roman" panose="02020603050405020304" pitchFamily="18" charset="0"/>
                <a:cs typeface="Times New Roman" panose="02020603050405020304" pitchFamily="18" charset="0"/>
              </a:rPr>
              <a:t>- economic activities minimize their externalities (waste, pollution, congestion) both because of regulatory and competitive pressures </a:t>
            </a:r>
          </a:p>
          <a:p>
            <a:pPr algn="just"/>
            <a:r>
              <a:rPr lang="cs-CZ" sz="2000" dirty="0" smtClean="0">
                <a:solidFill>
                  <a:srgbClr val="FF0000"/>
                </a:solidFill>
                <a:latin typeface="Times New Roman" panose="02020603050405020304" pitchFamily="18" charset="0"/>
                <a:cs typeface="Times New Roman" panose="02020603050405020304" pitchFamily="18" charset="0"/>
              </a:rPr>
              <a:t>G</a:t>
            </a:r>
            <a:r>
              <a:rPr lang="en-US" sz="2000" dirty="0" err="1" smtClean="0">
                <a:solidFill>
                  <a:srgbClr val="FF0000"/>
                </a:solidFill>
                <a:latin typeface="Times New Roman" panose="02020603050405020304" pitchFamily="18" charset="0"/>
                <a:cs typeface="Times New Roman" panose="02020603050405020304" pitchFamily="18" charset="0"/>
              </a:rPr>
              <a:t>lobalization</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a:solidFill>
                  <a:srgbClr val="307871"/>
                </a:solidFill>
                <a:latin typeface="Times New Roman" panose="02020603050405020304" pitchFamily="18" charset="0"/>
                <a:cs typeface="Times New Roman" panose="02020603050405020304" pitchFamily="18" charset="0"/>
              </a:rPr>
              <a:t>- a dominant paradigm</a:t>
            </a:r>
          </a:p>
          <a:p>
            <a:pPr algn="just"/>
            <a:r>
              <a:rPr lang="cs-CZ" sz="2000" dirty="0" smtClean="0">
                <a:solidFill>
                  <a:srgbClr val="FF0000"/>
                </a:solidFill>
                <a:latin typeface="Times New Roman" panose="02020603050405020304" pitchFamily="18" charset="0"/>
                <a:cs typeface="Times New Roman" panose="02020603050405020304" pitchFamily="18" charset="0"/>
              </a:rPr>
              <a:t>P</a:t>
            </a:r>
            <a:r>
              <a:rPr lang="en-US" sz="2000" dirty="0" err="1" smtClean="0">
                <a:solidFill>
                  <a:srgbClr val="FF0000"/>
                </a:solidFill>
                <a:latin typeface="Times New Roman" panose="02020603050405020304" pitchFamily="18" charset="0"/>
                <a:cs typeface="Times New Roman" panose="02020603050405020304" pitchFamily="18" charset="0"/>
              </a:rPr>
              <a:t>roduction</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systems </a:t>
            </a:r>
            <a:r>
              <a:rPr lang="en-US" sz="2000" dirty="0">
                <a:solidFill>
                  <a:srgbClr val="307871"/>
                </a:solidFill>
                <a:latin typeface="Times New Roman" panose="02020603050405020304" pitchFamily="18" charset="0"/>
                <a:cs typeface="Times New Roman" panose="02020603050405020304" pitchFamily="18" charset="0"/>
              </a:rPr>
              <a:t>- more hierarchical structure, shifting to global sourcing when necessary, but preferring regional </a:t>
            </a:r>
            <a:r>
              <a:rPr lang="en-US" sz="2000" dirty="0" smtClean="0">
                <a:solidFill>
                  <a:srgbClr val="307871"/>
                </a:solidFill>
                <a:latin typeface="Times New Roman" panose="02020603050405020304" pitchFamily="18" charset="0"/>
                <a:cs typeface="Times New Roman" panose="02020603050405020304" pitchFamily="18" charset="0"/>
              </a:rPr>
              <a:t>suppliers </a:t>
            </a:r>
            <a:endParaRPr lang="en-US" sz="2000" dirty="0">
              <a:solidFill>
                <a:srgbClr val="307871"/>
              </a:solidFill>
              <a:latin typeface="Times New Roman" panose="02020603050405020304" pitchFamily="18" charset="0"/>
              <a:cs typeface="Times New Roman" panose="02020603050405020304" pitchFamily="18" charset="0"/>
            </a:endParaRPr>
          </a:p>
          <a:p>
            <a:pPr algn="just"/>
            <a:r>
              <a:rPr lang="cs-CZ" sz="2000" dirty="0" smtClean="0">
                <a:solidFill>
                  <a:srgbClr val="FF0000"/>
                </a:solidFill>
                <a:latin typeface="Times New Roman" panose="02020603050405020304" pitchFamily="18" charset="0"/>
                <a:cs typeface="Times New Roman" panose="02020603050405020304" pitchFamily="18" charset="0"/>
              </a:rPr>
              <a:t>L</a:t>
            </a:r>
            <a:r>
              <a:rPr lang="en-US" sz="2000" dirty="0" err="1" smtClean="0">
                <a:solidFill>
                  <a:srgbClr val="FF0000"/>
                </a:solidFill>
                <a:latin typeface="Times New Roman" panose="02020603050405020304" pitchFamily="18" charset="0"/>
                <a:cs typeface="Times New Roman" panose="02020603050405020304" pitchFamily="18" charset="0"/>
              </a:rPr>
              <a:t>evel</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of integration </a:t>
            </a:r>
            <a:r>
              <a:rPr lang="en-US" sz="2000" dirty="0">
                <a:solidFill>
                  <a:srgbClr val="307871"/>
                </a:solidFill>
                <a:latin typeface="Times New Roman" panose="02020603050405020304" pitchFamily="18" charset="0"/>
                <a:cs typeface="Times New Roman" panose="02020603050405020304" pitchFamily="18" charset="0"/>
              </a:rPr>
              <a:t>of transport systems, for both passengers and freight, will lead to additional efficiency improvements</a:t>
            </a:r>
          </a:p>
          <a:p>
            <a:pPr algn="just"/>
            <a:r>
              <a:rPr lang="cs-CZ" sz="2000" dirty="0" smtClean="0">
                <a:solidFill>
                  <a:srgbClr val="FF0000"/>
                </a:solidFill>
                <a:latin typeface="Times New Roman" panose="02020603050405020304" pitchFamily="18" charset="0"/>
                <a:cs typeface="Times New Roman" panose="02020603050405020304" pitchFamily="18" charset="0"/>
              </a:rPr>
              <a:t>N</a:t>
            </a:r>
            <a:r>
              <a:rPr lang="en-US" sz="2000" dirty="0" err="1" smtClean="0">
                <a:solidFill>
                  <a:srgbClr val="FF0000"/>
                </a:solidFill>
                <a:latin typeface="Times New Roman" panose="02020603050405020304" pitchFamily="18" charset="0"/>
                <a:cs typeface="Times New Roman" panose="02020603050405020304" pitchFamily="18" charset="0"/>
              </a:rPr>
              <a:t>ation</a:t>
            </a:r>
            <a:r>
              <a:rPr lang="en-US" sz="2000" dirty="0" smtClean="0">
                <a:solidFill>
                  <a:srgbClr val="FF0000"/>
                </a:solidFill>
                <a:latin typeface="Times New Roman" panose="02020603050405020304" pitchFamily="18" charset="0"/>
                <a:cs typeface="Times New Roman" panose="02020603050405020304" pitchFamily="18" charset="0"/>
              </a:rPr>
              <a:t>-states </a:t>
            </a:r>
            <a:r>
              <a:rPr lang="en-US" sz="2000" dirty="0">
                <a:solidFill>
                  <a:srgbClr val="307871"/>
                </a:solidFill>
                <a:latin typeface="Times New Roman" panose="02020603050405020304" pitchFamily="18" charset="0"/>
                <a:cs typeface="Times New Roman" panose="02020603050405020304" pitchFamily="18" charset="0"/>
              </a:rPr>
              <a:t>- the basic functional unit, but economic integration will continue to blur the distinctiveness between the nation and the economic region</a:t>
            </a:r>
          </a:p>
          <a:p>
            <a:endParaRPr lang="en-US" sz="24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05184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6445995" cy="461665"/>
          </a:xfrm>
          <a:prstGeom prst="rect">
            <a:avLst/>
          </a:prstGeom>
        </p:spPr>
        <p:txBody>
          <a:bodyPr wrap="none">
            <a:spAutoFit/>
          </a:bodyPr>
          <a:lstStyle/>
          <a:p>
            <a:pPr lvl="0">
              <a:defRPr/>
            </a:pPr>
            <a:r>
              <a:rPr lang="cs-CZ" sz="2400" kern="0" dirty="0">
                <a:solidFill>
                  <a:srgbClr val="307871"/>
                </a:solidFill>
                <a:latin typeface="Times New Roman"/>
              </a:rPr>
              <a:t>DEVELOPMENT OF THE WORLD ECONOMY</a:t>
            </a:r>
            <a:endParaRPr lang="en-GB" kern="0" dirty="0">
              <a:solidFill>
                <a:sysClr val="windowText" lastClr="000000"/>
              </a:solidFill>
            </a:endParaRPr>
          </a:p>
        </p:txBody>
      </p:sp>
      <p:sp>
        <p:nvSpPr>
          <p:cNvPr id="8" name="Zástupný symbol pro obsah 2"/>
          <p:cNvSpPr txBox="1">
            <a:spLocks/>
          </p:cNvSpPr>
          <p:nvPr/>
        </p:nvSpPr>
        <p:spPr>
          <a:xfrm>
            <a:off x="600810" y="1610087"/>
            <a:ext cx="891641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307871"/>
              </a:solidFill>
              <a:latin typeface="Times New Roman" panose="02020603050405020304" pitchFamily="18" charset="0"/>
              <a:cs typeface="Times New Roman" panose="02020603050405020304" pitchFamily="18" charset="0"/>
            </a:endParaRPr>
          </a:p>
        </p:txBody>
      </p:sp>
      <p:pic>
        <p:nvPicPr>
          <p:cNvPr id="3" name="Obrázek 2"/>
          <p:cNvPicPr>
            <a:picLocks noChangeAspect="1"/>
          </p:cNvPicPr>
          <p:nvPr/>
        </p:nvPicPr>
        <p:blipFill>
          <a:blip r:embed="rId3"/>
          <a:stretch>
            <a:fillRect/>
          </a:stretch>
        </p:blipFill>
        <p:spPr>
          <a:xfrm>
            <a:off x="1565080" y="1757082"/>
            <a:ext cx="7292904" cy="3749768"/>
          </a:xfrm>
          <a:prstGeom prst="rect">
            <a:avLst/>
          </a:prstGeom>
        </p:spPr>
      </p:pic>
    </p:spTree>
    <p:extLst>
      <p:ext uri="{BB962C8B-B14F-4D97-AF65-F5344CB8AC3E}">
        <p14:creationId xmlns:p14="http://schemas.microsoft.com/office/powerpoint/2010/main" val="22385076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6445995" cy="461665"/>
          </a:xfrm>
          <a:prstGeom prst="rect">
            <a:avLst/>
          </a:prstGeom>
        </p:spPr>
        <p:txBody>
          <a:bodyPr wrap="none">
            <a:spAutoFit/>
          </a:bodyPr>
          <a:lstStyle/>
          <a:p>
            <a:pPr lvl="0">
              <a:defRPr/>
            </a:pPr>
            <a:r>
              <a:rPr lang="cs-CZ" sz="2400" kern="0" dirty="0">
                <a:solidFill>
                  <a:srgbClr val="307871"/>
                </a:solidFill>
                <a:latin typeface="Times New Roman"/>
              </a:rPr>
              <a:t>DEVELOPMENT OF THE WORLD ECONOMY</a:t>
            </a:r>
            <a:endParaRPr lang="en-GB" kern="0" dirty="0">
              <a:solidFill>
                <a:sysClr val="windowText" lastClr="000000"/>
              </a:solidFill>
            </a:endParaRPr>
          </a:p>
        </p:txBody>
      </p:sp>
      <p:sp>
        <p:nvSpPr>
          <p:cNvPr id="8" name="Zástupný symbol pro obsah 2"/>
          <p:cNvSpPr txBox="1">
            <a:spLocks/>
          </p:cNvSpPr>
          <p:nvPr/>
        </p:nvSpPr>
        <p:spPr>
          <a:xfrm>
            <a:off x="600810" y="1610087"/>
            <a:ext cx="891641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307871"/>
              </a:solidFill>
              <a:latin typeface="Times New Roman" panose="02020603050405020304" pitchFamily="18" charset="0"/>
              <a:cs typeface="Times New Roman" panose="02020603050405020304" pitchFamily="18"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0676" y="1514293"/>
            <a:ext cx="6178550" cy="437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27599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6445995" cy="461665"/>
          </a:xfrm>
          <a:prstGeom prst="rect">
            <a:avLst/>
          </a:prstGeom>
        </p:spPr>
        <p:txBody>
          <a:bodyPr wrap="none">
            <a:spAutoFit/>
          </a:bodyPr>
          <a:lstStyle/>
          <a:p>
            <a:pPr lvl="0">
              <a:defRPr/>
            </a:pPr>
            <a:r>
              <a:rPr lang="cs-CZ" sz="2400" kern="0" dirty="0">
                <a:solidFill>
                  <a:srgbClr val="307871"/>
                </a:solidFill>
                <a:latin typeface="Times New Roman"/>
              </a:rPr>
              <a:t>DEVELOPMENT OF THE WORLD ECONOMY</a:t>
            </a:r>
            <a:endParaRPr lang="en-GB" kern="0" dirty="0">
              <a:solidFill>
                <a:sysClr val="windowText" lastClr="000000"/>
              </a:solidFill>
            </a:endParaRPr>
          </a:p>
        </p:txBody>
      </p:sp>
      <p:sp>
        <p:nvSpPr>
          <p:cNvPr id="8" name="Zástupný symbol pro obsah 2"/>
          <p:cNvSpPr txBox="1">
            <a:spLocks/>
          </p:cNvSpPr>
          <p:nvPr/>
        </p:nvSpPr>
        <p:spPr>
          <a:xfrm>
            <a:off x="600810" y="1610087"/>
            <a:ext cx="891641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307871"/>
              </a:solidFill>
              <a:latin typeface="Times New Roman" panose="02020603050405020304" pitchFamily="18" charset="0"/>
              <a:cs typeface="Times New Roman" panose="02020603050405020304" pitchFamily="18" charset="0"/>
            </a:endParaRPr>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4126" y="1164853"/>
            <a:ext cx="4749244" cy="4851379"/>
          </a:xfrm>
          <a:prstGeom prst="rect">
            <a:avLst/>
          </a:prstGeom>
        </p:spPr>
      </p:pic>
    </p:spTree>
    <p:extLst>
      <p:ext uri="{BB962C8B-B14F-4D97-AF65-F5344CB8AC3E}">
        <p14:creationId xmlns:p14="http://schemas.microsoft.com/office/powerpoint/2010/main" val="3824446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948243"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dirty="0" smtClean="0">
                <a:ln>
                  <a:noFill/>
                </a:ln>
                <a:solidFill>
                  <a:srgbClr val="307871"/>
                </a:solidFill>
                <a:effectLst/>
                <a:uLnTx/>
                <a:uFillTx/>
                <a:latin typeface="Times New Roman"/>
                <a:ea typeface="+mj-ea"/>
                <a:cs typeface="+mj-cs"/>
              </a:rPr>
              <a:t>WORLD</a:t>
            </a:r>
            <a:r>
              <a:rPr kumimoji="0" lang="cs-CZ" sz="2400" b="0" i="0" u="none" strike="noStrike" kern="0" cap="none" spc="0" normalizeH="0" dirty="0" smtClean="0">
                <a:ln>
                  <a:noFill/>
                </a:ln>
                <a:solidFill>
                  <a:srgbClr val="307871"/>
                </a:solidFill>
                <a:effectLst/>
                <a:uLnTx/>
                <a:uFillTx/>
                <a:latin typeface="Times New Roman"/>
                <a:ea typeface="+mj-ea"/>
                <a:cs typeface="+mj-cs"/>
              </a:rPr>
              <a:t> ECONOMY</a:t>
            </a:r>
            <a:endParaRPr kumimoji="0" lang="en-GB" sz="1800" b="0" i="0" u="none" strike="noStrike" kern="0" cap="none" spc="0" normalizeH="0" baseline="0" dirty="0" smtClean="0">
              <a:ln>
                <a:noFill/>
              </a:ln>
              <a:solidFill>
                <a:sysClr val="windowText" lastClr="000000"/>
              </a:solidFill>
              <a:effectLst/>
              <a:uLnTx/>
              <a:uFillTx/>
            </a:endParaRPr>
          </a:p>
        </p:txBody>
      </p:sp>
      <p:sp>
        <p:nvSpPr>
          <p:cNvPr id="2" name="Obdélník 1"/>
          <p:cNvSpPr/>
          <p:nvPr/>
        </p:nvSpPr>
        <p:spPr>
          <a:xfrm>
            <a:off x="4072566" y="3208475"/>
            <a:ext cx="4504246" cy="523220"/>
          </a:xfrm>
          <a:prstGeom prst="rect">
            <a:avLst/>
          </a:prstGeom>
        </p:spPr>
        <p:txBody>
          <a:bodyPr wrap="none">
            <a:spAutoFit/>
          </a:bodyPr>
          <a:lstStyle/>
          <a:p>
            <a:r>
              <a:rPr lang="en-GB" sz="2800" dirty="0" smtClean="0"/>
              <a:t>T</a:t>
            </a:r>
            <a:r>
              <a:rPr lang="cs-CZ" sz="2800" dirty="0" err="1" smtClean="0"/>
              <a:t>hank</a:t>
            </a:r>
            <a:r>
              <a:rPr lang="en-GB" sz="2800" dirty="0" smtClean="0"/>
              <a:t> </a:t>
            </a:r>
            <a:r>
              <a:rPr lang="cs-CZ" sz="2800" dirty="0" err="1" smtClean="0"/>
              <a:t>you</a:t>
            </a:r>
            <a:r>
              <a:rPr lang="en-GB" sz="2800" dirty="0" smtClean="0"/>
              <a:t> </a:t>
            </a:r>
            <a:r>
              <a:rPr lang="cs-CZ" sz="2800" dirty="0" err="1" smtClean="0"/>
              <a:t>for</a:t>
            </a:r>
            <a:r>
              <a:rPr lang="cs-CZ" sz="2800" dirty="0" smtClean="0"/>
              <a:t> </a:t>
            </a:r>
            <a:r>
              <a:rPr lang="cs-CZ" sz="2800" dirty="0" err="1" smtClean="0"/>
              <a:t>your</a:t>
            </a:r>
            <a:r>
              <a:rPr lang="cs-CZ" sz="2800" dirty="0" smtClean="0"/>
              <a:t> </a:t>
            </a:r>
            <a:r>
              <a:rPr lang="cs-CZ" sz="2800" dirty="0" err="1" smtClean="0"/>
              <a:t>Attention</a:t>
            </a:r>
            <a:r>
              <a:rPr lang="cs-CZ" sz="2800" dirty="0" smtClean="0"/>
              <a:t>!</a:t>
            </a:r>
            <a:endParaRPr lang="en-GB" sz="2800" dirty="0"/>
          </a:p>
        </p:txBody>
      </p:sp>
    </p:spTree>
    <p:extLst>
      <p:ext uri="{BB962C8B-B14F-4D97-AF65-F5344CB8AC3E}">
        <p14:creationId xmlns:p14="http://schemas.microsoft.com/office/powerpoint/2010/main" val="4591479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8065028"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PHASES OF DEVELOPMENT OF THE WORLD ECONOMY</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600810" y="1610087"/>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sz="2000" dirty="0">
                <a:solidFill>
                  <a:srgbClr val="307871"/>
                </a:solidFill>
                <a:latin typeface="Times New Roman" panose="02020603050405020304" pitchFamily="18" charset="0"/>
                <a:cs typeface="Times New Roman" panose="02020603050405020304" pitchFamily="18" charset="0"/>
              </a:rPr>
              <a:t>P</a:t>
            </a:r>
            <a:r>
              <a:rPr lang="en-US" sz="2000" dirty="0" err="1" smtClean="0">
                <a:solidFill>
                  <a:srgbClr val="307871"/>
                </a:solidFill>
                <a:latin typeface="Times New Roman" panose="02020603050405020304" pitchFamily="18" charset="0"/>
                <a:cs typeface="Times New Roman" panose="02020603050405020304" pitchFamily="18" charset="0"/>
              </a:rPr>
              <a:t>rocess</a:t>
            </a:r>
            <a:r>
              <a:rPr lang="en-US" sz="2000" dirty="0" smtClean="0">
                <a:solidFill>
                  <a:srgbClr val="307871"/>
                </a:solidFill>
                <a:latin typeface="Times New Roman" panose="02020603050405020304" pitchFamily="18" charset="0"/>
                <a:cs typeface="Times New Roman" panose="02020603050405020304" pitchFamily="18" charset="0"/>
              </a:rPr>
              <a:t> </a:t>
            </a:r>
            <a:r>
              <a:rPr lang="en-US" sz="2000" dirty="0">
                <a:solidFill>
                  <a:srgbClr val="307871"/>
                </a:solidFill>
                <a:latin typeface="Times New Roman" panose="02020603050405020304" pitchFamily="18" charset="0"/>
                <a:cs typeface="Times New Roman" panose="02020603050405020304" pitchFamily="18" charset="0"/>
              </a:rPr>
              <a:t>based on changes on the </a:t>
            </a:r>
            <a:r>
              <a:rPr lang="en-US" sz="2000" dirty="0">
                <a:solidFill>
                  <a:srgbClr val="FF0000"/>
                </a:solidFill>
                <a:latin typeface="Times New Roman" panose="02020603050405020304" pitchFamily="18" charset="0"/>
                <a:cs typeface="Times New Roman" panose="02020603050405020304" pitchFamily="18" charset="0"/>
              </a:rPr>
              <a:t>modes of accumulation </a:t>
            </a:r>
            <a:r>
              <a:rPr lang="en-US" sz="2000" dirty="0">
                <a:solidFill>
                  <a:srgbClr val="307871"/>
                </a:solidFill>
                <a:latin typeface="Times New Roman" panose="02020603050405020304" pitchFamily="18" charset="0"/>
                <a:cs typeface="Times New Roman" panose="02020603050405020304" pitchFamily="18" charset="0"/>
              </a:rPr>
              <a:t>(how growth is generated) and their </a:t>
            </a:r>
            <a:r>
              <a:rPr lang="en-US" sz="2000" dirty="0">
                <a:solidFill>
                  <a:srgbClr val="FF0000"/>
                </a:solidFill>
                <a:latin typeface="Times New Roman" panose="02020603050405020304" pitchFamily="18" charset="0"/>
                <a:cs typeface="Times New Roman" panose="02020603050405020304" pitchFamily="18" charset="0"/>
              </a:rPr>
              <a:t>functional relations </a:t>
            </a:r>
            <a:r>
              <a:rPr lang="en-US" sz="2000" dirty="0">
                <a:solidFill>
                  <a:srgbClr val="307871"/>
                </a:solidFill>
                <a:latin typeface="Times New Roman" panose="02020603050405020304" pitchFamily="18" charset="0"/>
                <a:cs typeface="Times New Roman" panose="02020603050405020304" pitchFamily="18" charset="0"/>
              </a:rPr>
              <a:t>(how growth is structured). </a:t>
            </a:r>
            <a:endParaRPr lang="cs-CZ" sz="2000" dirty="0" smtClean="0">
              <a:solidFill>
                <a:srgbClr val="307871"/>
              </a:solidFill>
              <a:latin typeface="Times New Roman" panose="02020603050405020304" pitchFamily="18" charset="0"/>
              <a:cs typeface="Times New Roman" panose="02020603050405020304" pitchFamily="18" charset="0"/>
            </a:endParaRPr>
          </a:p>
          <a:p>
            <a:pPr algn="just"/>
            <a:r>
              <a:rPr lang="en-US" sz="2000" dirty="0" smtClean="0">
                <a:solidFill>
                  <a:srgbClr val="307871"/>
                </a:solidFill>
                <a:latin typeface="Times New Roman" panose="02020603050405020304" pitchFamily="18" charset="0"/>
                <a:cs typeface="Times New Roman" panose="02020603050405020304" pitchFamily="18" charset="0"/>
              </a:rPr>
              <a:t>The </a:t>
            </a:r>
            <a:r>
              <a:rPr lang="en-US" sz="2000" dirty="0">
                <a:solidFill>
                  <a:srgbClr val="307871"/>
                </a:solidFill>
                <a:latin typeface="Times New Roman" panose="02020603050405020304" pitchFamily="18" charset="0"/>
                <a:cs typeface="Times New Roman" panose="02020603050405020304" pitchFamily="18" charset="0"/>
              </a:rPr>
              <a:t>capacity to produce (manufacturing) and to distribute (transport) remain fundamental as vectors of economic development. </a:t>
            </a:r>
            <a:endParaRPr lang="cs-CZ" sz="2000" dirty="0" smtClean="0">
              <a:solidFill>
                <a:srgbClr val="307871"/>
              </a:solidFill>
              <a:latin typeface="Times New Roman" panose="02020603050405020304" pitchFamily="18" charset="0"/>
              <a:cs typeface="Times New Roman" panose="02020603050405020304" pitchFamily="18" charset="0"/>
            </a:endParaRPr>
          </a:p>
          <a:p>
            <a:pPr algn="just"/>
            <a:r>
              <a:rPr lang="en-US" sz="2000" dirty="0" smtClean="0">
                <a:solidFill>
                  <a:srgbClr val="307871"/>
                </a:solidFill>
                <a:latin typeface="Times New Roman" panose="02020603050405020304" pitchFamily="18" charset="0"/>
                <a:cs typeface="Times New Roman" panose="02020603050405020304" pitchFamily="18" charset="0"/>
              </a:rPr>
              <a:t>Since </a:t>
            </a:r>
            <a:r>
              <a:rPr lang="en-US" sz="2000" dirty="0">
                <a:solidFill>
                  <a:srgbClr val="307871"/>
                </a:solidFill>
                <a:latin typeface="Times New Roman" panose="02020603050405020304" pitchFamily="18" charset="0"/>
                <a:cs typeface="Times New Roman" panose="02020603050405020304" pitchFamily="18" charset="0"/>
              </a:rPr>
              <a:t>the beginning of the Modern Era in the 16th century, four major phases leading to the development of the world economy can be identified, with the fifth speculative about how </a:t>
            </a:r>
            <a:r>
              <a:rPr lang="en-US" sz="2000" dirty="0" smtClean="0">
                <a:solidFill>
                  <a:srgbClr val="307871"/>
                </a:solidFill>
                <a:latin typeface="Times New Roman" panose="02020603050405020304" pitchFamily="18" charset="0"/>
                <a:cs typeface="Times New Roman" panose="02020603050405020304" pitchFamily="18" charset="0"/>
              </a:rPr>
              <a:t>globalization</a:t>
            </a:r>
            <a:r>
              <a:rPr lang="cs-CZ" sz="2000" dirty="0" smtClean="0">
                <a:solidFill>
                  <a:srgbClr val="307871"/>
                </a:solidFill>
                <a:latin typeface="Times New Roman" panose="02020603050405020304" pitchFamily="18" charset="0"/>
                <a:cs typeface="Times New Roman" panose="02020603050405020304" pitchFamily="18" charset="0"/>
              </a:rPr>
              <a:t> </a:t>
            </a:r>
            <a:r>
              <a:rPr lang="cs-CZ" sz="2000" dirty="0" err="1" smtClean="0">
                <a:solidFill>
                  <a:srgbClr val="307871"/>
                </a:solidFill>
                <a:latin typeface="Times New Roman" panose="02020603050405020304" pitchFamily="18" charset="0"/>
                <a:cs typeface="Times New Roman" panose="02020603050405020304" pitchFamily="18" charset="0"/>
              </a:rPr>
              <a:t>of</a:t>
            </a:r>
            <a:r>
              <a:rPr lang="cs-CZ" sz="2000" dirty="0" smtClean="0">
                <a:solidFill>
                  <a:srgbClr val="307871"/>
                </a:solidFill>
                <a:latin typeface="Times New Roman" panose="02020603050405020304" pitchFamily="18" charset="0"/>
                <a:cs typeface="Times New Roman" panose="02020603050405020304" pitchFamily="18" charset="0"/>
              </a:rPr>
              <a:t> </a:t>
            </a:r>
            <a:r>
              <a:rPr lang="cs-CZ" sz="2000" dirty="0" err="1" smtClean="0">
                <a:solidFill>
                  <a:srgbClr val="307871"/>
                </a:solidFill>
                <a:latin typeface="Times New Roman" panose="02020603050405020304" pitchFamily="18" charset="0"/>
                <a:cs typeface="Times New Roman" panose="02020603050405020304" pitchFamily="18" charset="0"/>
              </a:rPr>
              <a:t>the</a:t>
            </a:r>
            <a:r>
              <a:rPr lang="cs-CZ" sz="2000" dirty="0" smtClean="0">
                <a:solidFill>
                  <a:srgbClr val="307871"/>
                </a:solidFill>
                <a:latin typeface="Times New Roman" panose="02020603050405020304" pitchFamily="18" charset="0"/>
                <a:cs typeface="Times New Roman" panose="02020603050405020304" pitchFamily="18" charset="0"/>
              </a:rPr>
              <a:t> </a:t>
            </a:r>
            <a:r>
              <a:rPr lang="cs-CZ" sz="2000" dirty="0" err="1" smtClean="0">
                <a:solidFill>
                  <a:srgbClr val="307871"/>
                </a:solidFill>
                <a:latin typeface="Times New Roman" panose="02020603050405020304" pitchFamily="18" charset="0"/>
                <a:cs typeface="Times New Roman" panose="02020603050405020304" pitchFamily="18" charset="0"/>
              </a:rPr>
              <a:t>world</a:t>
            </a:r>
            <a:r>
              <a:rPr lang="cs-CZ" sz="2000" dirty="0" smtClean="0">
                <a:solidFill>
                  <a:srgbClr val="307871"/>
                </a:solidFill>
                <a:latin typeface="Times New Roman" panose="02020603050405020304" pitchFamily="18" charset="0"/>
                <a:cs typeface="Times New Roman" panose="02020603050405020304" pitchFamily="18" charset="0"/>
              </a:rPr>
              <a:t> </a:t>
            </a:r>
            <a:r>
              <a:rPr lang="cs-CZ" sz="2000" dirty="0" err="1" smtClean="0">
                <a:solidFill>
                  <a:srgbClr val="307871"/>
                </a:solidFill>
                <a:latin typeface="Times New Roman" panose="02020603050405020304" pitchFamily="18" charset="0"/>
                <a:cs typeface="Times New Roman" panose="02020603050405020304" pitchFamily="18" charset="0"/>
              </a:rPr>
              <a:t>economy</a:t>
            </a:r>
            <a:r>
              <a:rPr lang="en-US" sz="2000" dirty="0" smtClean="0">
                <a:solidFill>
                  <a:srgbClr val="307871"/>
                </a:solidFill>
                <a:latin typeface="Times New Roman" panose="02020603050405020304" pitchFamily="18" charset="0"/>
                <a:cs typeface="Times New Roman" panose="02020603050405020304" pitchFamily="18" charset="0"/>
              </a:rPr>
              <a:t> </a:t>
            </a:r>
            <a:r>
              <a:rPr lang="en-US" sz="2000" dirty="0">
                <a:solidFill>
                  <a:srgbClr val="307871"/>
                </a:solidFill>
                <a:latin typeface="Times New Roman" panose="02020603050405020304" pitchFamily="18" charset="0"/>
                <a:cs typeface="Times New Roman" panose="02020603050405020304" pitchFamily="18" charset="0"/>
              </a:rPr>
              <a:t>may unfold in the </a:t>
            </a:r>
            <a:r>
              <a:rPr lang="en-US" sz="2000" dirty="0" smtClean="0">
                <a:solidFill>
                  <a:srgbClr val="307871"/>
                </a:solidFill>
                <a:latin typeface="Times New Roman" panose="02020603050405020304" pitchFamily="18" charset="0"/>
                <a:cs typeface="Times New Roman" panose="02020603050405020304" pitchFamily="18" charset="0"/>
              </a:rPr>
              <a:t>future</a:t>
            </a:r>
            <a:r>
              <a:rPr lang="cs-CZ" sz="2000" dirty="0" smtClean="0">
                <a:solidFill>
                  <a:srgbClr val="307871"/>
                </a:solidFill>
                <a:latin typeface="Times New Roman" panose="02020603050405020304" pitchFamily="18" charset="0"/>
                <a:cs typeface="Times New Roman" panose="02020603050405020304" pitchFamily="18" charset="0"/>
              </a:rPr>
              <a:t>.</a:t>
            </a:r>
          </a:p>
          <a:p>
            <a:endParaRPr lang="en-US" sz="2000" dirty="0">
              <a:solidFill>
                <a:srgbClr val="307871"/>
              </a:solidFill>
              <a:latin typeface="Times New Roman" panose="02020603050405020304" pitchFamily="18" charset="0"/>
              <a:cs typeface="Times New Roman" panose="02020603050405020304" pitchFamily="18" charset="0"/>
            </a:endParaRPr>
          </a:p>
        </p:txBody>
      </p:sp>
      <p:pic>
        <p:nvPicPr>
          <p:cNvPr id="2" name="Obrázek 1"/>
          <p:cNvPicPr>
            <a:picLocks noChangeAspect="1"/>
          </p:cNvPicPr>
          <p:nvPr/>
        </p:nvPicPr>
        <p:blipFill>
          <a:blip r:embed="rId3"/>
          <a:stretch>
            <a:fillRect/>
          </a:stretch>
        </p:blipFill>
        <p:spPr>
          <a:xfrm>
            <a:off x="8084684" y="4046492"/>
            <a:ext cx="2466975" cy="1847850"/>
          </a:xfrm>
          <a:prstGeom prst="rect">
            <a:avLst/>
          </a:prstGeom>
        </p:spPr>
      </p:pic>
    </p:spTree>
    <p:extLst>
      <p:ext uri="{BB962C8B-B14F-4D97-AF65-F5344CB8AC3E}">
        <p14:creationId xmlns:p14="http://schemas.microsoft.com/office/powerpoint/2010/main" val="37336545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8065028"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PHASES OF DEVELOPMENT OF THE WORLD ECONOMY</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26165" y="2095279"/>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solidFill>
                <a:srgbClr val="307871"/>
              </a:solidFill>
              <a:latin typeface="Times New Roman" panose="02020603050405020304" pitchFamily="18" charset="0"/>
              <a:cs typeface="Times New Roman" panose="02020603050405020304" pitchFamily="18" charset="0"/>
            </a:endParaRPr>
          </a:p>
        </p:txBody>
      </p:sp>
      <p:pic>
        <p:nvPicPr>
          <p:cNvPr id="3" name="Obrázek 2"/>
          <p:cNvPicPr>
            <a:picLocks noChangeAspect="1"/>
          </p:cNvPicPr>
          <p:nvPr/>
        </p:nvPicPr>
        <p:blipFill rotWithShape="1">
          <a:blip r:embed="rId3"/>
          <a:srcRect l="27696" t="11373" r="28595" b="23922"/>
          <a:stretch/>
        </p:blipFill>
        <p:spPr>
          <a:xfrm>
            <a:off x="685321" y="1353281"/>
            <a:ext cx="4391809" cy="4063450"/>
          </a:xfrm>
          <a:prstGeom prst="rect">
            <a:avLst/>
          </a:prstGeom>
        </p:spPr>
      </p:pic>
      <p:pic>
        <p:nvPicPr>
          <p:cNvPr id="6" name="Obrázek 5"/>
          <p:cNvPicPr>
            <a:picLocks noChangeAspect="1"/>
          </p:cNvPicPr>
          <p:nvPr/>
        </p:nvPicPr>
        <p:blipFill rotWithShape="1">
          <a:blip r:embed="rId4"/>
          <a:srcRect l="27533" t="25752" r="28676" b="32549"/>
          <a:stretch/>
        </p:blipFill>
        <p:spPr>
          <a:xfrm>
            <a:off x="5398502" y="2059462"/>
            <a:ext cx="4880158" cy="2904424"/>
          </a:xfrm>
          <a:prstGeom prst="rect">
            <a:avLst/>
          </a:prstGeom>
        </p:spPr>
      </p:pic>
      <p:pic>
        <p:nvPicPr>
          <p:cNvPr id="7" name="Obrázek 6"/>
          <p:cNvPicPr>
            <a:picLocks noChangeAspect="1"/>
          </p:cNvPicPr>
          <p:nvPr/>
        </p:nvPicPr>
        <p:blipFill rotWithShape="1">
          <a:blip r:embed="rId5"/>
          <a:srcRect t="6408" b="82426"/>
          <a:stretch/>
        </p:blipFill>
        <p:spPr>
          <a:xfrm>
            <a:off x="5432609" y="1558834"/>
            <a:ext cx="4846051" cy="500628"/>
          </a:xfrm>
          <a:prstGeom prst="rect">
            <a:avLst/>
          </a:prstGeom>
        </p:spPr>
      </p:pic>
    </p:spTree>
    <p:extLst>
      <p:ext uri="{BB962C8B-B14F-4D97-AF65-F5344CB8AC3E}">
        <p14:creationId xmlns:p14="http://schemas.microsoft.com/office/powerpoint/2010/main" val="40177244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5319085"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PHASES OF THE WORLD ECONOMY</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20127" y="1493546"/>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000" b="1" dirty="0">
                <a:solidFill>
                  <a:srgbClr val="307871"/>
                </a:solidFill>
                <a:latin typeface="Times New Roman" panose="02020603050405020304" pitchFamily="18" charset="0"/>
                <a:cs typeface="Times New Roman" panose="02020603050405020304" pitchFamily="18" charset="0"/>
              </a:rPr>
              <a:t>The age of mercantilism </a:t>
            </a:r>
            <a:r>
              <a:rPr lang="en-US" sz="2000" b="1" dirty="0" smtClean="0">
                <a:solidFill>
                  <a:srgbClr val="307871"/>
                </a:solidFill>
                <a:latin typeface="Times New Roman" panose="02020603050405020304" pitchFamily="18" charset="0"/>
                <a:cs typeface="Times New Roman" panose="02020603050405020304" pitchFamily="18" charset="0"/>
              </a:rPr>
              <a:t>(1500-1780</a:t>
            </a:r>
            <a:r>
              <a:rPr lang="en-US" sz="2000" b="1" dirty="0">
                <a:solidFill>
                  <a:srgbClr val="307871"/>
                </a:solidFill>
                <a:latin typeface="Times New Roman" panose="02020603050405020304" pitchFamily="18" charset="0"/>
                <a:cs typeface="Times New Roman" panose="02020603050405020304" pitchFamily="18" charset="0"/>
              </a:rPr>
              <a:t>) </a:t>
            </a:r>
            <a:r>
              <a:rPr lang="en-US" sz="2000" dirty="0">
                <a:solidFill>
                  <a:srgbClr val="307871"/>
                </a:solidFill>
                <a:latin typeface="Times New Roman" panose="02020603050405020304" pitchFamily="18" charset="0"/>
                <a:cs typeface="Times New Roman" panose="02020603050405020304" pitchFamily="18" charset="0"/>
              </a:rPr>
              <a:t>and the setting of the first transoceanic trade routes led to a remarkable expansion of the hegemony of Europe through the setting of colonial empires (such as the Spanish and Portuguese empires) and their underlying mercantilist system where trade relations were monopolized and controlled. </a:t>
            </a:r>
            <a:endParaRPr lang="cs-CZ" sz="2000" dirty="0" smtClean="0">
              <a:solidFill>
                <a:srgbClr val="307871"/>
              </a:solidFill>
              <a:latin typeface="Times New Roman" panose="02020603050405020304" pitchFamily="18" charset="0"/>
              <a:cs typeface="Times New Roman" panose="02020603050405020304" pitchFamily="18" charset="0"/>
            </a:endParaRPr>
          </a:p>
          <a:p>
            <a:pPr algn="just"/>
            <a:r>
              <a:rPr lang="en-US" sz="2000" dirty="0" smtClean="0">
                <a:solidFill>
                  <a:srgbClr val="307871"/>
                </a:solidFill>
                <a:latin typeface="Times New Roman" panose="02020603050405020304" pitchFamily="18" charset="0"/>
                <a:cs typeface="Times New Roman" panose="02020603050405020304" pitchFamily="18" charset="0"/>
              </a:rPr>
              <a:t>Although </a:t>
            </a:r>
            <a:r>
              <a:rPr lang="en-US" sz="2000" dirty="0">
                <a:solidFill>
                  <a:srgbClr val="307871"/>
                </a:solidFill>
                <a:latin typeface="Times New Roman" panose="02020603050405020304" pitchFamily="18" charset="0"/>
                <a:cs typeface="Times New Roman" panose="02020603050405020304" pitchFamily="18" charset="0"/>
              </a:rPr>
              <a:t>Empires such as China and India (Mughal) were significant economic entities, they were not proactive at setting long distance trade relations but transacted with foreign merchants. Still, for the majority of economic activities the spatial scale of relations remained local in scope as economies of scale for inland transportation remained illusive. </a:t>
            </a:r>
            <a:endParaRPr lang="cs-CZ" sz="2000" dirty="0" smtClean="0">
              <a:solidFill>
                <a:srgbClr val="307871"/>
              </a:solidFill>
              <a:latin typeface="Times New Roman" panose="02020603050405020304" pitchFamily="18" charset="0"/>
              <a:cs typeface="Times New Roman" panose="02020603050405020304" pitchFamily="18" charset="0"/>
            </a:endParaRPr>
          </a:p>
          <a:p>
            <a:pPr algn="just"/>
            <a:r>
              <a:rPr lang="en-US" sz="2000" dirty="0" smtClean="0">
                <a:solidFill>
                  <a:srgbClr val="307871"/>
                </a:solidFill>
                <a:latin typeface="Times New Roman" panose="02020603050405020304" pitchFamily="18" charset="0"/>
                <a:cs typeface="Times New Roman" panose="02020603050405020304" pitchFamily="18" charset="0"/>
              </a:rPr>
              <a:t>Production </a:t>
            </a:r>
            <a:r>
              <a:rPr lang="en-US" sz="2000" dirty="0">
                <a:solidFill>
                  <a:srgbClr val="307871"/>
                </a:solidFill>
                <a:latin typeface="Times New Roman" panose="02020603050405020304" pitchFamily="18" charset="0"/>
                <a:cs typeface="Times New Roman" panose="02020603050405020304" pitchFamily="18" charset="0"/>
              </a:rPr>
              <a:t>stayed relatively unchanged since the Middle Ages with a system based on the workshop where crafts were learned, developed and diffused to apprentices. In many cases this led to the emergence of specialized craft cities where specific production expertise were mastered and guarded by guild organizations. </a:t>
            </a:r>
            <a:endParaRPr lang="cs-CZ" sz="2000" dirty="0" smtClean="0">
              <a:solidFill>
                <a:srgbClr val="307871"/>
              </a:solidFill>
              <a:latin typeface="Times New Roman" panose="02020603050405020304" pitchFamily="18" charset="0"/>
              <a:cs typeface="Times New Roman" panose="02020603050405020304" pitchFamily="18" charset="0"/>
            </a:endParaRPr>
          </a:p>
          <a:p>
            <a:pPr algn="just"/>
            <a:r>
              <a:rPr lang="en-US" sz="2000" dirty="0" smtClean="0">
                <a:solidFill>
                  <a:srgbClr val="307871"/>
                </a:solidFill>
                <a:latin typeface="Times New Roman" panose="02020603050405020304" pitchFamily="18" charset="0"/>
                <a:cs typeface="Times New Roman" panose="02020603050405020304" pitchFamily="18" charset="0"/>
              </a:rPr>
              <a:t>Yet </a:t>
            </a:r>
            <a:r>
              <a:rPr lang="en-US" sz="2000" dirty="0">
                <a:solidFill>
                  <a:srgbClr val="307871"/>
                </a:solidFill>
                <a:latin typeface="Times New Roman" panose="02020603050405020304" pitchFamily="18" charset="0"/>
                <a:cs typeface="Times New Roman" panose="02020603050405020304" pitchFamily="18" charset="0"/>
              </a:rPr>
              <a:t>this system of monopolistic and did not permit mass production.</a:t>
            </a:r>
          </a:p>
        </p:txBody>
      </p:sp>
    </p:spTree>
    <p:extLst>
      <p:ext uri="{BB962C8B-B14F-4D97-AF65-F5344CB8AC3E}">
        <p14:creationId xmlns:p14="http://schemas.microsoft.com/office/powerpoint/2010/main" val="324323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5319085"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PHASES OF THE WORLD ECONOMY</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600810" y="1610087"/>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000" b="1" dirty="0">
                <a:solidFill>
                  <a:srgbClr val="307871"/>
                </a:solidFill>
                <a:latin typeface="Times New Roman" panose="02020603050405020304" pitchFamily="18" charset="0"/>
                <a:cs typeface="Times New Roman" panose="02020603050405020304" pitchFamily="18" charset="0"/>
              </a:rPr>
              <a:t>The industrial revolution </a:t>
            </a:r>
            <a:r>
              <a:rPr lang="en-US" sz="2000" b="1" dirty="0" smtClean="0">
                <a:solidFill>
                  <a:srgbClr val="307871"/>
                </a:solidFill>
                <a:latin typeface="Times New Roman" panose="02020603050405020304" pitchFamily="18" charset="0"/>
                <a:cs typeface="Times New Roman" panose="02020603050405020304" pitchFamily="18" charset="0"/>
              </a:rPr>
              <a:t>(1780-1880</a:t>
            </a:r>
            <a:r>
              <a:rPr lang="en-US" sz="2000" b="1" dirty="0">
                <a:solidFill>
                  <a:srgbClr val="307871"/>
                </a:solidFill>
                <a:latin typeface="Times New Roman" panose="02020603050405020304" pitchFamily="18" charset="0"/>
                <a:cs typeface="Times New Roman" panose="02020603050405020304" pitchFamily="18" charset="0"/>
              </a:rPr>
              <a:t>) </a:t>
            </a:r>
            <a:r>
              <a:rPr lang="en-US" sz="2000" dirty="0">
                <a:solidFill>
                  <a:srgbClr val="307871"/>
                </a:solidFill>
                <a:latin typeface="Times New Roman" panose="02020603050405020304" pitchFamily="18" charset="0"/>
                <a:cs typeface="Times New Roman" panose="02020603050405020304" pitchFamily="18" charset="0"/>
              </a:rPr>
              <a:t>saw to setting of mechanized production and distribution systems and the emergence of industrial capitalism where mass production and consumption became a possibility. </a:t>
            </a:r>
            <a:endParaRPr lang="cs-CZ" sz="2000" dirty="0" smtClean="0">
              <a:solidFill>
                <a:srgbClr val="307871"/>
              </a:solidFill>
              <a:latin typeface="Times New Roman" panose="02020603050405020304" pitchFamily="18" charset="0"/>
              <a:cs typeface="Times New Roman" panose="02020603050405020304" pitchFamily="18" charset="0"/>
            </a:endParaRPr>
          </a:p>
          <a:p>
            <a:pPr algn="just"/>
            <a:r>
              <a:rPr lang="en-US" sz="2000" dirty="0" smtClean="0">
                <a:solidFill>
                  <a:srgbClr val="307871"/>
                </a:solidFill>
                <a:latin typeface="Times New Roman" panose="02020603050405020304" pitchFamily="18" charset="0"/>
                <a:cs typeface="Times New Roman" panose="02020603050405020304" pitchFamily="18" charset="0"/>
              </a:rPr>
              <a:t>This </a:t>
            </a:r>
            <a:r>
              <a:rPr lang="en-US" sz="2000" dirty="0">
                <a:solidFill>
                  <a:srgbClr val="307871"/>
                </a:solidFill>
                <a:latin typeface="Times New Roman" panose="02020603050405020304" pitchFamily="18" charset="0"/>
                <a:cs typeface="Times New Roman" panose="02020603050405020304" pitchFamily="18" charset="0"/>
              </a:rPr>
              <a:t>required the usage of a larger production unit; the factory. Additional demand for labor incited higher levels of urbanization and the emergence of industrial cities having a wide scale of trade relations, mostly with areas supplying raw materials and energy. This was made possible by the setting of canals and then by the first regional rail networks, permitting for the first time economies of scale for inland transportation. </a:t>
            </a:r>
            <a:endParaRPr lang="cs-CZ" sz="2000" dirty="0" smtClean="0">
              <a:solidFill>
                <a:srgbClr val="307871"/>
              </a:solidFill>
              <a:latin typeface="Times New Roman" panose="02020603050405020304" pitchFamily="18" charset="0"/>
              <a:cs typeface="Times New Roman" panose="02020603050405020304" pitchFamily="18" charset="0"/>
            </a:endParaRPr>
          </a:p>
          <a:p>
            <a:pPr algn="just"/>
            <a:r>
              <a:rPr lang="en-US" sz="2000" dirty="0" smtClean="0">
                <a:solidFill>
                  <a:srgbClr val="307871"/>
                </a:solidFill>
                <a:latin typeface="Times New Roman" panose="02020603050405020304" pitchFamily="18" charset="0"/>
                <a:cs typeface="Times New Roman" panose="02020603050405020304" pitchFamily="18" charset="0"/>
              </a:rPr>
              <a:t>The </a:t>
            </a:r>
            <a:r>
              <a:rPr lang="en-US" sz="2000" dirty="0">
                <a:solidFill>
                  <a:srgbClr val="307871"/>
                </a:solidFill>
                <a:latin typeface="Times New Roman" panose="02020603050405020304" pitchFamily="18" charset="0"/>
                <a:cs typeface="Times New Roman" panose="02020603050405020304" pitchFamily="18" charset="0"/>
              </a:rPr>
              <a:t>introduction of the steamship strengthened long distance trade and </a:t>
            </a:r>
            <a:r>
              <a:rPr lang="en-US" sz="2000" dirty="0" smtClean="0">
                <a:solidFill>
                  <a:srgbClr val="307871"/>
                </a:solidFill>
                <a:latin typeface="Times New Roman" panose="02020603050405020304" pitchFamily="18" charset="0"/>
                <a:cs typeface="Times New Roman" panose="02020603050405020304" pitchFamily="18" charset="0"/>
              </a:rPr>
              <a:t>colonialism.</a:t>
            </a:r>
            <a:endParaRPr lang="en-US" sz="2000" dirty="0">
              <a:solidFill>
                <a:srgbClr val="307871"/>
              </a:solidFill>
              <a:latin typeface="Times New Roman" panose="02020603050405020304" pitchFamily="18" charset="0"/>
              <a:cs typeface="Times New Roman" panose="02020603050405020304" pitchFamily="18" charset="0"/>
            </a:endParaRPr>
          </a:p>
        </p:txBody>
      </p:sp>
      <p:pic>
        <p:nvPicPr>
          <p:cNvPr id="2" name="Obrázek 1"/>
          <p:cNvPicPr>
            <a:picLocks noChangeAspect="1"/>
          </p:cNvPicPr>
          <p:nvPr/>
        </p:nvPicPr>
        <p:blipFill>
          <a:blip r:embed="rId3"/>
          <a:stretch>
            <a:fillRect/>
          </a:stretch>
        </p:blipFill>
        <p:spPr>
          <a:xfrm>
            <a:off x="8702992" y="4574899"/>
            <a:ext cx="1982425" cy="1484905"/>
          </a:xfrm>
          <a:prstGeom prst="rect">
            <a:avLst/>
          </a:prstGeom>
        </p:spPr>
      </p:pic>
    </p:spTree>
    <p:extLst>
      <p:ext uri="{BB962C8B-B14F-4D97-AF65-F5344CB8AC3E}">
        <p14:creationId xmlns:p14="http://schemas.microsoft.com/office/powerpoint/2010/main" val="8493132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5319085"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PHASES OF THE WORLD ECONOMY</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64951" y="1511475"/>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000" b="1" dirty="0">
                <a:solidFill>
                  <a:srgbClr val="307871"/>
                </a:solidFill>
                <a:latin typeface="Times New Roman" panose="02020603050405020304" pitchFamily="18" charset="0"/>
                <a:cs typeface="Times New Roman" panose="02020603050405020304" pitchFamily="18" charset="0"/>
              </a:rPr>
              <a:t>The emergence of </a:t>
            </a:r>
            <a:r>
              <a:rPr lang="en-US" sz="2000" b="1" dirty="0" err="1">
                <a:solidFill>
                  <a:srgbClr val="307871"/>
                </a:solidFill>
                <a:latin typeface="Times New Roman" panose="02020603050405020304" pitchFamily="18" charset="0"/>
                <a:cs typeface="Times New Roman" panose="02020603050405020304" pitchFamily="18" charset="0"/>
              </a:rPr>
              <a:t>fordism</a:t>
            </a:r>
            <a:r>
              <a:rPr lang="en-US" sz="2000" b="1" dirty="0">
                <a:solidFill>
                  <a:srgbClr val="307871"/>
                </a:solidFill>
                <a:latin typeface="Times New Roman" panose="02020603050405020304" pitchFamily="18" charset="0"/>
                <a:cs typeface="Times New Roman" panose="02020603050405020304" pitchFamily="18" charset="0"/>
              </a:rPr>
              <a:t> </a:t>
            </a:r>
            <a:r>
              <a:rPr lang="en-US" sz="2000" b="1" dirty="0" smtClean="0">
                <a:solidFill>
                  <a:srgbClr val="307871"/>
                </a:solidFill>
                <a:latin typeface="Times New Roman" panose="02020603050405020304" pitchFamily="18" charset="0"/>
                <a:cs typeface="Times New Roman" panose="02020603050405020304" pitchFamily="18" charset="0"/>
              </a:rPr>
              <a:t>(1880-1970</a:t>
            </a:r>
            <a:r>
              <a:rPr lang="en-US" sz="2000" b="1" dirty="0">
                <a:solidFill>
                  <a:srgbClr val="307871"/>
                </a:solidFill>
                <a:latin typeface="Times New Roman" panose="02020603050405020304" pitchFamily="18" charset="0"/>
                <a:cs typeface="Times New Roman" panose="02020603050405020304" pitchFamily="18" charset="0"/>
              </a:rPr>
              <a:t>) </a:t>
            </a:r>
            <a:r>
              <a:rPr lang="en-US" sz="2000" dirty="0">
                <a:solidFill>
                  <a:srgbClr val="307871"/>
                </a:solidFill>
                <a:latin typeface="Times New Roman" panose="02020603050405020304" pitchFamily="18" charset="0"/>
                <a:cs typeface="Times New Roman" panose="02020603050405020304" pitchFamily="18" charset="0"/>
              </a:rPr>
              <a:t>resulted in a capitalist system dominated by large multinational corporations or corporations operating under a quasi-monopolistic status over their respective economies. </a:t>
            </a:r>
            <a:endParaRPr lang="cs-CZ" sz="2000" dirty="0" smtClean="0">
              <a:solidFill>
                <a:srgbClr val="307871"/>
              </a:solidFill>
              <a:latin typeface="Times New Roman" panose="02020603050405020304" pitchFamily="18" charset="0"/>
              <a:cs typeface="Times New Roman" panose="02020603050405020304" pitchFamily="18" charset="0"/>
            </a:endParaRPr>
          </a:p>
          <a:p>
            <a:pPr algn="just"/>
            <a:r>
              <a:rPr lang="en-US" sz="2000" dirty="0" smtClean="0">
                <a:solidFill>
                  <a:srgbClr val="307871"/>
                </a:solidFill>
                <a:latin typeface="Times New Roman" panose="02020603050405020304" pitchFamily="18" charset="0"/>
                <a:cs typeface="Times New Roman" panose="02020603050405020304" pitchFamily="18" charset="0"/>
              </a:rPr>
              <a:t>The </a:t>
            </a:r>
            <a:r>
              <a:rPr lang="en-US" sz="2000" dirty="0">
                <a:solidFill>
                  <a:srgbClr val="307871"/>
                </a:solidFill>
                <a:latin typeface="Times New Roman" panose="02020603050405020304" pitchFamily="18" charset="0"/>
                <a:cs typeface="Times New Roman" panose="02020603050405020304" pitchFamily="18" charset="0"/>
              </a:rPr>
              <a:t>growing complexity of manufacturing benefited from the setting of industrial clusters (manufacturing belts) where related industries agglomerated. The setting of the assembly line model relied on a network of suppliers in relative close proximity and the advent of production management. </a:t>
            </a:r>
            <a:endParaRPr lang="cs-CZ" sz="2000" dirty="0" smtClean="0">
              <a:solidFill>
                <a:srgbClr val="307871"/>
              </a:solidFill>
              <a:latin typeface="Times New Roman" panose="02020603050405020304" pitchFamily="18" charset="0"/>
              <a:cs typeface="Times New Roman" panose="02020603050405020304" pitchFamily="18" charset="0"/>
            </a:endParaRPr>
          </a:p>
          <a:p>
            <a:pPr algn="just"/>
            <a:r>
              <a:rPr lang="en-US" sz="2000" dirty="0" smtClean="0">
                <a:solidFill>
                  <a:srgbClr val="307871"/>
                </a:solidFill>
                <a:latin typeface="Times New Roman" panose="02020603050405020304" pitchFamily="18" charset="0"/>
                <a:cs typeface="Times New Roman" panose="02020603050405020304" pitchFamily="18" charset="0"/>
              </a:rPr>
              <a:t>International </a:t>
            </a:r>
            <a:r>
              <a:rPr lang="en-US" sz="2000" dirty="0">
                <a:solidFill>
                  <a:srgbClr val="307871"/>
                </a:solidFill>
                <a:latin typeface="Times New Roman" panose="02020603050405020304" pitchFamily="18" charset="0"/>
                <a:cs typeface="Times New Roman" panose="02020603050405020304" pitchFamily="18" charset="0"/>
              </a:rPr>
              <a:t>and regional relations were serviced by well-established steamship and rail networks. During the later part of this period, colonial empires collapsed with state imperialism replaced by corporate imperialism. </a:t>
            </a:r>
            <a:endParaRPr lang="cs-CZ" sz="2000" dirty="0" smtClean="0">
              <a:solidFill>
                <a:srgbClr val="307871"/>
              </a:solidFill>
              <a:latin typeface="Times New Roman" panose="02020603050405020304" pitchFamily="18" charset="0"/>
              <a:cs typeface="Times New Roman" panose="02020603050405020304" pitchFamily="18" charset="0"/>
            </a:endParaRPr>
          </a:p>
          <a:p>
            <a:pPr algn="just"/>
            <a:r>
              <a:rPr lang="en-US" sz="2000" dirty="0" smtClean="0">
                <a:solidFill>
                  <a:srgbClr val="307871"/>
                </a:solidFill>
                <a:latin typeface="Times New Roman" panose="02020603050405020304" pitchFamily="18" charset="0"/>
                <a:cs typeface="Times New Roman" panose="02020603050405020304" pitchFamily="18" charset="0"/>
              </a:rPr>
              <a:t>The </a:t>
            </a:r>
            <a:r>
              <a:rPr lang="en-US" sz="2000" dirty="0">
                <a:solidFill>
                  <a:srgbClr val="307871"/>
                </a:solidFill>
                <a:latin typeface="Times New Roman" panose="02020603050405020304" pitchFamily="18" charset="0"/>
                <a:cs typeface="Times New Roman" panose="02020603050405020304" pitchFamily="18" charset="0"/>
              </a:rPr>
              <a:t>economic role of developing countries (many of which being former colonies) started to become more prevalent in a world that until then was dominantly assumed by Europe and its offshoots (e.g. USA). Yet, for entities such as China and India, this period marked a remarkable decline in their economic importance.</a:t>
            </a:r>
          </a:p>
        </p:txBody>
      </p:sp>
    </p:spTree>
    <p:extLst>
      <p:ext uri="{BB962C8B-B14F-4D97-AF65-F5344CB8AC3E}">
        <p14:creationId xmlns:p14="http://schemas.microsoft.com/office/powerpoint/2010/main" val="33315298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5319085"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PHASES OF THE WORLD ECONOMY</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600810" y="1610087"/>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000" b="1" dirty="0">
                <a:solidFill>
                  <a:srgbClr val="307871"/>
                </a:solidFill>
                <a:latin typeface="Times New Roman" panose="02020603050405020304" pitchFamily="18" charset="0"/>
                <a:cs typeface="Times New Roman" panose="02020603050405020304" pitchFamily="18" charset="0"/>
              </a:rPr>
              <a:t>Post-</a:t>
            </a:r>
            <a:r>
              <a:rPr lang="en-US" sz="2000" b="1" dirty="0" err="1">
                <a:solidFill>
                  <a:srgbClr val="307871"/>
                </a:solidFill>
                <a:latin typeface="Times New Roman" panose="02020603050405020304" pitchFamily="18" charset="0"/>
                <a:cs typeface="Times New Roman" panose="02020603050405020304" pitchFamily="18" charset="0"/>
              </a:rPr>
              <a:t>fordism</a:t>
            </a:r>
            <a:r>
              <a:rPr lang="en-US" sz="2000" b="1" dirty="0">
                <a:solidFill>
                  <a:srgbClr val="307871"/>
                </a:solidFill>
                <a:latin typeface="Times New Roman" panose="02020603050405020304" pitchFamily="18" charset="0"/>
                <a:cs typeface="Times New Roman" panose="02020603050405020304" pitchFamily="18" charset="0"/>
              </a:rPr>
              <a:t> </a:t>
            </a:r>
            <a:r>
              <a:rPr lang="en-US" sz="2000" b="1" dirty="0" smtClean="0">
                <a:solidFill>
                  <a:srgbClr val="307871"/>
                </a:solidFill>
                <a:latin typeface="Times New Roman" panose="02020603050405020304" pitchFamily="18" charset="0"/>
                <a:cs typeface="Times New Roman" panose="02020603050405020304" pitchFamily="18" charset="0"/>
              </a:rPr>
              <a:t>(1970-2010</a:t>
            </a:r>
            <a:r>
              <a:rPr lang="en-US" sz="2000" b="1" dirty="0">
                <a:solidFill>
                  <a:srgbClr val="307871"/>
                </a:solidFill>
                <a:latin typeface="Times New Roman" panose="02020603050405020304" pitchFamily="18" charset="0"/>
                <a:cs typeface="Times New Roman" panose="02020603050405020304" pitchFamily="18" charset="0"/>
              </a:rPr>
              <a:t>) </a:t>
            </a:r>
            <a:r>
              <a:rPr lang="en-US" sz="2000" dirty="0">
                <a:solidFill>
                  <a:srgbClr val="307871"/>
                </a:solidFill>
                <a:latin typeface="Times New Roman" panose="02020603050405020304" pitchFamily="18" charset="0"/>
                <a:cs typeface="Times New Roman" panose="02020603050405020304" pitchFamily="18" charset="0"/>
              </a:rPr>
              <a:t>saw an acceleration of globalization, particularly with the emergence of export-oriented economies (e.g. Japan, Korea, China) that gained from the offshoring of several manufacturing tasks and the setting of global production networks managed by corporate systems. </a:t>
            </a:r>
            <a:endParaRPr lang="cs-CZ" sz="2000" dirty="0" smtClean="0">
              <a:solidFill>
                <a:srgbClr val="307871"/>
              </a:solidFill>
              <a:latin typeface="Times New Roman" panose="02020603050405020304" pitchFamily="18" charset="0"/>
              <a:cs typeface="Times New Roman" panose="02020603050405020304" pitchFamily="18" charset="0"/>
            </a:endParaRPr>
          </a:p>
          <a:p>
            <a:pPr algn="just"/>
            <a:r>
              <a:rPr lang="en-US" sz="2000" dirty="0" smtClean="0">
                <a:solidFill>
                  <a:srgbClr val="307871"/>
                </a:solidFill>
                <a:latin typeface="Times New Roman" panose="02020603050405020304" pitchFamily="18" charset="0"/>
                <a:cs typeface="Times New Roman" panose="02020603050405020304" pitchFamily="18" charset="0"/>
              </a:rPr>
              <a:t>This </a:t>
            </a:r>
            <a:r>
              <a:rPr lang="en-US" sz="2000" dirty="0">
                <a:solidFill>
                  <a:srgbClr val="307871"/>
                </a:solidFill>
                <a:latin typeface="Times New Roman" panose="02020603050405020304" pitchFamily="18" charset="0"/>
                <a:cs typeface="Times New Roman" panose="02020603050405020304" pitchFamily="18" charset="0"/>
              </a:rPr>
              <a:t>was made possible by a convergence of key transportation technologies, particularly containerization, jet planes services and telecommunications. While the level of manufacturing output increased, its relative share declined in relation to the growth of service activities</a:t>
            </a:r>
            <a:r>
              <a:rPr lang="en-US" sz="2000" dirty="0" smtClean="0">
                <a:solidFill>
                  <a:srgbClr val="307871"/>
                </a:solidFill>
                <a:latin typeface="Times New Roman" panose="02020603050405020304" pitchFamily="18" charset="0"/>
                <a:cs typeface="Times New Roman" panose="02020603050405020304" pitchFamily="18" charset="0"/>
              </a:rPr>
              <a:t>.</a:t>
            </a:r>
            <a:endParaRPr lang="cs-CZ" sz="2000" dirty="0" smtClean="0">
              <a:solidFill>
                <a:srgbClr val="307871"/>
              </a:solidFill>
              <a:latin typeface="Times New Roman" panose="02020603050405020304" pitchFamily="18" charset="0"/>
              <a:cs typeface="Times New Roman" panose="02020603050405020304" pitchFamily="18" charset="0"/>
            </a:endParaRPr>
          </a:p>
          <a:p>
            <a:pPr algn="just"/>
            <a:r>
              <a:rPr lang="en-US" sz="2000" dirty="0" smtClean="0">
                <a:solidFill>
                  <a:srgbClr val="307871"/>
                </a:solidFill>
                <a:latin typeface="Times New Roman" panose="02020603050405020304" pitchFamily="18" charset="0"/>
                <a:cs typeface="Times New Roman" panose="02020603050405020304" pitchFamily="18" charset="0"/>
              </a:rPr>
              <a:t> </a:t>
            </a:r>
            <a:r>
              <a:rPr lang="en-US" sz="2000" dirty="0">
                <a:solidFill>
                  <a:srgbClr val="307871"/>
                </a:solidFill>
                <a:latin typeface="Times New Roman" panose="02020603050405020304" pitchFamily="18" charset="0"/>
                <a:cs typeface="Times New Roman" panose="02020603050405020304" pitchFamily="18" charset="0"/>
              </a:rPr>
              <a:t>Knowledge became a form of capital, particularly since innovation played an important role in the quantitative and qualitative improvement of goods and services. </a:t>
            </a:r>
            <a:endParaRPr lang="cs-CZ" sz="2000" dirty="0" smtClean="0">
              <a:solidFill>
                <a:srgbClr val="307871"/>
              </a:solidFill>
              <a:latin typeface="Times New Roman" panose="02020603050405020304" pitchFamily="18" charset="0"/>
              <a:cs typeface="Times New Roman" panose="02020603050405020304" pitchFamily="18" charset="0"/>
            </a:endParaRPr>
          </a:p>
          <a:p>
            <a:pPr algn="just"/>
            <a:r>
              <a:rPr lang="en-US" sz="2000" dirty="0" smtClean="0">
                <a:solidFill>
                  <a:srgbClr val="307871"/>
                </a:solidFill>
                <a:latin typeface="Times New Roman" panose="02020603050405020304" pitchFamily="18" charset="0"/>
                <a:cs typeface="Times New Roman" panose="02020603050405020304" pitchFamily="18" charset="0"/>
              </a:rPr>
              <a:t>Information </a:t>
            </a:r>
            <a:r>
              <a:rPr lang="en-US" sz="2000" dirty="0">
                <a:solidFill>
                  <a:srgbClr val="307871"/>
                </a:solidFill>
                <a:latin typeface="Times New Roman" panose="02020603050405020304" pitchFamily="18" charset="0"/>
                <a:cs typeface="Times New Roman" panose="02020603050405020304" pitchFamily="18" charset="0"/>
              </a:rPr>
              <a:t>technologies became increasingly embedded in products and services. </a:t>
            </a:r>
            <a:endParaRPr lang="cs-CZ" sz="2000" dirty="0" smtClean="0">
              <a:solidFill>
                <a:srgbClr val="307871"/>
              </a:solidFill>
              <a:latin typeface="Times New Roman" panose="02020603050405020304" pitchFamily="18" charset="0"/>
              <a:cs typeface="Times New Roman" panose="02020603050405020304" pitchFamily="18" charset="0"/>
            </a:endParaRPr>
          </a:p>
          <a:p>
            <a:pPr algn="just"/>
            <a:r>
              <a:rPr lang="en-US" sz="2000" dirty="0" smtClean="0">
                <a:solidFill>
                  <a:srgbClr val="307871"/>
                </a:solidFill>
                <a:latin typeface="Times New Roman" panose="02020603050405020304" pitchFamily="18" charset="0"/>
                <a:cs typeface="Times New Roman" panose="02020603050405020304" pitchFamily="18" charset="0"/>
              </a:rPr>
              <a:t>Multilateral </a:t>
            </a:r>
            <a:r>
              <a:rPr lang="en-US" sz="2000" dirty="0">
                <a:solidFill>
                  <a:srgbClr val="307871"/>
                </a:solidFill>
                <a:latin typeface="Times New Roman" panose="02020603050405020304" pitchFamily="18" charset="0"/>
                <a:cs typeface="Times New Roman" panose="02020603050405020304" pitchFamily="18" charset="0"/>
              </a:rPr>
              <a:t>trade agreements and economic blocs provided a transactional environment favorable to take advantage of the comparative advantages of locations in terms of labor, land or resources.</a:t>
            </a:r>
          </a:p>
        </p:txBody>
      </p:sp>
    </p:spTree>
    <p:extLst>
      <p:ext uri="{BB962C8B-B14F-4D97-AF65-F5344CB8AC3E}">
        <p14:creationId xmlns:p14="http://schemas.microsoft.com/office/powerpoint/2010/main" val="1423756942"/>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565</TotalTime>
  <Words>2836</Words>
  <Application>Microsoft Office PowerPoint</Application>
  <PresentationFormat>Širokoúhlá obrazovka</PresentationFormat>
  <Paragraphs>179</Paragraphs>
  <Slides>34</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34</vt:i4>
      </vt:variant>
    </vt:vector>
  </HeadingPairs>
  <TitlesOfParts>
    <vt:vector size="39" baseType="lpstr">
      <vt:lpstr>Arial</vt:lpstr>
      <vt:lpstr>Calibri</vt:lpstr>
      <vt:lpstr>Calibri Light</vt:lpstr>
      <vt:lpstr>Times New Roman</vt:lpstr>
      <vt:lpstr>Motiv Office</vt:lpstr>
      <vt:lpstr>DEVELOPMENT OF THE WORLD ECONOMY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Roman Šperka</dc:creator>
  <cp:lastModifiedBy>Ingrid Majerová</cp:lastModifiedBy>
  <cp:revision>76</cp:revision>
  <dcterms:created xsi:type="dcterms:W3CDTF">2016-11-25T20:36:16Z</dcterms:created>
  <dcterms:modified xsi:type="dcterms:W3CDTF">2020-01-21T20:05:46Z</dcterms:modified>
</cp:coreProperties>
</file>