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98" r:id="rId4"/>
    <p:sldId id="366" r:id="rId5"/>
    <p:sldId id="367" r:id="rId6"/>
    <p:sldId id="364" r:id="rId7"/>
    <p:sldId id="369" r:id="rId8"/>
    <p:sldId id="368"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262"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88" d="100"/>
          <a:sy n="88"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E9BAEC6-A37A-4403-B919-4854A6448652}" type="datetimeFigureOut">
              <a:rPr lang="cs-CZ" smtClean="0"/>
              <a:t>21.01.2020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E9BAEC6-A37A-4403-B919-4854A6448652}" type="datetimeFigureOut">
              <a:rPr lang="cs-CZ" smtClean="0"/>
              <a:t>21.01.2020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21.01.2020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21.01.2020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fontScale="90000"/>
          </a:bodyPr>
          <a:lstStyle/>
          <a:p>
            <a:r>
              <a:rPr lang="cs-CZ" sz="5333" b="1" dirty="0" smtClean="0">
                <a:solidFill>
                  <a:schemeClr val="bg1"/>
                </a:solidFill>
                <a:latin typeface="Times New Roman" panose="02020603050405020304" pitchFamily="18" charset="0"/>
                <a:cs typeface="Times New Roman" panose="02020603050405020304" pitchFamily="18" charset="0"/>
              </a:rPr>
              <a:t>CENTERS </a:t>
            </a:r>
            <a:r>
              <a:rPr lang="cs-CZ" sz="5333" b="1" dirty="0">
                <a:solidFill>
                  <a:schemeClr val="bg1"/>
                </a:solidFill>
                <a:latin typeface="Times New Roman" panose="02020603050405020304" pitchFamily="18" charset="0"/>
                <a:cs typeface="Times New Roman" panose="02020603050405020304" pitchFamily="18" charset="0"/>
              </a:rPr>
              <a:t>OF WORLD ECONOMY</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smtClean="0">
                <a:solidFill>
                  <a:schemeClr val="bg1"/>
                </a:solidFill>
                <a:latin typeface="Times New Roman" panose="02020603050405020304" pitchFamily="18" charset="0"/>
                <a:cs typeface="Times New Roman" panose="02020603050405020304" pitchFamily="18" charset="0"/>
              </a:rPr>
              <a:t/>
            </a:r>
            <a:br>
              <a:rPr lang="cs-CZ" sz="5333" b="1" dirty="0" smtClean="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
            </a:r>
            <a:br>
              <a:rPr lang="cs-CZ" sz="5333" b="1" dirty="0">
                <a:solidFill>
                  <a:schemeClr val="bg1"/>
                </a:solidFill>
                <a:latin typeface="Times New Roman" panose="02020603050405020304" pitchFamily="18" charset="0"/>
                <a:cs typeface="Times New Roman" panose="02020603050405020304" pitchFamily="18" charset="0"/>
              </a:rPr>
            </a:b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456086" y="5205197"/>
            <a:ext cx="5184576" cy="1056117"/>
          </a:xfrm>
          <a:prstGeom prst="rect">
            <a:avLst/>
          </a:prstGeom>
        </p:spPr>
        <p:txBody>
          <a:bodyPr>
            <a:normAutofit/>
          </a:bodyPr>
          <a:lstStyle/>
          <a:p>
            <a:pPr marL="0" indent="0" algn="r">
              <a:buNone/>
            </a:pPr>
            <a:r>
              <a:rPr lang="cs-CZ" sz="1867" dirty="0" smtClean="0">
                <a:solidFill>
                  <a:schemeClr val="bg1"/>
                </a:solidFill>
                <a:latin typeface="Times New Roman" panose="02020603050405020304" pitchFamily="18" charset="0"/>
                <a:cs typeface="Times New Roman" panose="02020603050405020304" pitchFamily="18" charset="0"/>
              </a:rPr>
              <a:t>LESSON IX</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Ingrid Majerova</a:t>
            </a:r>
            <a:endParaRPr lang="en-GB" altLang="cs-CZ" sz="1200" b="1"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err="1" smtClean="0">
                <a:solidFill>
                  <a:srgbClr val="307871"/>
                </a:solidFill>
                <a:latin typeface="Times New Roman" panose="02020603050405020304" pitchFamily="18" charset="0"/>
                <a:cs typeface="Times New Roman" panose="02020603050405020304" pitchFamily="18" charset="0"/>
              </a:rPr>
              <a:t>World</a:t>
            </a:r>
            <a:r>
              <a:rPr lang="cs-CZ" altLang="cs-CZ" sz="1200" dirty="0" smtClean="0">
                <a:solidFill>
                  <a:srgbClr val="307871"/>
                </a:solidFill>
                <a:latin typeface="Times New Roman" panose="02020603050405020304" pitchFamily="18" charset="0"/>
                <a:cs typeface="Times New Roman" panose="02020603050405020304" pitchFamily="18" charset="0"/>
              </a:rPr>
              <a:t> </a:t>
            </a:r>
            <a:r>
              <a:rPr lang="cs-CZ" altLang="cs-CZ" sz="1200" dirty="0" err="1" smtClean="0">
                <a:solidFill>
                  <a:srgbClr val="307871"/>
                </a:solidFill>
                <a:latin typeface="Times New Roman" panose="02020603050405020304" pitchFamily="18" charset="0"/>
                <a:cs typeface="Times New Roman" panose="02020603050405020304" pitchFamily="18" charset="0"/>
              </a:rPr>
              <a:t>Economy</a:t>
            </a:r>
            <a:endParaRPr lang="en-GB" altLang="cs-CZ" sz="1200" dirty="0" smtClean="0">
              <a:solidFill>
                <a:srgbClr val="307871"/>
              </a:solidFill>
              <a:latin typeface="Times New Roman" panose="02020603050405020304" pitchFamily="18" charset="0"/>
              <a:cs typeface="Times New Roman" panose="02020603050405020304" pitchFamily="18" charset="0"/>
            </a:endParaRPr>
          </a:p>
          <a:p>
            <a:pPr algn="r"/>
            <a:r>
              <a:rPr lang="cs-CZ" altLang="cs-CZ" sz="1200" dirty="0" smtClean="0">
                <a:solidFill>
                  <a:srgbClr val="307871"/>
                </a:solidFill>
                <a:latin typeface="Times New Roman" panose="02020603050405020304" pitchFamily="18" charset="0"/>
                <a:cs typeface="Times New Roman" panose="02020603050405020304" pitchFamily="18" charset="0"/>
              </a:rPr>
              <a:t>EVS/XXX</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066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JAPAN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63858"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Japan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C</a:t>
            </a:r>
            <a:r>
              <a:rPr lang="en-US" sz="2400" dirty="0" smtClean="0">
                <a:solidFill>
                  <a:srgbClr val="307871"/>
                </a:solidFill>
                <a:latin typeface="Times New Roman" panose="02020603050405020304" pitchFamily="18" charset="0"/>
                <a:cs typeface="Times New Roman" panose="02020603050405020304" pitchFamily="18" charset="0"/>
              </a:rPr>
              <a:t>overs </a:t>
            </a:r>
            <a:r>
              <a:rPr lang="en-US" sz="2400" dirty="0">
                <a:solidFill>
                  <a:srgbClr val="307871"/>
                </a:solidFill>
                <a:latin typeface="Times New Roman" panose="02020603050405020304" pitchFamily="18" charset="0"/>
                <a:cs typeface="Times New Roman" panose="02020603050405020304" pitchFamily="18" charset="0"/>
              </a:rPr>
              <a:t>an area of ​​377.975 thousand km2 and has 126.15 million inhabitants (in 2019):</a:t>
            </a:r>
          </a:p>
          <a:p>
            <a:pPr algn="just"/>
            <a:r>
              <a:rPr lang="cs-CZ" sz="2400" dirty="0" smtClean="0">
                <a:solidFill>
                  <a:srgbClr val="307871"/>
                </a:solidFill>
                <a:latin typeface="Times New Roman" panose="02020603050405020304" pitchFamily="18" charset="0"/>
                <a:cs typeface="Times New Roman" panose="02020603050405020304" pitchFamily="18" charset="0"/>
              </a:rPr>
              <a:t>P</a:t>
            </a:r>
            <a:r>
              <a:rPr lang="en-US" sz="2400" dirty="0" err="1" smtClean="0">
                <a:solidFill>
                  <a:srgbClr val="307871"/>
                </a:solidFill>
                <a:latin typeface="Times New Roman" panose="02020603050405020304" pitchFamily="18" charset="0"/>
                <a:cs typeface="Times New Roman" panose="02020603050405020304" pitchFamily="18" charset="0"/>
              </a:rPr>
              <a:t>roduct</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per capita was 44,227 USD in 2019  (28th place)</a:t>
            </a:r>
          </a:p>
          <a:p>
            <a:pPr algn="just"/>
            <a:r>
              <a:rPr lang="en-US" sz="2400" dirty="0">
                <a:solidFill>
                  <a:srgbClr val="307871"/>
                </a:solidFill>
                <a:latin typeface="Times New Roman" panose="02020603050405020304" pitchFamily="18" charset="0"/>
                <a:cs typeface="Times New Roman" panose="02020603050405020304" pitchFamily="18" charset="0"/>
              </a:rPr>
              <a:t>Japan is extremely dependent on foreign trade and therefore on the international division of labor </a:t>
            </a:r>
          </a:p>
          <a:p>
            <a:pPr algn="just"/>
            <a:r>
              <a:rPr lang="en-US" sz="2400" dirty="0">
                <a:solidFill>
                  <a:srgbClr val="307871"/>
                </a:solidFill>
                <a:latin typeface="Times New Roman" panose="02020603050405020304" pitchFamily="18" charset="0"/>
                <a:cs typeface="Times New Roman" panose="02020603050405020304" pitchFamily="18" charset="0"/>
              </a:rPr>
              <a:t>Japan share of world GDP is 4.13% in 2019 (8.7% in 2012)</a:t>
            </a:r>
          </a:p>
          <a:p>
            <a:pPr algn="just"/>
            <a:r>
              <a:rPr lang="en-US" sz="2400" dirty="0">
                <a:solidFill>
                  <a:srgbClr val="307871"/>
                </a:solidFill>
                <a:latin typeface="Times New Roman" panose="02020603050405020304" pitchFamily="18" charset="0"/>
                <a:cs typeface="Times New Roman" panose="02020603050405020304" pitchFamily="18" charset="0"/>
              </a:rPr>
              <a:t>Japan is characterized by lack of food and raw material base and hence the emergency import dependence and vulnerability of the economy</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322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066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JAPAN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63858"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Japan </a:t>
            </a:r>
            <a:endParaRPr lang="cs-CZ" sz="2400" dirty="0" smtClean="0">
              <a:solidFill>
                <a:srgbClr val="FF0000"/>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Picture 2" descr="Výsledek obrázku pro growth rate of ja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240" y="1841119"/>
            <a:ext cx="67437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40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066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JAPAN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63858"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Japan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Japanese export increased by 17% of GDP in 2018, the trade balance is positive (60B USD)</a:t>
            </a:r>
          </a:p>
          <a:p>
            <a:pPr algn="just"/>
            <a:r>
              <a:rPr lang="en-US" sz="2400" dirty="0">
                <a:solidFill>
                  <a:srgbClr val="307871"/>
                </a:solidFill>
                <a:latin typeface="Times New Roman" panose="02020603050405020304" pitchFamily="18" charset="0"/>
                <a:cs typeface="Times New Roman" panose="02020603050405020304" pitchFamily="18" charset="0"/>
              </a:rPr>
              <a:t>In 2017 Japan exported $694B, making it the 4th largest exporter in the world. During the last five years the exports of Japan have decreased at an annualized rate of -2.9%, from $801B in 2012 to $694B in 2017. </a:t>
            </a:r>
          </a:p>
          <a:p>
            <a:pPr algn="just"/>
            <a:r>
              <a:rPr lang="en-US" sz="2400" dirty="0">
                <a:solidFill>
                  <a:srgbClr val="307871"/>
                </a:solidFill>
                <a:latin typeface="Times New Roman" panose="02020603050405020304" pitchFamily="18" charset="0"/>
                <a:cs typeface="Times New Roman" panose="02020603050405020304" pitchFamily="18" charset="0"/>
              </a:rPr>
              <a:t>The top export destinations of Japan are China (20%), the United States (18%), South Korea (7.8), Other Asia (4.7%) and Hong Kong (4.6%).</a:t>
            </a:r>
          </a:p>
          <a:p>
            <a:pPr algn="just"/>
            <a:r>
              <a:rPr lang="en-US" sz="2400" dirty="0">
                <a:solidFill>
                  <a:srgbClr val="307871"/>
                </a:solidFill>
                <a:latin typeface="Times New Roman" panose="02020603050405020304" pitchFamily="18" charset="0"/>
                <a:cs typeface="Times New Roman" panose="02020603050405020304" pitchFamily="18" charset="0"/>
              </a:rPr>
              <a:t>Its main exports are transportation equipment, motor vehicles, iron and steel products, semiconductors and auto parts</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543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80667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JAPAN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63858"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a:solidFill>
                  <a:srgbClr val="FF0000"/>
                </a:solidFill>
                <a:latin typeface="Times New Roman" panose="02020603050405020304" pitchFamily="18" charset="0"/>
                <a:cs typeface="Times New Roman" panose="02020603050405020304" pitchFamily="18" charset="0"/>
              </a:rPr>
              <a:t>Japan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In 2017 Japan imported $632B, making it the 4th largest importer in the world. During the last five years the imports of Japan have decreased at an annualized rate of -4.6%, from $796B in 2012 to $632B in 2017.</a:t>
            </a:r>
          </a:p>
          <a:p>
            <a:pPr algn="just"/>
            <a:r>
              <a:rPr lang="en-US" sz="2400" dirty="0" smtClean="0">
                <a:solidFill>
                  <a:srgbClr val="307871"/>
                </a:solidFill>
                <a:latin typeface="Times New Roman" panose="02020603050405020304" pitchFamily="18" charset="0"/>
                <a:cs typeface="Times New Roman" panose="02020603050405020304" pitchFamily="18" charset="0"/>
              </a:rPr>
              <a:t>Japan's </a:t>
            </a:r>
            <a:r>
              <a:rPr lang="en-US" sz="2400" dirty="0">
                <a:solidFill>
                  <a:srgbClr val="307871"/>
                </a:solidFill>
                <a:latin typeface="Times New Roman" panose="02020603050405020304" pitchFamily="18" charset="0"/>
                <a:cs typeface="Times New Roman" panose="02020603050405020304" pitchFamily="18" charset="0"/>
              </a:rPr>
              <a:t>main import markets is China (24.8 percent), the United States (10.5 percent), Australia (5.4 percent) and South Korea (4.1 percent)</a:t>
            </a:r>
          </a:p>
          <a:p>
            <a:pPr algn="just"/>
            <a:r>
              <a:rPr lang="en-US" sz="2400" dirty="0" smtClean="0">
                <a:solidFill>
                  <a:srgbClr val="307871"/>
                </a:solidFill>
                <a:latin typeface="Times New Roman" panose="02020603050405020304" pitchFamily="18" charset="0"/>
                <a:cs typeface="Times New Roman" panose="02020603050405020304" pitchFamily="18" charset="0"/>
              </a:rPr>
              <a:t>Japan's </a:t>
            </a:r>
            <a:r>
              <a:rPr lang="en-US" sz="2400" dirty="0">
                <a:solidFill>
                  <a:srgbClr val="307871"/>
                </a:solidFill>
                <a:latin typeface="Times New Roman" panose="02020603050405020304" pitchFamily="18" charset="0"/>
                <a:cs typeface="Times New Roman" panose="02020603050405020304" pitchFamily="18" charset="0"/>
              </a:rPr>
              <a:t>main imports are machinery and equipment, fossil fuels, foodstuffs (in particular beef), chemicals, textiles and raw materials for its industries.</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3612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603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EUROPEAN UNION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9984"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The European Union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dirty="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second largest economic center - after enlargement in 2013 its whole area is ​​4.476 million km2</a:t>
            </a:r>
          </a:p>
          <a:p>
            <a:pPr algn="just"/>
            <a:r>
              <a:rPr lang="cs-CZ" sz="2400" dirty="0" smtClean="0">
                <a:solidFill>
                  <a:srgbClr val="307871"/>
                </a:solidFill>
                <a:latin typeface="Times New Roman" panose="02020603050405020304" pitchFamily="18" charset="0"/>
                <a:cs typeface="Times New Roman" panose="02020603050405020304" pitchFamily="18" charset="0"/>
              </a:rPr>
              <a:t>P</a:t>
            </a:r>
            <a:r>
              <a:rPr lang="en-US" sz="2400" dirty="0" err="1" smtClean="0">
                <a:solidFill>
                  <a:srgbClr val="307871"/>
                </a:solidFill>
                <a:latin typeface="Times New Roman" panose="02020603050405020304" pitchFamily="18" charset="0"/>
                <a:cs typeface="Times New Roman" panose="02020603050405020304" pitchFamily="18" charset="0"/>
              </a:rPr>
              <a:t>opulation</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after several enlargements of the European Union (now 28 members) currently exceed the 513.5 million people (in 2019)</a:t>
            </a:r>
          </a:p>
          <a:p>
            <a:pPr algn="just"/>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EU showed GDP/capita in average of 44.539 USD in 2019, ranking second place among economic centers </a:t>
            </a:r>
          </a:p>
          <a:p>
            <a:pPr algn="just"/>
            <a:r>
              <a:rPr lang="en-US" sz="2400" dirty="0">
                <a:solidFill>
                  <a:srgbClr val="307871"/>
                </a:solidFill>
                <a:latin typeface="Times New Roman" panose="02020603050405020304" pitchFamily="18" charset="0"/>
                <a:cs typeface="Times New Roman" panose="02020603050405020304" pitchFamily="18" charset="0"/>
              </a:rPr>
              <a:t>EU is a large internal market, is not dependent on imports of food and raw materials, however, is dependent mainly on oil and gas imports</a:t>
            </a: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982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603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EUROPEAN UNION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63858"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The European Union </a:t>
            </a:r>
            <a:r>
              <a:rPr lang="cs-CZ" sz="2400" dirty="0" err="1" smtClean="0">
                <a:solidFill>
                  <a:srgbClr val="FF0000"/>
                </a:solidFill>
                <a:latin typeface="Times New Roman" panose="02020603050405020304" pitchFamily="18" charset="0"/>
                <a:cs typeface="Times New Roman" panose="02020603050405020304" pitchFamily="18" charset="0"/>
              </a:rPr>
              <a:t>Member</a:t>
            </a:r>
            <a:r>
              <a:rPr lang="cs-CZ" sz="2400" dirty="0" smtClean="0">
                <a:solidFill>
                  <a:srgbClr val="FF0000"/>
                </a:solidFill>
                <a:latin typeface="Times New Roman" panose="02020603050405020304" pitchFamily="18" charset="0"/>
                <a:cs typeface="Times New Roman" panose="02020603050405020304" pitchFamily="18" charset="0"/>
              </a:rPr>
              <a:t> </a:t>
            </a:r>
            <a:r>
              <a:rPr lang="cs-CZ" sz="2400" dirty="0" err="1" smtClean="0">
                <a:solidFill>
                  <a:srgbClr val="FF0000"/>
                </a:solidFill>
                <a:latin typeface="Times New Roman" panose="02020603050405020304" pitchFamily="18" charset="0"/>
                <a:cs typeface="Times New Roman" panose="02020603050405020304" pitchFamily="18" charset="0"/>
              </a:rPr>
              <a:t>States</a:t>
            </a:r>
            <a:endParaRPr lang="cs-CZ" sz="2400" dirty="0" smtClean="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6266557" y="1468948"/>
            <a:ext cx="3232714" cy="4620956"/>
          </a:xfrm>
          <a:prstGeom prst="rect">
            <a:avLst/>
          </a:prstGeom>
        </p:spPr>
      </p:pic>
    </p:spTree>
    <p:extLst>
      <p:ext uri="{BB962C8B-B14F-4D97-AF65-F5344CB8AC3E}">
        <p14:creationId xmlns:p14="http://schemas.microsoft.com/office/powerpoint/2010/main" val="8361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603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EUROPEAN UNION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63858"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The European Union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EU </a:t>
            </a:r>
            <a:r>
              <a:rPr lang="en-US" sz="2400" dirty="0">
                <a:solidFill>
                  <a:srgbClr val="307871"/>
                </a:solidFill>
                <a:latin typeface="Times New Roman" panose="02020603050405020304" pitchFamily="18" charset="0"/>
                <a:cs typeface="Times New Roman" panose="02020603050405020304" pitchFamily="18" charset="0"/>
              </a:rPr>
              <a:t>is the world's largest importer and exporter (15% of world´s trade), followed by the U.S. and China </a:t>
            </a:r>
          </a:p>
          <a:p>
            <a:pPr algn="just"/>
            <a:r>
              <a:rPr lang="cs-CZ" sz="2400" dirty="0" smtClean="0">
                <a:solidFill>
                  <a:srgbClr val="307871"/>
                </a:solidFill>
                <a:latin typeface="Times New Roman" panose="02020603050405020304" pitchFamily="18" charset="0"/>
                <a:cs typeface="Times New Roman" panose="02020603050405020304" pitchFamily="18" charset="0"/>
              </a:rPr>
              <a:t>L</a:t>
            </a:r>
            <a:r>
              <a:rPr lang="en-US" sz="2400" dirty="0" err="1" smtClean="0">
                <a:solidFill>
                  <a:srgbClr val="307871"/>
                </a:solidFill>
                <a:latin typeface="Times New Roman" panose="02020603050405020304" pitchFamily="18" charset="0"/>
                <a:cs typeface="Times New Roman" panose="02020603050405020304" pitchFamily="18" charset="0"/>
              </a:rPr>
              <a:t>argest</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EU trade partners are USA, a target of 20.5% of exports, then China (10.6%), Switzerland (8%) and Russia with 4.3%</a:t>
            </a:r>
          </a:p>
          <a:p>
            <a:pPr algn="just"/>
            <a:r>
              <a:rPr lang="cs-CZ" sz="2400" dirty="0" smtClean="0">
                <a:solidFill>
                  <a:srgbClr val="307871"/>
                </a:solidFill>
                <a:latin typeface="Times New Roman" panose="02020603050405020304" pitchFamily="18" charset="0"/>
                <a:cs typeface="Times New Roman" panose="02020603050405020304" pitchFamily="18" charset="0"/>
              </a:rPr>
              <a:t>I</a:t>
            </a:r>
            <a:r>
              <a:rPr lang="en-US" sz="2400" dirty="0" err="1" smtClean="0">
                <a:solidFill>
                  <a:srgbClr val="307871"/>
                </a:solidFill>
                <a:latin typeface="Times New Roman" panose="02020603050405020304" pitchFamily="18" charset="0"/>
                <a:cs typeface="Times New Roman" panose="02020603050405020304" pitchFamily="18" charset="0"/>
              </a:rPr>
              <a:t>nto</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the EU is imported most from China with 20%, USA (13.4%), Russia (7.7%) and Switzerland (5.5%)</a:t>
            </a:r>
          </a:p>
          <a:p>
            <a:pPr algn="just"/>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economy of the European Union is much more open than the rest of the centers and participates for more than 41 percentage points on global trade</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057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603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EUROPEAN UNION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63858"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The European Union </a:t>
            </a:r>
            <a:r>
              <a:rPr lang="cs-CZ" sz="2400" dirty="0" smtClean="0">
                <a:solidFill>
                  <a:srgbClr val="FF0000"/>
                </a:solidFill>
                <a:latin typeface="Times New Roman" panose="02020603050405020304" pitchFamily="18" charset="0"/>
                <a:cs typeface="Times New Roman" panose="02020603050405020304" pitchFamily="18" charset="0"/>
              </a:rPr>
              <a:t>– EXPORT AND IMPORTS</a:t>
            </a:r>
          </a:p>
          <a:p>
            <a:pPr marL="0" indent="0" algn="just">
              <a:buNone/>
            </a:pPr>
            <a:endParaRPr lang="en-US" sz="2400" dirty="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2"/>
          <p:cNvPicPr>
            <a:picLocks noChangeAspect="1"/>
          </p:cNvPicPr>
          <p:nvPr/>
        </p:nvPicPr>
        <p:blipFill>
          <a:blip r:embed="rId3">
            <a:extLst>
              <a:ext uri="{28A0092B-C50C-407E-A947-70E740481C1C}">
                <a14:useLocalDpi xmlns:a14="http://schemas.microsoft.com/office/drawing/2010/main" val="0"/>
              </a:ext>
            </a:extLst>
          </a:blip>
          <a:srcRect l="60535" t="23914" r="5089" b="32242"/>
          <a:stretch>
            <a:fillRect/>
          </a:stretch>
        </p:blipFill>
        <p:spPr bwMode="auto">
          <a:xfrm>
            <a:off x="3766439" y="2176272"/>
            <a:ext cx="5298481" cy="380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566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678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COMPARISON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4640" y="1164853"/>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dirty="0" smtClean="0">
                <a:solidFill>
                  <a:srgbClr val="FF0000"/>
                </a:solidFill>
                <a:latin typeface="Times New Roman" panose="02020603050405020304" pitchFamily="18" charset="0"/>
                <a:cs typeface="Times New Roman" panose="02020603050405020304" pitchFamily="18" charset="0"/>
              </a:rPr>
              <a:t>C</a:t>
            </a:r>
            <a:r>
              <a:rPr lang="en-US" sz="2400" dirty="0" smtClean="0">
                <a:solidFill>
                  <a:srgbClr val="FF0000"/>
                </a:solidFill>
                <a:latin typeface="Times New Roman" panose="02020603050405020304" pitchFamily="18" charset="0"/>
                <a:cs typeface="Times New Roman" panose="02020603050405020304" pitchFamily="18" charset="0"/>
              </a:rPr>
              <a:t>enters</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play a crucial role in world trade, where 57% of goods traded on world markets go through their foreign trade</a:t>
            </a:r>
          </a:p>
          <a:p>
            <a:pPr algn="just"/>
            <a:r>
              <a:rPr lang="cs-CZ" sz="2400" dirty="0" smtClean="0">
                <a:solidFill>
                  <a:srgbClr val="307871"/>
                </a:solidFill>
                <a:latin typeface="Times New Roman" panose="02020603050405020304" pitchFamily="18" charset="0"/>
                <a:cs typeface="Times New Roman" panose="02020603050405020304" pitchFamily="18" charset="0"/>
              </a:rPr>
              <a:t>M</a:t>
            </a:r>
            <a:r>
              <a:rPr lang="en-US" sz="2400" dirty="0" err="1" smtClean="0">
                <a:solidFill>
                  <a:srgbClr val="307871"/>
                </a:solidFill>
                <a:latin typeface="Times New Roman" panose="02020603050405020304" pitchFamily="18" charset="0"/>
                <a:cs typeface="Times New Roman" panose="02020603050405020304" pitchFamily="18" charset="0"/>
              </a:rPr>
              <a:t>ost</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of this share has EU with 25.8 percent, followed by the U.S. with 22.9 percent and Japan 8.7% (for comparison, the Chinese share is  9.1%)</a:t>
            </a:r>
          </a:p>
          <a:p>
            <a:pPr algn="just"/>
            <a:r>
              <a:rPr lang="cs-CZ" sz="2400" dirty="0" smtClean="0">
                <a:solidFill>
                  <a:srgbClr val="307871"/>
                </a:solidFill>
                <a:latin typeface="Times New Roman" panose="02020603050405020304" pitchFamily="18" charset="0"/>
                <a:cs typeface="Times New Roman" panose="02020603050405020304" pitchFamily="18" charset="0"/>
              </a:rPr>
              <a:t>A</a:t>
            </a:r>
            <a:r>
              <a:rPr lang="en-US" sz="2400" dirty="0" err="1" smtClean="0">
                <a:solidFill>
                  <a:srgbClr val="307871"/>
                </a:solidFill>
                <a:latin typeface="Times New Roman" panose="02020603050405020304" pitchFamily="18" charset="0"/>
                <a:cs typeface="Times New Roman" panose="02020603050405020304" pitchFamily="18" charset="0"/>
              </a:rPr>
              <a:t>ll</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three world economic centers have modern economic structure, in which an important role plays the service sector (in the formation of GDP) </a:t>
            </a:r>
          </a:p>
          <a:p>
            <a:pPr lvl="1" algn="just"/>
            <a:r>
              <a:rPr lang="en-US" sz="2000" dirty="0">
                <a:solidFill>
                  <a:srgbClr val="307871"/>
                </a:solidFill>
                <a:latin typeface="Times New Roman" panose="02020603050405020304" pitchFamily="18" charset="0"/>
                <a:cs typeface="Times New Roman" panose="02020603050405020304" pitchFamily="18" charset="0"/>
              </a:rPr>
              <a:t>United States have the highest share of this sector at 85%, followed by the EU with 72 percent and Japan with 70 percent share</a:t>
            </a:r>
          </a:p>
          <a:p>
            <a:pPr lvl="1" algn="just"/>
            <a:r>
              <a:rPr lang="cs-CZ" sz="2000" dirty="0" smtClean="0">
                <a:solidFill>
                  <a:srgbClr val="307871"/>
                </a:solidFill>
                <a:latin typeface="Times New Roman" panose="02020603050405020304" pitchFamily="18" charset="0"/>
                <a:cs typeface="Times New Roman" panose="02020603050405020304" pitchFamily="18" charset="0"/>
              </a:rPr>
              <a:t>I</a:t>
            </a:r>
            <a:r>
              <a:rPr lang="en-US" sz="2000" dirty="0" smtClean="0">
                <a:solidFill>
                  <a:srgbClr val="307871"/>
                </a:solidFill>
                <a:latin typeface="Times New Roman" panose="02020603050405020304" pitchFamily="18" charset="0"/>
                <a:cs typeface="Times New Roman" panose="02020603050405020304" pitchFamily="18" charset="0"/>
              </a:rPr>
              <a:t>n </a:t>
            </a:r>
            <a:r>
              <a:rPr lang="en-US" sz="2000" dirty="0">
                <a:solidFill>
                  <a:srgbClr val="307871"/>
                </a:solidFill>
                <a:latin typeface="Times New Roman" panose="02020603050405020304" pitchFamily="18" charset="0"/>
                <a:cs typeface="Times New Roman" panose="02020603050405020304" pitchFamily="18" charset="0"/>
              </a:rPr>
              <a:t>contrast, Japan has the highest share of industrial production (28%), in the European Union is this share 26% and in the USA only 13% </a:t>
            </a:r>
          </a:p>
          <a:p>
            <a:pPr lvl="1" algn="just"/>
            <a:r>
              <a:rPr lang="cs-CZ" sz="2000" dirty="0" smtClean="0">
                <a:solidFill>
                  <a:srgbClr val="307871"/>
                </a:solidFill>
                <a:latin typeface="Times New Roman" panose="02020603050405020304" pitchFamily="18" charset="0"/>
                <a:cs typeface="Times New Roman" panose="02020603050405020304" pitchFamily="18" charset="0"/>
              </a:rPr>
              <a:t>T</a:t>
            </a:r>
            <a:r>
              <a:rPr lang="en-US" sz="2000" dirty="0" smtClean="0">
                <a:solidFill>
                  <a:srgbClr val="307871"/>
                </a:solidFill>
                <a:latin typeface="Times New Roman" panose="02020603050405020304" pitchFamily="18" charset="0"/>
                <a:cs typeface="Times New Roman" panose="02020603050405020304" pitchFamily="18" charset="0"/>
              </a:rPr>
              <a:t>he </a:t>
            </a:r>
            <a:r>
              <a:rPr lang="en-US" sz="2000" dirty="0">
                <a:solidFill>
                  <a:srgbClr val="307871"/>
                </a:solidFill>
                <a:latin typeface="Times New Roman" panose="02020603050405020304" pitchFamily="18" charset="0"/>
                <a:cs typeface="Times New Roman" panose="02020603050405020304" pitchFamily="18" charset="0"/>
              </a:rPr>
              <a:t>share of the primary sector is the same in all centers, ranging about 2 percent</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727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678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COMPARISON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700434" y="1384309"/>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dirty="0" smtClean="0">
                <a:solidFill>
                  <a:srgbClr val="FF0000"/>
                </a:solidFill>
                <a:latin typeface="Times New Roman" panose="02020603050405020304" pitchFamily="18" charset="0"/>
                <a:cs typeface="Times New Roman" panose="02020603050405020304" pitchFamily="18" charset="0"/>
              </a:rPr>
              <a:t>C</a:t>
            </a:r>
            <a:r>
              <a:rPr lang="en-US" sz="2400" dirty="0" smtClean="0">
                <a:solidFill>
                  <a:srgbClr val="FF0000"/>
                </a:solidFill>
                <a:latin typeface="Times New Roman" panose="02020603050405020304" pitchFamily="18" charset="0"/>
                <a:cs typeface="Times New Roman" panose="02020603050405020304" pitchFamily="18" charset="0"/>
              </a:rPr>
              <a:t>enters</a:t>
            </a:r>
            <a:r>
              <a:rPr lang="en-US" sz="2400" dirty="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there </a:t>
            </a:r>
            <a:r>
              <a:rPr lang="en-US" sz="2400" dirty="0">
                <a:solidFill>
                  <a:srgbClr val="307871"/>
                </a:solidFill>
                <a:latin typeface="Times New Roman" panose="02020603050405020304" pitchFamily="18" charset="0"/>
                <a:cs typeface="Times New Roman" panose="02020603050405020304" pitchFamily="18" charset="0"/>
              </a:rPr>
              <a:t>continues to consolidate the position of the United States of America in the years before the global financial crisis (2007-2009)</a:t>
            </a:r>
          </a:p>
          <a:p>
            <a:pPr algn="just"/>
            <a:r>
              <a:rPr lang="cs-CZ" sz="2400" dirty="0" smtClean="0">
                <a:solidFill>
                  <a:srgbClr val="307871"/>
                </a:solidFill>
                <a:latin typeface="Times New Roman" panose="02020603050405020304" pitchFamily="18" charset="0"/>
                <a:cs typeface="Times New Roman" panose="02020603050405020304" pitchFamily="18" charset="0"/>
              </a:rPr>
              <a:t>M</a:t>
            </a:r>
            <a:r>
              <a:rPr lang="en-US" sz="2400" dirty="0" err="1" smtClean="0">
                <a:solidFill>
                  <a:srgbClr val="307871"/>
                </a:solidFill>
                <a:latin typeface="Times New Roman" panose="02020603050405020304" pitchFamily="18" charset="0"/>
                <a:cs typeface="Times New Roman" panose="02020603050405020304" pitchFamily="18" charset="0"/>
              </a:rPr>
              <a:t>acroeconomic</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conditions have changed in the post-crisis years </a:t>
            </a:r>
            <a:endParaRPr lang="cs-CZ" sz="2400" dirty="0" smtClean="0">
              <a:solidFill>
                <a:srgbClr val="307871"/>
              </a:solidFill>
              <a:latin typeface="Times New Roman" panose="02020603050405020304" pitchFamily="18" charset="0"/>
              <a:cs typeface="Times New Roman" panose="02020603050405020304" pitchFamily="18" charset="0"/>
            </a:endParaRPr>
          </a:p>
          <a:p>
            <a:pPr lvl="1" algn="just"/>
            <a:r>
              <a:rPr lang="cs-CZ" sz="2000" dirty="0" smtClean="0">
                <a:solidFill>
                  <a:srgbClr val="307871"/>
                </a:solidFill>
                <a:latin typeface="Times New Roman" panose="02020603050405020304" pitchFamily="18" charset="0"/>
                <a:cs typeface="Times New Roman" panose="02020603050405020304" pitchFamily="18" charset="0"/>
              </a:rPr>
              <a:t>T</a:t>
            </a:r>
            <a:r>
              <a:rPr lang="en-US" sz="2000" dirty="0" smtClean="0">
                <a:solidFill>
                  <a:srgbClr val="307871"/>
                </a:solidFill>
                <a:latin typeface="Times New Roman" panose="02020603050405020304" pitchFamily="18" charset="0"/>
                <a:cs typeface="Times New Roman" panose="02020603050405020304" pitchFamily="18" charset="0"/>
              </a:rPr>
              <a:t>he </a:t>
            </a:r>
            <a:r>
              <a:rPr lang="en-US" sz="2000" dirty="0">
                <a:solidFill>
                  <a:srgbClr val="307871"/>
                </a:solidFill>
                <a:latin typeface="Times New Roman" panose="02020603050405020304" pitchFamily="18" charset="0"/>
                <a:cs typeface="Times New Roman" panose="02020603050405020304" pitchFamily="18" charset="0"/>
              </a:rPr>
              <a:t>global financial and economic crisis caused in EU, Japan </a:t>
            </a:r>
            <a:r>
              <a:rPr lang="en-US" sz="2000" dirty="0" smtClean="0">
                <a:solidFill>
                  <a:srgbClr val="307871"/>
                </a:solidFill>
                <a:latin typeface="Times New Roman" panose="02020603050405020304" pitchFamily="18" charset="0"/>
                <a:cs typeface="Times New Roman" panose="02020603050405020304" pitchFamily="18" charset="0"/>
              </a:rPr>
              <a:t>and </a:t>
            </a:r>
            <a:r>
              <a:rPr lang="en-US" sz="2000" dirty="0">
                <a:solidFill>
                  <a:srgbClr val="307871"/>
                </a:solidFill>
                <a:latin typeface="Times New Roman" panose="02020603050405020304" pitchFamily="18" charset="0"/>
                <a:cs typeface="Times New Roman" panose="02020603050405020304" pitchFamily="18" charset="0"/>
              </a:rPr>
              <a:t>the United States serious recession in 2009, followed by a slight recovery in the 2010 and 2011</a:t>
            </a: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8194222" y="4396740"/>
            <a:ext cx="2857500" cy="1600200"/>
          </a:xfrm>
          <a:prstGeom prst="rect">
            <a:avLst/>
          </a:prstGeom>
        </p:spPr>
      </p:pic>
    </p:spTree>
    <p:extLst>
      <p:ext uri="{BB962C8B-B14F-4D97-AF65-F5344CB8AC3E}">
        <p14:creationId xmlns:p14="http://schemas.microsoft.com/office/powerpoint/2010/main" val="2437301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smtClean="0">
                <a:ln>
                  <a:noFill/>
                </a:ln>
                <a:solidFill>
                  <a:srgbClr val="307871"/>
                </a:solidFill>
                <a:effectLst/>
                <a:uLnTx/>
                <a:uFillTx/>
                <a:latin typeface="Times New Roman"/>
                <a:ea typeface="+mj-ea"/>
                <a:cs typeface="+mj-cs"/>
              </a:rPr>
              <a:t>Outline of the lecture</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395536" y="1642189"/>
            <a:ext cx="8280920" cy="27338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ltLang="cs-CZ" sz="1400" b="1" dirty="0">
              <a:solidFill>
                <a:srgbClr val="307871"/>
              </a:solidFill>
              <a:latin typeface="Times New Roman" panose="02020603050405020304" pitchFamily="18" charset="0"/>
              <a:cs typeface="Times New Roman" panose="02020603050405020304" pitchFamily="18" charset="0"/>
            </a:endParaRPr>
          </a:p>
        </p:txBody>
      </p:sp>
      <p:sp>
        <p:nvSpPr>
          <p:cNvPr id="2" name="Obdélník 1"/>
          <p:cNvSpPr/>
          <p:nvPr/>
        </p:nvSpPr>
        <p:spPr>
          <a:xfrm>
            <a:off x="957942" y="1850002"/>
            <a:ext cx="6096000" cy="5355312"/>
          </a:xfrm>
          <a:prstGeom prst="rect">
            <a:avLst/>
          </a:prstGeom>
        </p:spPr>
        <p:txBody>
          <a:bodyPr>
            <a:spAutoFit/>
          </a:bodyPr>
          <a:lstStyle/>
          <a:p>
            <a:pPr marL="342900" indent="-342900">
              <a:buFont typeface="+mj-lt"/>
              <a:buAutoNum type="arabicPeriod"/>
            </a:pPr>
            <a:r>
              <a:rPr lang="cs-CZ" dirty="0" err="1" smtClean="0"/>
              <a:t>History</a:t>
            </a:r>
            <a:r>
              <a:rPr lang="cs-CZ" dirty="0" smtClean="0"/>
              <a:t> </a:t>
            </a:r>
            <a:r>
              <a:rPr lang="cs-CZ" dirty="0" err="1" smtClean="0"/>
              <a:t>of</a:t>
            </a:r>
            <a:r>
              <a:rPr lang="cs-CZ" dirty="0" smtClean="0"/>
              <a:t> </a:t>
            </a:r>
            <a:r>
              <a:rPr lang="cs-CZ" dirty="0" err="1" smtClean="0"/>
              <a:t>the</a:t>
            </a:r>
            <a:r>
              <a:rPr lang="cs-CZ" dirty="0" smtClean="0"/>
              <a:t> </a:t>
            </a:r>
            <a:r>
              <a:rPr lang="cs-CZ" dirty="0" err="1" smtClean="0"/>
              <a:t>Centers</a:t>
            </a:r>
            <a:endParaRPr lang="en-US" dirty="0"/>
          </a:p>
          <a:p>
            <a:pPr marL="342900" indent="-342900">
              <a:buFont typeface="+mj-lt"/>
              <a:buAutoNum type="arabicPeriod"/>
            </a:pPr>
            <a:endParaRPr lang="en-US" dirty="0"/>
          </a:p>
          <a:p>
            <a:pPr marL="342900" indent="-342900">
              <a:buFont typeface="+mj-lt"/>
              <a:buAutoNum type="arabicPeriod"/>
            </a:pPr>
            <a:r>
              <a:rPr lang="cs-CZ" dirty="0" smtClean="0"/>
              <a:t>United </a:t>
            </a:r>
            <a:r>
              <a:rPr lang="cs-CZ" dirty="0" err="1" smtClean="0"/>
              <a:t>States</a:t>
            </a:r>
            <a:endParaRPr lang="cs-CZ" dirty="0" smtClean="0"/>
          </a:p>
          <a:p>
            <a:pPr marL="342900" indent="-342900">
              <a:buFont typeface="+mj-lt"/>
              <a:buAutoNum type="arabicPeriod"/>
            </a:pPr>
            <a:endParaRPr lang="cs-CZ" dirty="0"/>
          </a:p>
          <a:p>
            <a:pPr marL="342900" indent="-342900">
              <a:buFont typeface="+mj-lt"/>
              <a:buAutoNum type="arabicPeriod"/>
            </a:pPr>
            <a:r>
              <a:rPr lang="cs-CZ" dirty="0" smtClean="0"/>
              <a:t>Japan</a:t>
            </a:r>
          </a:p>
          <a:p>
            <a:pPr marL="342900" indent="-342900">
              <a:buFont typeface="+mj-lt"/>
              <a:buAutoNum type="arabicPeriod"/>
            </a:pPr>
            <a:endParaRPr lang="cs-CZ" dirty="0"/>
          </a:p>
          <a:p>
            <a:pPr marL="342900" indent="-342900">
              <a:buFont typeface="+mj-lt"/>
              <a:buAutoNum type="arabicPeriod"/>
            </a:pPr>
            <a:r>
              <a:rPr lang="cs-CZ" dirty="0" err="1" smtClean="0"/>
              <a:t>European</a:t>
            </a:r>
            <a:r>
              <a:rPr lang="cs-CZ" dirty="0" smtClean="0"/>
              <a:t> Union</a:t>
            </a:r>
          </a:p>
          <a:p>
            <a:pPr marL="342900" indent="-342900">
              <a:buFont typeface="+mj-lt"/>
              <a:buAutoNum type="arabicPeriod"/>
            </a:pPr>
            <a:endParaRPr lang="cs-CZ" dirty="0"/>
          </a:p>
          <a:p>
            <a:pPr marL="342900" indent="-342900">
              <a:buFont typeface="+mj-lt"/>
              <a:buAutoNum type="arabicPeriod"/>
            </a:pPr>
            <a:r>
              <a:rPr lang="cs-CZ" dirty="0" err="1" smtClean="0"/>
              <a:t>Potencial</a:t>
            </a:r>
            <a:r>
              <a:rPr lang="cs-CZ" dirty="0" smtClean="0"/>
              <a:t> </a:t>
            </a:r>
            <a:r>
              <a:rPr lang="cs-CZ" dirty="0" err="1" smtClean="0"/>
              <a:t>Centers</a:t>
            </a:r>
            <a:r>
              <a:rPr lang="cs-CZ" dirty="0" smtClean="0"/>
              <a:t> </a:t>
            </a:r>
            <a:r>
              <a:rPr lang="cs-CZ" dirty="0" err="1" smtClean="0"/>
              <a:t>of</a:t>
            </a:r>
            <a:r>
              <a:rPr lang="cs-CZ" dirty="0" smtClean="0"/>
              <a:t> </a:t>
            </a:r>
            <a:r>
              <a:rPr lang="cs-CZ" dirty="0" err="1" smtClean="0"/>
              <a:t>World</a:t>
            </a:r>
            <a:r>
              <a:rPr lang="cs-CZ" dirty="0" smtClean="0"/>
              <a:t> </a:t>
            </a:r>
            <a:r>
              <a:rPr lang="cs-CZ" dirty="0" err="1" smtClean="0"/>
              <a:t>Economy</a:t>
            </a:r>
            <a:endParaRPr lang="cs-CZ" dirty="0"/>
          </a:p>
          <a:p>
            <a:pPr marL="342900" indent="-342900">
              <a:buFont typeface="+mj-lt"/>
              <a:buAutoNum type="arabicPeriod"/>
            </a:pPr>
            <a:endParaRPr lang="cs-CZ" dirty="0" smtClean="0"/>
          </a:p>
          <a:p>
            <a:pPr marL="342900" indent="-342900">
              <a:buFont typeface="+mj-lt"/>
              <a:buAutoNum type="arabicPeriod"/>
            </a:pPr>
            <a:endParaRPr lang="cs-CZ" dirty="0"/>
          </a:p>
          <a:p>
            <a:pPr marL="342900" indent="-342900">
              <a:buFont typeface="+mj-lt"/>
              <a:buAutoNum type="arabicPeriod"/>
            </a:pPr>
            <a:endParaRPr lang="en-US" dirty="0"/>
          </a:p>
          <a:p>
            <a:pPr marL="342900" indent="-342900">
              <a:buFont typeface="+mj-lt"/>
              <a:buAutoNum type="arabicPeriod"/>
            </a:pPr>
            <a:endParaRPr lang="en-US" dirty="0"/>
          </a:p>
          <a:p>
            <a:endParaRPr lang="cs-CZ" dirty="0"/>
          </a:p>
          <a:p>
            <a:endParaRPr lang="cs-CZ" dirty="0" smtClean="0"/>
          </a:p>
          <a:p>
            <a:pPr marL="342900" indent="-342900">
              <a:buFont typeface="+mj-lt"/>
              <a:buAutoNum type="arabicPeriod"/>
            </a:pPr>
            <a:endParaRPr lang="cs-CZ" dirty="0"/>
          </a:p>
          <a:p>
            <a:r>
              <a:rPr lang="cs-CZ" dirty="0" smtClean="0"/>
              <a:t> </a:t>
            </a: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14873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678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COMPARISON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8994"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dirty="0" smtClean="0">
                <a:solidFill>
                  <a:srgbClr val="FF0000"/>
                </a:solidFill>
                <a:latin typeface="Times New Roman" panose="02020603050405020304" pitchFamily="18" charset="0"/>
                <a:cs typeface="Times New Roman" panose="02020603050405020304" pitchFamily="18" charset="0"/>
              </a:rPr>
              <a:t>C</a:t>
            </a:r>
            <a:r>
              <a:rPr lang="en-US" sz="2400" dirty="0" smtClean="0">
                <a:solidFill>
                  <a:srgbClr val="FF0000"/>
                </a:solidFill>
                <a:latin typeface="Times New Roman" panose="02020603050405020304" pitchFamily="18" charset="0"/>
                <a:cs typeface="Times New Roman" panose="02020603050405020304" pitchFamily="18" charset="0"/>
              </a:rPr>
              <a:t>enters</a:t>
            </a:r>
            <a:r>
              <a:rPr lang="cs-CZ" sz="2400" dirty="0" smtClean="0">
                <a:solidFill>
                  <a:srgbClr val="FF0000"/>
                </a:solidFill>
                <a:latin typeface="Times New Roman" panose="02020603050405020304" pitchFamily="18" charset="0"/>
                <a:cs typeface="Times New Roman" panose="02020603050405020304" pitchFamily="18" charset="0"/>
              </a:rPr>
              <a:t> GROWTH RATE´S DEVELOPMENT</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4568" y="2349627"/>
            <a:ext cx="54959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789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8678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COMPARISON</a:t>
            </a:r>
            <a:endParaRPr kumimoji="0" lang="en-GB" sz="1800" b="0" i="0" u="none" strike="noStrike" kern="0" cap="none" spc="0" normalizeH="0" baseline="0" dirty="0" smtClean="0">
              <a:ln>
                <a:noFill/>
              </a:ln>
              <a:solidFill>
                <a:sysClr val="windowText" lastClr="000000"/>
              </a:solidFill>
              <a:effectLst/>
              <a:uLnTx/>
              <a:uFillTx/>
            </a:endParaRPr>
          </a:p>
        </p:txBody>
      </p:sp>
      <p:pic>
        <p:nvPicPr>
          <p:cNvPr id="7"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9772" y="1932559"/>
            <a:ext cx="68008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547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92417"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smtClean="0">
                <a:solidFill>
                  <a:srgbClr val="307871"/>
                </a:solidFill>
                <a:latin typeface="Times New Roman"/>
                <a:ea typeface="+mj-ea"/>
                <a:cs typeface="+mj-cs"/>
              </a:rPr>
              <a:t>CENTERS OF THE WORLD ECONOMY – CHINA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dirty="0" smtClean="0">
                <a:solidFill>
                  <a:srgbClr val="FF0000"/>
                </a:solidFill>
                <a:latin typeface="Times New Roman" panose="02020603050405020304" pitchFamily="18" charset="0"/>
                <a:cs typeface="Times New Roman" panose="02020603050405020304" pitchFamily="18" charset="0"/>
              </a:rPr>
              <a:t>CHINA</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has </a:t>
            </a:r>
            <a:r>
              <a:rPr lang="en-US" sz="2400" dirty="0">
                <a:solidFill>
                  <a:srgbClr val="307871"/>
                </a:solidFill>
                <a:latin typeface="Times New Roman" panose="02020603050405020304" pitchFamily="18" charset="0"/>
                <a:cs typeface="Times New Roman" panose="02020603050405020304" pitchFamily="18" charset="0"/>
              </a:rPr>
              <a:t>9.597 thousand km2 and mostly 1.5 billion people</a:t>
            </a:r>
          </a:p>
          <a:p>
            <a:pPr algn="just"/>
            <a:r>
              <a:rPr lang="en-US" sz="2400" dirty="0">
                <a:solidFill>
                  <a:srgbClr val="307871"/>
                </a:solidFill>
                <a:latin typeface="Times New Roman" panose="02020603050405020304" pitchFamily="18" charset="0"/>
                <a:cs typeface="Times New Roman" panose="02020603050405020304" pitchFamily="18" charset="0"/>
              </a:rPr>
              <a:t>Total GDP is the largest in the world - 27.309 trillion USD in 2019</a:t>
            </a:r>
          </a:p>
          <a:p>
            <a:pPr algn="just"/>
            <a:r>
              <a:rPr lang="en-US" sz="2400" dirty="0">
                <a:solidFill>
                  <a:srgbClr val="307871"/>
                </a:solidFill>
                <a:latin typeface="Times New Roman" panose="02020603050405020304" pitchFamily="18" charset="0"/>
                <a:cs typeface="Times New Roman" panose="02020603050405020304" pitchFamily="18" charset="0"/>
              </a:rPr>
              <a:t>Per capita GDP is Gross domestic product of China is growing in long-term average rate of 7-8%, which is significantly higher value than what triad shows</a:t>
            </a:r>
          </a:p>
          <a:p>
            <a:pPr lvl="1" algn="just"/>
            <a:r>
              <a:rPr lang="en-US" sz="2000" dirty="0">
                <a:solidFill>
                  <a:srgbClr val="307871"/>
                </a:solidFill>
                <a:latin typeface="Times New Roman" panose="02020603050405020304" pitchFamily="18" charset="0"/>
                <a:cs typeface="Times New Roman" panose="02020603050405020304" pitchFamily="18" charset="0"/>
              </a:rPr>
              <a:t>at the beginning of the new millennium, the GDP growth rate was above 10 percent in the last three years, growth slowed down </a:t>
            </a:r>
          </a:p>
          <a:p>
            <a:pPr algn="just"/>
            <a:r>
              <a:rPr lang="en-US" sz="2400" dirty="0">
                <a:solidFill>
                  <a:srgbClr val="307871"/>
                </a:solidFill>
                <a:latin typeface="Times New Roman" panose="02020603050405020304" pitchFamily="18" charset="0"/>
                <a:cs typeface="Times New Roman" panose="02020603050405020304" pitchFamily="18" charset="0"/>
              </a:rPr>
              <a:t>despite high economic growth China belongs still among the developing economies - in terms of its economic levels measured by the GDP / capita (PPP), the value is 19,504 USD (73rd in the world) with comparison with 2012, when GDP/capita was 6190 USD (118th place in the world)</a:t>
            </a:r>
          </a:p>
        </p:txBody>
      </p:sp>
    </p:spTree>
    <p:extLst>
      <p:ext uri="{BB962C8B-B14F-4D97-AF65-F5344CB8AC3E}">
        <p14:creationId xmlns:p14="http://schemas.microsoft.com/office/powerpoint/2010/main" val="3703275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92417"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smtClean="0">
                <a:solidFill>
                  <a:srgbClr val="307871"/>
                </a:solidFill>
                <a:latin typeface="Times New Roman"/>
                <a:ea typeface="+mj-ea"/>
                <a:cs typeface="+mj-cs"/>
              </a:rPr>
              <a:t>CENTERS OF THE WORLD ECONOMY – CHINA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dirty="0" err="1" smtClean="0">
                <a:solidFill>
                  <a:srgbClr val="FF0000"/>
                </a:solidFill>
                <a:latin typeface="Times New Roman" panose="02020603050405020304" pitchFamily="18" charset="0"/>
                <a:cs typeface="Times New Roman" panose="02020603050405020304" pitchFamily="18" charset="0"/>
              </a:rPr>
              <a:t>China</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China's economy overtook British economy in 2005, the German economy in 2007 (third place in the world) and Japan in 2010</a:t>
            </a:r>
          </a:p>
          <a:p>
            <a:pPr algn="just"/>
            <a:r>
              <a:rPr lang="en-US" sz="2400" dirty="0">
                <a:solidFill>
                  <a:srgbClr val="307871"/>
                </a:solidFill>
                <a:latin typeface="Times New Roman" panose="02020603050405020304" pitchFamily="18" charset="0"/>
                <a:cs typeface="Times New Roman" panose="02020603050405020304" pitchFamily="18" charset="0"/>
              </a:rPr>
              <a:t>China is also the world's largest exporter and second-largest importer of goods</a:t>
            </a:r>
          </a:p>
          <a:p>
            <a:pPr algn="just"/>
            <a:r>
              <a:rPr lang="en-US" sz="2400" dirty="0">
                <a:solidFill>
                  <a:srgbClr val="307871"/>
                </a:solidFill>
                <a:latin typeface="Times New Roman" panose="02020603050405020304" pitchFamily="18" charset="0"/>
                <a:cs typeface="Times New Roman" panose="02020603050405020304" pitchFamily="18" charset="0"/>
              </a:rPr>
              <a:t>China has been the world's #1 manufacturer since 2010, after overtaking the US, which had been #1 for the previous hundred years, China has also been #2 in high-tech manufacturing since 2012</a:t>
            </a:r>
          </a:p>
          <a:p>
            <a:pPr algn="just"/>
            <a:r>
              <a:rPr lang="en-US" sz="2400" dirty="0">
                <a:solidFill>
                  <a:srgbClr val="307871"/>
                </a:solidFill>
                <a:latin typeface="Times New Roman" panose="02020603050405020304" pitchFamily="18" charset="0"/>
                <a:cs typeface="Times New Roman" panose="02020603050405020304" pitchFamily="18" charset="0"/>
              </a:rPr>
              <a:t>In 2019, China overtook the US as the home to the highest number of rich people in the world, according to the global wealth report by Credit Suisse</a:t>
            </a:r>
          </a:p>
        </p:txBody>
      </p:sp>
    </p:spTree>
    <p:extLst>
      <p:ext uri="{BB962C8B-B14F-4D97-AF65-F5344CB8AC3E}">
        <p14:creationId xmlns:p14="http://schemas.microsoft.com/office/powerpoint/2010/main" val="2649258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92417"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smtClean="0">
                <a:solidFill>
                  <a:srgbClr val="307871"/>
                </a:solidFill>
                <a:latin typeface="Times New Roman"/>
                <a:ea typeface="+mj-ea"/>
                <a:cs typeface="+mj-cs"/>
              </a:rPr>
              <a:t>CENTERS OF THE WORLD ECONOMY – CHINA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cs-CZ" sz="2400" dirty="0" err="1" smtClean="0">
                <a:solidFill>
                  <a:srgbClr val="FF0000"/>
                </a:solidFill>
                <a:latin typeface="Times New Roman" panose="02020603050405020304" pitchFamily="18" charset="0"/>
                <a:cs typeface="Times New Roman" panose="02020603050405020304" pitchFamily="18" charset="0"/>
              </a:rPr>
              <a:t>China</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I</a:t>
            </a:r>
            <a:r>
              <a:rPr lang="en-US" sz="2400" dirty="0" smtClean="0">
                <a:solidFill>
                  <a:srgbClr val="307871"/>
                </a:solidFill>
                <a:latin typeface="Times New Roman" panose="02020603050405020304" pitchFamily="18" charset="0"/>
                <a:cs typeface="Times New Roman" panose="02020603050405020304" pitchFamily="18" charset="0"/>
              </a:rPr>
              <a:t>s </a:t>
            </a:r>
            <a:r>
              <a:rPr lang="en-US" sz="2400" dirty="0">
                <a:solidFill>
                  <a:srgbClr val="307871"/>
                </a:solidFill>
                <a:latin typeface="Times New Roman" panose="02020603050405020304" pitchFamily="18" charset="0"/>
                <a:cs typeface="Times New Roman" panose="02020603050405020304" pitchFamily="18" charset="0"/>
              </a:rPr>
              <a:t>a major owner of US public debt, holding trillions of dollars worth of U.S. Treasury bonds.</a:t>
            </a:r>
          </a:p>
          <a:p>
            <a:pPr algn="just"/>
            <a:r>
              <a:rPr lang="en-US" sz="2400" dirty="0">
                <a:solidFill>
                  <a:srgbClr val="307871"/>
                </a:solidFill>
                <a:latin typeface="Times New Roman" panose="02020603050405020304" pitchFamily="18" charset="0"/>
                <a:cs typeface="Times New Roman" panose="02020603050405020304" pitchFamily="18" charset="0"/>
              </a:rPr>
              <a:t>Main export partners are US (20%), </a:t>
            </a:r>
            <a:r>
              <a:rPr lang="en-US" sz="2400" dirty="0" err="1">
                <a:solidFill>
                  <a:srgbClr val="307871"/>
                </a:solidFill>
                <a:latin typeface="Times New Roman" panose="02020603050405020304" pitchFamily="18" charset="0"/>
                <a:cs typeface="Times New Roman" panose="02020603050405020304" pitchFamily="18" charset="0"/>
              </a:rPr>
              <a:t>HongKong</a:t>
            </a:r>
            <a:r>
              <a:rPr lang="en-US" sz="2400" dirty="0">
                <a:solidFill>
                  <a:srgbClr val="307871"/>
                </a:solidFill>
                <a:latin typeface="Times New Roman" panose="02020603050405020304" pitchFamily="18" charset="0"/>
                <a:cs typeface="Times New Roman" panose="02020603050405020304" pitchFamily="18" charset="0"/>
              </a:rPr>
              <a:t> (11%), Japan (6.5%), Germany (4.5%), South Korea (4.1%)</a:t>
            </a:r>
          </a:p>
          <a:p>
            <a:pPr algn="just"/>
            <a:r>
              <a:rPr lang="en-US" sz="2400" dirty="0">
                <a:solidFill>
                  <a:srgbClr val="307871"/>
                </a:solidFill>
                <a:latin typeface="Times New Roman" panose="02020603050405020304" pitchFamily="18" charset="0"/>
                <a:cs typeface="Times New Roman" panose="02020603050405020304" pitchFamily="18" charset="0"/>
              </a:rPr>
              <a:t>Main import partners are countries of Asia (9.8%), South Korea (9.7%), Japan (8.8%), United States (8.7%) and Germany (6.2%)</a:t>
            </a:r>
          </a:p>
          <a:p>
            <a:pPr algn="just"/>
            <a:r>
              <a:rPr lang="en-US" sz="2400" dirty="0">
                <a:solidFill>
                  <a:srgbClr val="307871"/>
                </a:solidFill>
                <a:latin typeface="Times New Roman" panose="02020603050405020304" pitchFamily="18" charset="0"/>
                <a:cs typeface="Times New Roman" panose="02020603050405020304" pitchFamily="18" charset="0"/>
              </a:rPr>
              <a:t>The trade growth is 2.31% compared to a world growth of 3.50%</a:t>
            </a:r>
          </a:p>
          <a:p>
            <a:pPr algn="just"/>
            <a:r>
              <a:rPr lang="en-US" sz="2400" dirty="0">
                <a:solidFill>
                  <a:srgbClr val="307871"/>
                </a:solidFill>
                <a:latin typeface="Times New Roman" panose="02020603050405020304" pitchFamily="18" charset="0"/>
                <a:cs typeface="Times New Roman" panose="02020603050405020304" pitchFamily="18" charset="0"/>
              </a:rPr>
              <a:t>The share of world GDP is growing very fast</a:t>
            </a: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l="60966" t="29807" r="24026" b="43513"/>
          <a:stretch>
            <a:fillRect/>
          </a:stretch>
        </p:blipFill>
        <p:spPr bwMode="auto">
          <a:xfrm>
            <a:off x="9272017" y="4161473"/>
            <a:ext cx="1903032" cy="19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776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592417"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smtClean="0">
                <a:solidFill>
                  <a:srgbClr val="307871"/>
                </a:solidFill>
                <a:latin typeface="Times New Roman"/>
                <a:ea typeface="+mj-ea"/>
                <a:cs typeface="+mj-cs"/>
              </a:rPr>
              <a:t>CENTERS OF THE WORLD ECONOMY – CHINA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Development of GDP growth since </a:t>
            </a:r>
            <a:r>
              <a:rPr lang="en-US" sz="2400" dirty="0" smtClean="0">
                <a:solidFill>
                  <a:srgbClr val="FF0000"/>
                </a:solidFill>
                <a:latin typeface="Times New Roman" panose="02020603050405020304" pitchFamily="18" charset="0"/>
                <a:cs typeface="Times New Roman" panose="02020603050405020304" pitchFamily="18" charset="0"/>
              </a:rPr>
              <a:t>1961</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3498933" y="2237125"/>
            <a:ext cx="5342264" cy="3322427"/>
          </a:xfrm>
          <a:prstGeom prst="rect">
            <a:avLst/>
          </a:prstGeom>
        </p:spPr>
      </p:pic>
    </p:spTree>
    <p:extLst>
      <p:ext uri="{BB962C8B-B14F-4D97-AF65-F5344CB8AC3E}">
        <p14:creationId xmlns:p14="http://schemas.microsoft.com/office/powerpoint/2010/main" val="2505927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712642"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smtClean="0">
                <a:solidFill>
                  <a:srgbClr val="307871"/>
                </a:solidFill>
                <a:latin typeface="Times New Roman"/>
                <a:ea typeface="+mj-ea"/>
                <a:cs typeface="+mj-cs"/>
              </a:rPr>
              <a:t>CENTERS OF THE WORLD ECONOMY – RUSSIA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smtClean="0">
                <a:solidFill>
                  <a:srgbClr val="FF0000"/>
                </a:solidFill>
                <a:latin typeface="Times New Roman" panose="02020603050405020304" pitchFamily="18" charset="0"/>
                <a:cs typeface="Times New Roman" panose="02020603050405020304" pitchFamily="18" charset="0"/>
              </a:rPr>
              <a:t>Russia</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O</a:t>
            </a:r>
            <a:r>
              <a:rPr lang="en-US" sz="2400" dirty="0" err="1" smtClean="0">
                <a:solidFill>
                  <a:srgbClr val="307871"/>
                </a:solidFill>
                <a:latin typeface="Times New Roman" panose="02020603050405020304" pitchFamily="18" charset="0"/>
                <a:cs typeface="Times New Roman" panose="02020603050405020304" pitchFamily="18" charset="0"/>
              </a:rPr>
              <a:t>fficially</a:t>
            </a:r>
            <a:r>
              <a:rPr lang="en-US" sz="2400" dirty="0" smtClean="0">
                <a:solidFill>
                  <a:srgbClr val="307871"/>
                </a:solidFill>
                <a:latin typeface="Times New Roman" panose="02020603050405020304" pitchFamily="18" charset="0"/>
                <a:cs typeface="Times New Roman" panose="02020603050405020304" pitchFamily="18" charset="0"/>
              </a:rPr>
              <a:t> </a:t>
            </a:r>
            <a:r>
              <a:rPr lang="en-US" sz="2400" dirty="0">
                <a:solidFill>
                  <a:srgbClr val="307871"/>
                </a:solidFill>
                <a:latin typeface="Times New Roman" panose="02020603050405020304" pitchFamily="18" charset="0"/>
                <a:cs typeface="Times New Roman" panose="02020603050405020304" pitchFamily="18" charset="0"/>
              </a:rPr>
              <a:t>the Russian Federation, is the largest country in the world, with its area of ​​17,098,400 square kilometers occupies almost 12% of the world's land area </a:t>
            </a:r>
          </a:p>
          <a:p>
            <a:pPr lvl="1" algn="just"/>
            <a:r>
              <a:rPr lang="cs-CZ" sz="2000" dirty="0" smtClean="0">
                <a:solidFill>
                  <a:srgbClr val="307871"/>
                </a:solidFill>
                <a:latin typeface="Times New Roman" panose="02020603050405020304" pitchFamily="18" charset="0"/>
                <a:cs typeface="Times New Roman" panose="02020603050405020304" pitchFamily="18" charset="0"/>
              </a:rPr>
              <a:t>C</a:t>
            </a:r>
            <a:r>
              <a:rPr lang="en-US" sz="2000" dirty="0" err="1" smtClean="0">
                <a:solidFill>
                  <a:srgbClr val="307871"/>
                </a:solidFill>
                <a:latin typeface="Times New Roman" panose="02020603050405020304" pitchFamily="18" charset="0"/>
                <a:cs typeface="Times New Roman" panose="02020603050405020304" pitchFamily="18" charset="0"/>
              </a:rPr>
              <a:t>urrently</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146.8 million people live here (ninth most populous country in the world, 2% of the world population)</a:t>
            </a:r>
          </a:p>
          <a:p>
            <a:pPr lvl="1" algn="just"/>
            <a:r>
              <a:rPr lang="en-US" sz="2000" dirty="0">
                <a:solidFill>
                  <a:srgbClr val="307871"/>
                </a:solidFill>
                <a:latin typeface="Times New Roman" panose="02020603050405020304" pitchFamily="18" charset="0"/>
                <a:cs typeface="Times New Roman" panose="02020603050405020304" pitchFamily="18" charset="0"/>
              </a:rPr>
              <a:t>GDP per capita reached value of 30,819 USD (in PPP) in the 2019 (49th place) in comparison of total GDP 4,5 trillion (6th place) </a:t>
            </a:r>
          </a:p>
          <a:p>
            <a:pPr algn="just"/>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current economic level of Russia is thus higher than economic level of China, but only one third in relation to the EU and a quarter in relation to the USA</a:t>
            </a:r>
          </a:p>
        </p:txBody>
      </p:sp>
    </p:spTree>
    <p:extLst>
      <p:ext uri="{BB962C8B-B14F-4D97-AF65-F5344CB8AC3E}">
        <p14:creationId xmlns:p14="http://schemas.microsoft.com/office/powerpoint/2010/main" val="40751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712642"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smtClean="0">
                <a:solidFill>
                  <a:srgbClr val="307871"/>
                </a:solidFill>
                <a:latin typeface="Times New Roman"/>
                <a:ea typeface="+mj-ea"/>
                <a:cs typeface="+mj-cs"/>
              </a:rPr>
              <a:t>CENTERS OF THE WORLD ECONOMY – RUSSIA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9800" y="1810512"/>
            <a:ext cx="5406589" cy="351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521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712642"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smtClean="0">
                <a:solidFill>
                  <a:srgbClr val="307871"/>
                </a:solidFill>
                <a:latin typeface="Times New Roman"/>
                <a:ea typeface="+mj-ea"/>
                <a:cs typeface="+mj-cs"/>
              </a:rPr>
              <a:t>CENTERS OF THE WORLD ECONOMY – RUSSIA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7" y="1440122"/>
            <a:ext cx="4943087" cy="260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Výsledek obrázku pro growth of GDP of rus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302" y="3231070"/>
            <a:ext cx="4966284" cy="282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028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6356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POTENTIAL CENTERS OF THE WORLD ECONOMY – RUSSIA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p:txBody>
      </p:sp>
      <p:pic>
        <p:nvPicPr>
          <p:cNvPr id="10"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0789" y="1667574"/>
            <a:ext cx="6022426" cy="3635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721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53869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62690"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World </a:t>
            </a:r>
            <a:r>
              <a:rPr lang="en-US" sz="2400" dirty="0">
                <a:solidFill>
                  <a:srgbClr val="FF0000"/>
                </a:solidFill>
                <a:latin typeface="Times New Roman" panose="02020603050405020304" pitchFamily="18" charset="0"/>
                <a:cs typeface="Times New Roman" panose="02020603050405020304" pitchFamily="18" charset="0"/>
              </a:rPr>
              <a:t>center</a:t>
            </a:r>
            <a:r>
              <a:rPr lang="en-US" sz="2400" dirty="0">
                <a:solidFill>
                  <a:srgbClr val="307871"/>
                </a:solidFill>
                <a:latin typeface="Times New Roman" panose="02020603050405020304" pitchFamily="18" charset="0"/>
                <a:cs typeface="Times New Roman" panose="02020603050405020304" pitchFamily="18" charset="0"/>
              </a:rPr>
              <a:t>: economically developed country, or a higher type of integration, around which are, due to the close economic relations, grouped other countries</a:t>
            </a:r>
          </a:p>
          <a:p>
            <a:pPr algn="just"/>
            <a:r>
              <a:rPr lang="cs-CZ" sz="2400" dirty="0" smtClean="0">
                <a:solidFill>
                  <a:srgbClr val="307871"/>
                </a:solidFill>
                <a:latin typeface="Times New Roman" panose="02020603050405020304" pitchFamily="18" charset="0"/>
                <a:cs typeface="Times New Roman" panose="02020603050405020304" pitchFamily="18" charset="0"/>
              </a:rPr>
              <a:t>H</a:t>
            </a:r>
            <a:r>
              <a:rPr lang="en-US" sz="2400" dirty="0" err="1" smtClean="0">
                <a:solidFill>
                  <a:srgbClr val="307871"/>
                </a:solidFill>
                <a:latin typeface="Times New Roman" panose="02020603050405020304" pitchFamily="18" charset="0"/>
                <a:cs typeface="Times New Roman" panose="02020603050405020304" pitchFamily="18" charset="0"/>
              </a:rPr>
              <a:t>istory</a:t>
            </a:r>
            <a:r>
              <a:rPr lang="en-US" sz="2400" dirty="0">
                <a:solidFill>
                  <a:srgbClr val="307871"/>
                </a:solidFill>
                <a:latin typeface="Times New Roman" panose="02020603050405020304" pitchFamily="18" charset="0"/>
                <a:cs typeface="Times New Roman" panose="02020603050405020304" pitchFamily="18" charset="0"/>
              </a:rPr>
              <a:t>:</a:t>
            </a:r>
          </a:p>
          <a:p>
            <a:pPr lvl="1" algn="just"/>
            <a:r>
              <a:rPr lang="en-US" sz="2000" dirty="0">
                <a:solidFill>
                  <a:srgbClr val="307871"/>
                </a:solidFill>
                <a:latin typeface="Times New Roman" panose="02020603050405020304" pitchFamily="18" charset="0"/>
                <a:cs typeface="Times New Roman" panose="02020603050405020304" pitchFamily="18" charset="0"/>
              </a:rPr>
              <a:t>16th century – Portugal</a:t>
            </a:r>
          </a:p>
          <a:p>
            <a:pPr lvl="1" algn="just"/>
            <a:r>
              <a:rPr lang="en-US" sz="2000" dirty="0">
                <a:solidFill>
                  <a:srgbClr val="307871"/>
                </a:solidFill>
                <a:latin typeface="Times New Roman" panose="02020603050405020304" pitchFamily="18" charset="0"/>
                <a:cs typeface="Times New Roman" panose="02020603050405020304" pitchFamily="18" charset="0"/>
              </a:rPr>
              <a:t>17th century – Spain</a:t>
            </a:r>
          </a:p>
          <a:p>
            <a:pPr lvl="1" algn="just"/>
            <a:r>
              <a:rPr lang="en-US" sz="2000" dirty="0">
                <a:solidFill>
                  <a:srgbClr val="307871"/>
                </a:solidFill>
                <a:latin typeface="Times New Roman" panose="02020603050405020304" pitchFamily="18" charset="0"/>
                <a:cs typeface="Times New Roman" panose="02020603050405020304" pitchFamily="18" charset="0"/>
              </a:rPr>
              <a:t>18th a 19th century – England</a:t>
            </a:r>
          </a:p>
          <a:p>
            <a:pPr algn="just"/>
            <a:r>
              <a:rPr lang="en-US" sz="2400" dirty="0">
                <a:solidFill>
                  <a:srgbClr val="307871"/>
                </a:solidFill>
                <a:latin typeface="Times New Roman" panose="02020603050405020304" pitchFamily="18" charset="0"/>
                <a:cs typeface="Times New Roman" panose="02020603050405020304" pitchFamily="18" charset="0"/>
              </a:rPr>
              <a:t>World War II was an important factor that influenced the creation of the world economy in the 20th century:</a:t>
            </a:r>
          </a:p>
          <a:p>
            <a:pPr lvl="1" algn="just"/>
            <a:r>
              <a:rPr lang="en-US" sz="2000" dirty="0">
                <a:solidFill>
                  <a:srgbClr val="307871"/>
                </a:solidFill>
                <a:latin typeface="Times New Roman" panose="02020603050405020304" pitchFamily="18" charset="0"/>
                <a:cs typeface="Times New Roman" panose="02020603050405020304" pitchFamily="18" charset="0"/>
              </a:rPr>
              <a:t>Europe was particularly affected by the First World War </a:t>
            </a:r>
            <a:r>
              <a:rPr lang="cs-CZ" sz="2000" dirty="0" smtClean="0">
                <a:solidFill>
                  <a:srgbClr val="307871"/>
                </a:solidFill>
                <a:latin typeface="Times New Roman" panose="02020603050405020304" pitchFamily="18" charset="0"/>
                <a:cs typeface="Times New Roman" panose="02020603050405020304" pitchFamily="18" charset="0"/>
              </a:rPr>
              <a:t>-</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loss of leadership in the global economy</a:t>
            </a:r>
          </a:p>
          <a:p>
            <a:pPr lvl="1" algn="just"/>
            <a:r>
              <a:rPr lang="en-US" sz="2000" dirty="0">
                <a:solidFill>
                  <a:srgbClr val="307871"/>
                </a:solidFill>
                <a:latin typeface="Times New Roman" panose="02020603050405020304" pitchFamily="18" charset="0"/>
                <a:cs typeface="Times New Roman" panose="02020603050405020304" pitchFamily="18" charset="0"/>
              </a:rPr>
              <a:t>all continents were already affected by the Second World War - in terms of material damage and disruption of the economic and political system, however, the conflict hit more Europe and Japan than </a:t>
            </a:r>
            <a:r>
              <a:rPr lang="en-US" sz="2000" dirty="0" smtClean="0">
                <a:solidFill>
                  <a:srgbClr val="307871"/>
                </a:solidFill>
                <a:latin typeface="Times New Roman" panose="02020603050405020304" pitchFamily="18" charset="0"/>
                <a:cs typeface="Times New Roman" panose="02020603050405020304" pitchFamily="18" charset="0"/>
              </a:rPr>
              <a:t>USA</a:t>
            </a:r>
            <a:r>
              <a:rPr lang="cs-CZ" sz="2000" dirty="0" smtClean="0">
                <a:solidFill>
                  <a:srgbClr val="307871"/>
                </a:solidFill>
                <a:latin typeface="Times New Roman" panose="02020603050405020304" pitchFamily="18" charset="0"/>
                <a:cs typeface="Times New Roman" panose="02020603050405020304" pitchFamily="18" charset="0"/>
              </a:rPr>
              <a:t> -</a:t>
            </a:r>
            <a:r>
              <a:rPr lang="en-US" sz="2000" dirty="0" smtClean="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USA exploited it and began their era of dominance, which persists to the present day</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5419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712642" cy="461665"/>
          </a:xfrm>
          <a:prstGeom prst="rect">
            <a:avLst/>
          </a:prstGeom>
        </p:spPr>
        <p:txBody>
          <a:bodyPr wrap="none">
            <a:spAutoFit/>
          </a:bodyPr>
          <a:lstStyle/>
          <a:p>
            <a:pPr lvl="0">
              <a:defRPr/>
            </a:pPr>
            <a:r>
              <a:rPr lang="cs-CZ" sz="2400" kern="0" dirty="0">
                <a:solidFill>
                  <a:srgbClr val="307871"/>
                </a:solidFill>
                <a:latin typeface="Times New Roman"/>
              </a:rPr>
              <a:t>POTENTIAL </a:t>
            </a:r>
            <a:r>
              <a:rPr lang="cs-CZ" sz="2400" kern="0" dirty="0" smtClean="0">
                <a:solidFill>
                  <a:srgbClr val="307871"/>
                </a:solidFill>
                <a:latin typeface="Times New Roman"/>
                <a:ea typeface="+mj-ea"/>
                <a:cs typeface="+mj-cs"/>
              </a:rPr>
              <a:t>CENTERS OF THE WORLD ECONOMY – RUSSIA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smtClean="0">
                <a:solidFill>
                  <a:srgbClr val="FF0000"/>
                </a:solidFill>
                <a:latin typeface="Times New Roman" panose="02020603050405020304" pitchFamily="18" charset="0"/>
                <a:cs typeface="Times New Roman" panose="02020603050405020304" pitchFamily="18" charset="0"/>
              </a:rPr>
              <a:t>Russia</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14th largest export economy in the world  </a:t>
            </a:r>
          </a:p>
          <a:p>
            <a:pPr lvl="1" algn="just"/>
            <a:r>
              <a:rPr lang="en-US" sz="2000" dirty="0">
                <a:solidFill>
                  <a:srgbClr val="307871"/>
                </a:solidFill>
                <a:latin typeface="Times New Roman" panose="02020603050405020304" pitchFamily="18" charset="0"/>
                <a:cs typeface="Times New Roman" panose="02020603050405020304" pitchFamily="18" charset="0"/>
              </a:rPr>
              <a:t>The top exports of Russia are Crude Petroleum (28%), Refined Petroleum (17%), Petroleum Gas (5.8%), Coal Briquettes (4.7%) and Wheat (2.1%)</a:t>
            </a:r>
          </a:p>
          <a:p>
            <a:pPr lvl="1" algn="just"/>
            <a:r>
              <a:rPr lang="cs-CZ" sz="2000" dirty="0" smtClean="0">
                <a:solidFill>
                  <a:srgbClr val="307871"/>
                </a:solidFill>
                <a:latin typeface="Times New Roman" panose="02020603050405020304" pitchFamily="18" charset="0"/>
                <a:cs typeface="Times New Roman" panose="02020603050405020304" pitchFamily="18" charset="0"/>
              </a:rPr>
              <a:t>T</a:t>
            </a:r>
            <a:r>
              <a:rPr lang="en-US" sz="2000" dirty="0" smtClean="0">
                <a:solidFill>
                  <a:srgbClr val="307871"/>
                </a:solidFill>
                <a:latin typeface="Times New Roman" panose="02020603050405020304" pitchFamily="18" charset="0"/>
                <a:cs typeface="Times New Roman" panose="02020603050405020304" pitchFamily="18" charset="0"/>
              </a:rPr>
              <a:t>op </a:t>
            </a:r>
            <a:r>
              <a:rPr lang="en-US" sz="2000" dirty="0">
                <a:solidFill>
                  <a:srgbClr val="307871"/>
                </a:solidFill>
                <a:latin typeface="Times New Roman" panose="02020603050405020304" pitchFamily="18" charset="0"/>
                <a:cs typeface="Times New Roman" panose="02020603050405020304" pitchFamily="18" charset="0"/>
              </a:rPr>
              <a:t>imports are Packaged Medicaments (3.7%), Cars (3.5%), Vehicle Parts (3.4%), Broadcasting Equipment (3.2%) and Planes, Helicopters, and/or Spacecraft (2.9%) </a:t>
            </a:r>
          </a:p>
          <a:p>
            <a:pPr algn="just"/>
            <a:r>
              <a:rPr lang="en-US" sz="2400" dirty="0">
                <a:solidFill>
                  <a:srgbClr val="307871"/>
                </a:solidFill>
                <a:latin typeface="Times New Roman" panose="02020603050405020304" pitchFamily="18" charset="0"/>
                <a:cs typeface="Times New Roman" panose="02020603050405020304" pitchFamily="18" charset="0"/>
              </a:rPr>
              <a:t>The top export destinations of Russia are China (11%), the Netherlands (8.1%), Germany (5.8%), Belarus (5.4%) and the United States (4.5%).</a:t>
            </a:r>
          </a:p>
          <a:p>
            <a:pPr algn="just"/>
            <a:r>
              <a:rPr lang="en-US" sz="2400" dirty="0">
                <a:solidFill>
                  <a:srgbClr val="307871"/>
                </a:solidFill>
                <a:latin typeface="Times New Roman" panose="02020603050405020304" pitchFamily="18" charset="0"/>
                <a:cs typeface="Times New Roman" panose="02020603050405020304" pitchFamily="18" charset="0"/>
              </a:rPr>
              <a:t>The top import origins of Russia are China (20%), Germany (12%), Belarus 5.7%), the United States (4.9%) and Italy (4.1%).</a:t>
            </a:r>
          </a:p>
        </p:txBody>
      </p:sp>
    </p:spTree>
    <p:extLst>
      <p:ext uri="{BB962C8B-B14F-4D97-AF65-F5344CB8AC3E}">
        <p14:creationId xmlns:p14="http://schemas.microsoft.com/office/powerpoint/2010/main" val="1886079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6356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POTENTIAL CENTERS OF THE WORLD ECONOMY – RUSSIA</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p:txBody>
      </p:sp>
      <p:pic>
        <p:nvPicPr>
          <p:cNvPr id="6" name="Picture 2" descr="File:EU-28 exports to and imports from Russia by product group, 2008 and 2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115" y="1787185"/>
            <a:ext cx="68484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115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8427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(POTENTIAL) CENTERS OF THE WORLD ECONOMY – COMPARISON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p:txBody>
      </p:sp>
      <p:pic>
        <p:nvPicPr>
          <p:cNvPr id="7" name="Picture 2" descr="Související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740" y="1640396"/>
            <a:ext cx="4105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515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984275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(POTENTIAL) CENTERS OF THE WORLD ECONOMY – COMPARISON</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82146" y="957040"/>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 </a:t>
            </a:r>
            <a:endParaRPr lang="cs-CZ" sz="2400" dirty="0" smtClean="0">
              <a:solidFill>
                <a:srgbClr val="FF0000"/>
              </a:solidFill>
              <a:latin typeface="Times New Roman" panose="02020603050405020304" pitchFamily="18" charset="0"/>
              <a:cs typeface="Times New Roman" panose="02020603050405020304" pitchFamily="18" charset="0"/>
            </a:endParaRP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2626" y="1539612"/>
            <a:ext cx="3046539" cy="224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áze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9697" y="1539612"/>
            <a:ext cx="2922974" cy="221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30436" y="1509028"/>
            <a:ext cx="2913429" cy="219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ázek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2626" y="4097891"/>
            <a:ext cx="2843585" cy="21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3162" y="4097891"/>
            <a:ext cx="2899509" cy="21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399622" y="4195674"/>
            <a:ext cx="2756058" cy="205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010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294824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smtClean="0">
                <a:ln>
                  <a:noFill/>
                </a:ln>
                <a:solidFill>
                  <a:srgbClr val="307871"/>
                </a:solidFill>
                <a:effectLst/>
                <a:uLnTx/>
                <a:uFillTx/>
                <a:latin typeface="Times New Roman"/>
                <a:ea typeface="+mj-ea"/>
                <a:cs typeface="+mj-cs"/>
              </a:rPr>
              <a:t>WORLD</a:t>
            </a:r>
            <a:r>
              <a:rPr kumimoji="0" lang="cs-CZ" sz="2400" b="0" i="0" u="none" strike="noStrike" kern="0" cap="none" spc="0" normalizeH="0" dirty="0" smtClean="0">
                <a:ln>
                  <a:noFill/>
                </a:ln>
                <a:solidFill>
                  <a:srgbClr val="307871"/>
                </a:solidFill>
                <a:effectLst/>
                <a:uLnTx/>
                <a:uFillTx/>
                <a:latin typeface="Times New Roman"/>
                <a:ea typeface="+mj-ea"/>
                <a:cs typeface="+mj-cs"/>
              </a:rPr>
              <a:t>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2" name="Obdélník 1"/>
          <p:cNvSpPr/>
          <p:nvPr/>
        </p:nvSpPr>
        <p:spPr>
          <a:xfrm>
            <a:off x="4072566" y="3208475"/>
            <a:ext cx="4504246" cy="523220"/>
          </a:xfrm>
          <a:prstGeom prst="rect">
            <a:avLst/>
          </a:prstGeom>
        </p:spPr>
        <p:txBody>
          <a:bodyPr wrap="none">
            <a:spAutoFit/>
          </a:bodyPr>
          <a:lstStyle/>
          <a:p>
            <a:r>
              <a:rPr lang="en-GB" sz="2800" dirty="0" smtClean="0"/>
              <a:t>T</a:t>
            </a:r>
            <a:r>
              <a:rPr lang="cs-CZ" sz="2800" dirty="0" err="1" smtClean="0"/>
              <a:t>hank</a:t>
            </a:r>
            <a:r>
              <a:rPr lang="en-GB" sz="2800" dirty="0" smtClean="0"/>
              <a:t> </a:t>
            </a:r>
            <a:r>
              <a:rPr lang="cs-CZ" sz="2800" dirty="0" err="1" smtClean="0"/>
              <a:t>you</a:t>
            </a:r>
            <a:r>
              <a:rPr lang="en-GB" sz="2800" dirty="0" smtClean="0"/>
              <a:t> </a:t>
            </a:r>
            <a:r>
              <a:rPr lang="cs-CZ" sz="2800" dirty="0" err="1" smtClean="0"/>
              <a:t>for</a:t>
            </a:r>
            <a:r>
              <a:rPr lang="cs-CZ" sz="2800" dirty="0" smtClean="0"/>
              <a:t> </a:t>
            </a:r>
            <a:r>
              <a:rPr lang="cs-CZ" sz="2800" dirty="0" err="1" smtClean="0"/>
              <a:t>your</a:t>
            </a:r>
            <a:r>
              <a:rPr lang="cs-CZ" sz="2800" dirty="0" smtClean="0"/>
              <a:t> </a:t>
            </a:r>
            <a:r>
              <a:rPr lang="cs-CZ" sz="2800" dirty="0" err="1" smtClean="0"/>
              <a:t>Attention</a:t>
            </a:r>
            <a:r>
              <a:rPr lang="cs-CZ" sz="2800" dirty="0" smtClean="0"/>
              <a:t>!</a:t>
            </a:r>
            <a:endParaRPr lang="en-GB" sz="2800" dirty="0"/>
          </a:p>
        </p:txBody>
      </p:sp>
    </p:spTree>
    <p:extLst>
      <p:ext uri="{BB962C8B-B14F-4D97-AF65-F5344CB8AC3E}">
        <p14:creationId xmlns:p14="http://schemas.microsoft.com/office/powerpoint/2010/main" val="459147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553869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62690"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World center</a:t>
            </a:r>
            <a:r>
              <a:rPr lang="cs-CZ" sz="2400" dirty="0" smtClean="0">
                <a:solidFill>
                  <a:srgbClr val="FF0000"/>
                </a:solidFill>
                <a:latin typeface="Times New Roman" panose="02020603050405020304" pitchFamily="18" charset="0"/>
                <a:cs typeface="Times New Roman" panose="02020603050405020304" pitchFamily="18" charset="0"/>
              </a:rPr>
              <a:t>s</a:t>
            </a:r>
            <a:r>
              <a:rPr lang="en-US" sz="2400" dirty="0" smtClean="0">
                <a:solidFill>
                  <a:srgbClr val="307871"/>
                </a:solidFill>
                <a:latin typeface="Times New Roman" panose="02020603050405020304" pitchFamily="18" charset="0"/>
                <a:cs typeface="Times New Roman" panose="02020603050405020304" pitchFamily="18" charset="0"/>
              </a:rPr>
              <a:t> </a:t>
            </a:r>
            <a:endParaRPr lang="cs-CZ" sz="2400" dirty="0" smtClean="0">
              <a:solidFill>
                <a:srgbClr val="307871"/>
              </a:solidFill>
              <a:latin typeface="Times New Roman" panose="02020603050405020304" pitchFamily="18" charset="0"/>
              <a:cs typeface="Times New Roman" panose="02020603050405020304" pitchFamily="18" charset="0"/>
            </a:endParaRPr>
          </a:p>
          <a:p>
            <a:pPr algn="just"/>
            <a:r>
              <a:rPr lang="cs-CZ" sz="2400" dirty="0" smtClean="0">
                <a:solidFill>
                  <a:srgbClr val="307871"/>
                </a:solidFill>
                <a:latin typeface="Times New Roman" panose="02020603050405020304" pitchFamily="18" charset="0"/>
                <a:cs typeface="Times New Roman" panose="02020603050405020304" pitchFamily="18" charset="0"/>
              </a:rPr>
              <a:t>T</a:t>
            </a:r>
            <a:r>
              <a:rPr lang="en-US" sz="2400" dirty="0" smtClean="0">
                <a:solidFill>
                  <a:srgbClr val="307871"/>
                </a:solidFill>
                <a:latin typeface="Times New Roman" panose="02020603050405020304" pitchFamily="18" charset="0"/>
                <a:cs typeface="Times New Roman" panose="02020603050405020304" pitchFamily="18" charset="0"/>
              </a:rPr>
              <a:t>he </a:t>
            </a:r>
            <a:r>
              <a:rPr lang="en-US" sz="2400" dirty="0">
                <a:solidFill>
                  <a:srgbClr val="307871"/>
                </a:solidFill>
                <a:latin typeface="Times New Roman" panose="02020603050405020304" pitchFamily="18" charset="0"/>
                <a:cs typeface="Times New Roman" panose="02020603050405020304" pitchFamily="18" charset="0"/>
              </a:rPr>
              <a:t>development of the world economy after World War II led to the gradual formation of three crucial centers, namely the United States, Japan and the European Union (these three centers are sometimes referred to as the Triad)</a:t>
            </a:r>
          </a:p>
          <a:p>
            <a:pPr algn="just"/>
            <a:r>
              <a:rPr lang="cs-CZ" sz="2400" dirty="0" smtClean="0">
                <a:solidFill>
                  <a:srgbClr val="307871"/>
                </a:solidFill>
                <a:latin typeface="Times New Roman" panose="02020603050405020304" pitchFamily="18" charset="0"/>
                <a:cs typeface="Times New Roman" panose="02020603050405020304" pitchFamily="18" charset="0"/>
              </a:rPr>
              <a:t>A</a:t>
            </a:r>
            <a:r>
              <a:rPr lang="en-US" sz="2400" dirty="0" smtClean="0">
                <a:solidFill>
                  <a:srgbClr val="307871"/>
                </a:solidFill>
                <a:latin typeface="Times New Roman" panose="02020603050405020304" pitchFamily="18" charset="0"/>
                <a:cs typeface="Times New Roman" panose="02020603050405020304" pitchFamily="18" charset="0"/>
              </a:rPr>
              <a:t>round </a:t>
            </a:r>
            <a:r>
              <a:rPr lang="en-US" sz="2400" dirty="0">
                <a:solidFill>
                  <a:srgbClr val="307871"/>
                </a:solidFill>
                <a:latin typeface="Times New Roman" panose="02020603050405020304" pitchFamily="18" charset="0"/>
                <a:cs typeface="Times New Roman" panose="02020603050405020304" pitchFamily="18" charset="0"/>
              </a:rPr>
              <a:t>the centers are grouped other countries, for which a large internal market of these centers is a significant outlet for produce and vice versa - thus creating a progressively wider macro-world economy</a:t>
            </a:r>
          </a:p>
          <a:p>
            <a:pPr lvl="1" algn="just"/>
            <a:r>
              <a:rPr lang="en-US" sz="2000" dirty="0">
                <a:solidFill>
                  <a:srgbClr val="307871"/>
                </a:solidFill>
                <a:latin typeface="Times New Roman" panose="02020603050405020304" pitchFamily="18" charset="0"/>
                <a:cs typeface="Times New Roman" panose="02020603050405020304" pitchFamily="18" charset="0"/>
              </a:rPr>
              <a:t>other powerful economy are formed today, which affect the formation of macro-world economy in the future - there are especially China, India and Russia</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499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1980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UNITED STATES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462690" y="1430348"/>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FF0000"/>
                </a:solidFill>
                <a:latin typeface="Times New Roman" panose="02020603050405020304" pitchFamily="18" charset="0"/>
                <a:cs typeface="Times New Roman" panose="02020603050405020304" pitchFamily="18" charset="0"/>
              </a:rPr>
              <a:t>United </a:t>
            </a:r>
            <a:r>
              <a:rPr lang="en-US" sz="2400" dirty="0">
                <a:solidFill>
                  <a:srgbClr val="FF0000"/>
                </a:solidFill>
                <a:latin typeface="Times New Roman" panose="02020603050405020304" pitchFamily="18" charset="0"/>
                <a:cs typeface="Times New Roman" panose="02020603050405020304" pitchFamily="18" charset="0"/>
              </a:rPr>
              <a:t>States </a:t>
            </a:r>
            <a:endParaRPr lang="cs-CZ" sz="2400" dirty="0" smtClean="0">
              <a:solidFill>
                <a:srgbClr val="FF0000"/>
              </a:solidFill>
              <a:latin typeface="Times New Roman" panose="02020603050405020304" pitchFamily="18" charset="0"/>
              <a:cs typeface="Times New Roman" panose="02020603050405020304" pitchFamily="18" charset="0"/>
            </a:endParaRPr>
          </a:p>
          <a:p>
            <a:pPr algn="just"/>
            <a:r>
              <a:rPr lang="en-US" sz="2400" dirty="0" smtClean="0">
                <a:solidFill>
                  <a:srgbClr val="307871"/>
                </a:solidFill>
                <a:latin typeface="Times New Roman" panose="02020603050405020304" pitchFamily="18" charset="0"/>
                <a:cs typeface="Times New Roman" panose="02020603050405020304" pitchFamily="18" charset="0"/>
              </a:rPr>
              <a:t>9 </a:t>
            </a:r>
            <a:r>
              <a:rPr lang="en-US" sz="2400" dirty="0">
                <a:solidFill>
                  <a:srgbClr val="307871"/>
                </a:solidFill>
                <a:latin typeface="Times New Roman" panose="02020603050405020304" pitchFamily="18" charset="0"/>
                <a:cs typeface="Times New Roman" panose="02020603050405020304" pitchFamily="18" charset="0"/>
              </a:rPr>
              <a:t>million 833 thousand Km2 and 328,239,523 inhabitants in </a:t>
            </a:r>
            <a:r>
              <a:rPr lang="en-US" sz="2400" dirty="0" smtClean="0">
                <a:solidFill>
                  <a:srgbClr val="307871"/>
                </a:solidFill>
                <a:latin typeface="Times New Roman" panose="02020603050405020304" pitchFamily="18" charset="0"/>
                <a:cs typeface="Times New Roman" panose="02020603050405020304" pitchFamily="18" charset="0"/>
              </a:rPr>
              <a:t>2019</a:t>
            </a:r>
            <a:endParaRPr lang="en-US" sz="2400" dirty="0">
              <a:solidFill>
                <a:srgbClr val="307871"/>
              </a:solidFill>
              <a:latin typeface="Times New Roman" panose="02020603050405020304" pitchFamily="18" charset="0"/>
              <a:cs typeface="Times New Roman" panose="02020603050405020304" pitchFamily="18" charset="0"/>
            </a:endParaRPr>
          </a:p>
          <a:p>
            <a:pPr algn="just"/>
            <a:r>
              <a:rPr lang="en-US" sz="2400" dirty="0">
                <a:solidFill>
                  <a:srgbClr val="307871"/>
                </a:solidFill>
                <a:latin typeface="Times New Roman" panose="02020603050405020304" pitchFamily="18" charset="0"/>
                <a:cs typeface="Times New Roman" panose="02020603050405020304" pitchFamily="18" charset="0"/>
              </a:rPr>
              <a:t>Gross domestic product per capita (PPP) reached 65,112 USD in 2019 (11th place) </a:t>
            </a:r>
          </a:p>
          <a:p>
            <a:pPr algn="just"/>
            <a:r>
              <a:rPr lang="en-US" sz="2400" dirty="0">
                <a:solidFill>
                  <a:srgbClr val="307871"/>
                </a:solidFill>
                <a:latin typeface="Times New Roman" panose="02020603050405020304" pitchFamily="18" charset="0"/>
                <a:cs typeface="Times New Roman" panose="02020603050405020304" pitchFamily="18" charset="0"/>
              </a:rPr>
              <a:t>the U.S. produced 15.2% in 2018 of world GDP (22.9% in 2012) </a:t>
            </a:r>
          </a:p>
          <a:p>
            <a:pPr algn="just"/>
            <a:r>
              <a:rPr lang="en-US" sz="2400" dirty="0">
                <a:solidFill>
                  <a:srgbClr val="307871"/>
                </a:solidFill>
                <a:latin typeface="Times New Roman" panose="02020603050405020304" pitchFamily="18" charset="0"/>
                <a:cs typeface="Times New Roman" panose="02020603050405020304" pitchFamily="18" charset="0"/>
              </a:rPr>
              <a:t>considerable degree of self-sufficiency in fuel and raw material</a:t>
            </a:r>
          </a:p>
          <a:p>
            <a:pPr algn="just"/>
            <a:r>
              <a:rPr lang="en-US" sz="2400" dirty="0">
                <a:solidFill>
                  <a:srgbClr val="307871"/>
                </a:solidFill>
                <a:latin typeface="Times New Roman" panose="02020603050405020304" pitchFamily="18" charset="0"/>
                <a:cs typeface="Times New Roman" panose="02020603050405020304" pitchFamily="18" charset="0"/>
              </a:rPr>
              <a:t>in addition, the U.S. technological power (as selling of licenses), and military power</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64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231467" cy="461665"/>
          </a:xfrm>
          <a:prstGeom prst="rect">
            <a:avLst/>
          </a:prstGeom>
        </p:spPr>
        <p:txBody>
          <a:bodyPr wrap="none">
            <a:spAutoFit/>
          </a:bodyPr>
          <a:lstStyle/>
          <a:p>
            <a:pPr lvl="0">
              <a:defRPr/>
            </a:pPr>
            <a:r>
              <a:rPr lang="cs-CZ" sz="2400" kern="0" dirty="0" smtClean="0">
                <a:solidFill>
                  <a:srgbClr val="307871"/>
                </a:solidFill>
                <a:latin typeface="Times New Roman"/>
              </a:rPr>
              <a:t>GDP </a:t>
            </a:r>
            <a:r>
              <a:rPr lang="cs-CZ" sz="2400" kern="0" dirty="0" err="1" smtClean="0">
                <a:solidFill>
                  <a:srgbClr val="307871"/>
                </a:solidFill>
                <a:latin typeface="Times New Roman"/>
              </a:rPr>
              <a:t>of</a:t>
            </a:r>
            <a:r>
              <a:rPr lang="cs-CZ" sz="2400" kern="0" dirty="0" smtClean="0">
                <a:solidFill>
                  <a:srgbClr val="307871"/>
                </a:solidFill>
                <a:latin typeface="Times New Roman"/>
              </a:rPr>
              <a:t> UNITED STATES – in </a:t>
            </a:r>
            <a:r>
              <a:rPr lang="cs-CZ" sz="2400" kern="0" dirty="0" err="1" smtClean="0">
                <a:solidFill>
                  <a:srgbClr val="307871"/>
                </a:solidFill>
                <a:latin typeface="Times New Roman"/>
              </a:rPr>
              <a:t>billions</a:t>
            </a:r>
            <a:r>
              <a:rPr lang="cs-CZ" sz="2400" kern="0" dirty="0" smtClean="0">
                <a:solidFill>
                  <a:srgbClr val="307871"/>
                </a:solidFill>
                <a:latin typeface="Times New Roman"/>
              </a:rPr>
              <a:t> USD and in PPP</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5"/>
          <p:cNvPicPr>
            <a:picLocks noChangeAspect="1"/>
          </p:cNvPicPr>
          <p:nvPr/>
        </p:nvPicPr>
        <p:blipFill>
          <a:blip r:embed="rId3"/>
          <a:stretch>
            <a:fillRect/>
          </a:stretch>
        </p:blipFill>
        <p:spPr>
          <a:xfrm>
            <a:off x="848250" y="1512925"/>
            <a:ext cx="4797968" cy="3535986"/>
          </a:xfrm>
          <a:prstGeom prst="rect">
            <a:avLst/>
          </a:prstGeom>
        </p:spPr>
      </p:pic>
      <p:pic>
        <p:nvPicPr>
          <p:cNvPr id="7" name="Obrázek 6"/>
          <p:cNvPicPr>
            <a:picLocks noChangeAspect="1"/>
          </p:cNvPicPr>
          <p:nvPr/>
        </p:nvPicPr>
        <p:blipFill>
          <a:blip r:embed="rId4"/>
          <a:stretch>
            <a:fillRect/>
          </a:stretch>
        </p:blipFill>
        <p:spPr>
          <a:xfrm>
            <a:off x="7179561" y="2226320"/>
            <a:ext cx="4061699" cy="2986544"/>
          </a:xfrm>
          <a:prstGeom prst="rect">
            <a:avLst/>
          </a:prstGeom>
        </p:spPr>
      </p:pic>
    </p:spTree>
    <p:extLst>
      <p:ext uri="{BB962C8B-B14F-4D97-AF65-F5344CB8AC3E}">
        <p14:creationId xmlns:p14="http://schemas.microsoft.com/office/powerpoint/2010/main" val="19148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4842992" cy="461665"/>
          </a:xfrm>
          <a:prstGeom prst="rect">
            <a:avLst/>
          </a:prstGeom>
        </p:spPr>
        <p:txBody>
          <a:bodyPr wrap="none">
            <a:spAutoFit/>
          </a:bodyPr>
          <a:lstStyle/>
          <a:p>
            <a:pPr lvl="0">
              <a:defRPr/>
            </a:pPr>
            <a:r>
              <a:rPr lang="cs-CZ" sz="2400" kern="0" dirty="0" smtClean="0">
                <a:solidFill>
                  <a:srgbClr val="307871"/>
                </a:solidFill>
                <a:latin typeface="Times New Roman"/>
              </a:rPr>
              <a:t>GDP per capita </a:t>
            </a:r>
            <a:r>
              <a:rPr lang="cs-CZ" sz="2400" kern="0" dirty="0" err="1" smtClean="0">
                <a:solidFill>
                  <a:srgbClr val="307871"/>
                </a:solidFill>
                <a:latin typeface="Times New Roman"/>
              </a:rPr>
              <a:t>of</a:t>
            </a:r>
            <a:r>
              <a:rPr lang="cs-CZ" sz="2400" kern="0" dirty="0" smtClean="0">
                <a:solidFill>
                  <a:srgbClr val="307871"/>
                </a:solidFill>
                <a:latin typeface="Times New Roman"/>
              </a:rPr>
              <a:t> UNITED </a:t>
            </a:r>
            <a:r>
              <a:rPr lang="cs-CZ" sz="2400" kern="0" dirty="0">
                <a:solidFill>
                  <a:srgbClr val="307871"/>
                </a:solidFill>
                <a:latin typeface="Times New Roman"/>
              </a:rPr>
              <a:t>STATES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706161" y="1401904"/>
            <a:ext cx="4779678" cy="4054191"/>
          </a:xfrm>
          <a:prstGeom prst="rect">
            <a:avLst/>
          </a:prstGeom>
        </p:spPr>
      </p:pic>
    </p:spTree>
    <p:extLst>
      <p:ext uri="{BB962C8B-B14F-4D97-AF65-F5344CB8AC3E}">
        <p14:creationId xmlns:p14="http://schemas.microsoft.com/office/powerpoint/2010/main" val="169252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81980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kern="0" dirty="0" smtClean="0">
                <a:solidFill>
                  <a:srgbClr val="307871"/>
                </a:solidFill>
                <a:latin typeface="Times New Roman"/>
                <a:ea typeface="+mj-ea"/>
                <a:cs typeface="+mj-cs"/>
              </a:rPr>
              <a:t>CENTERS OF THE WORLD ECONOMY – UNITED STATES</a:t>
            </a:r>
            <a:endParaRPr kumimoji="0" lang="en-GB" sz="1800" b="0" i="0" u="none" strike="noStrike" kern="0" cap="none" spc="0" normalizeH="0" baseline="0" dirty="0" smtClean="0">
              <a:ln>
                <a:noFill/>
              </a:ln>
              <a:solidFill>
                <a:sysClr val="windowText" lastClr="000000"/>
              </a:solidFill>
              <a:effectLst/>
              <a:uLnTx/>
              <a:uFillTx/>
            </a:endParaRPr>
          </a:p>
        </p:txBody>
      </p:sp>
      <p:sp>
        <p:nvSpPr>
          <p:cNvPr id="8" name="Zástupný symbol pro obsah 2"/>
          <p:cNvSpPr txBox="1">
            <a:spLocks/>
          </p:cNvSpPr>
          <p:nvPr/>
        </p:nvSpPr>
        <p:spPr>
          <a:xfrm>
            <a:off x="608994" y="1722956"/>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dirty="0" smtClean="0">
                <a:solidFill>
                  <a:srgbClr val="307871"/>
                </a:solidFill>
                <a:latin typeface="Times New Roman" panose="02020603050405020304" pitchFamily="18" charset="0"/>
                <a:cs typeface="Times New Roman" panose="02020603050405020304" pitchFamily="18" charset="0"/>
              </a:rPr>
              <a:t>The </a:t>
            </a:r>
            <a:r>
              <a:rPr lang="en-US" sz="2400" dirty="0">
                <a:solidFill>
                  <a:srgbClr val="307871"/>
                </a:solidFill>
                <a:latin typeface="Times New Roman" panose="02020603050405020304" pitchFamily="18" charset="0"/>
                <a:cs typeface="Times New Roman" panose="02020603050405020304" pitchFamily="18" charset="0"/>
              </a:rPr>
              <a:t>most </a:t>
            </a:r>
            <a:r>
              <a:rPr lang="en-US" sz="2400" dirty="0" smtClean="0">
                <a:solidFill>
                  <a:srgbClr val="307871"/>
                </a:solidFill>
                <a:latin typeface="Times New Roman" panose="02020603050405020304" pitchFamily="18" charset="0"/>
                <a:cs typeface="Times New Roman" panose="02020603050405020304" pitchFamily="18" charset="0"/>
              </a:rPr>
              <a:t>important </a:t>
            </a:r>
            <a:r>
              <a:rPr lang="en-US" sz="2400" dirty="0">
                <a:solidFill>
                  <a:srgbClr val="307871"/>
                </a:solidFill>
                <a:latin typeface="Times New Roman" panose="02020603050405020304" pitchFamily="18" charset="0"/>
                <a:cs typeface="Times New Roman" panose="02020603050405020304" pitchFamily="18" charset="0"/>
              </a:rPr>
              <a:t>trading partner of the U.S. is Canada</a:t>
            </a:r>
          </a:p>
          <a:p>
            <a:pPr algn="just"/>
            <a:r>
              <a:rPr lang="en-US" sz="2400" dirty="0">
                <a:solidFill>
                  <a:srgbClr val="307871"/>
                </a:solidFill>
                <a:latin typeface="Times New Roman" panose="02020603050405020304" pitchFamily="18" charset="0"/>
                <a:cs typeface="Times New Roman" panose="02020603050405020304" pitchFamily="18" charset="0"/>
              </a:rPr>
              <a:t>Other important trading partners are China (506 billion USD), Mexico (465 billion USD) and Japan (199 billion USD) and Germany</a:t>
            </a:r>
          </a:p>
          <a:p>
            <a:pPr algn="just"/>
            <a:r>
              <a:rPr lang="en-US" sz="2400" dirty="0">
                <a:solidFill>
                  <a:srgbClr val="307871"/>
                </a:solidFill>
                <a:latin typeface="Times New Roman" panose="02020603050405020304" pitchFamily="18" charset="0"/>
                <a:cs typeface="Times New Roman" panose="02020603050405020304" pitchFamily="18" charset="0"/>
              </a:rPr>
              <a:t>USA has a problem with the deficit of current account</a:t>
            </a:r>
          </a:p>
          <a:p>
            <a:pPr algn="just"/>
            <a:r>
              <a:rPr lang="cs-CZ" sz="2400" dirty="0" smtClean="0">
                <a:solidFill>
                  <a:srgbClr val="307871"/>
                </a:solidFill>
                <a:latin typeface="Times New Roman" panose="02020603050405020304" pitchFamily="18" charset="0"/>
                <a:cs typeface="Times New Roman" panose="02020603050405020304" pitchFamily="18" charset="0"/>
              </a:rPr>
              <a:t>I</a:t>
            </a:r>
            <a:r>
              <a:rPr lang="en-US" sz="2400" dirty="0" smtClean="0">
                <a:solidFill>
                  <a:srgbClr val="307871"/>
                </a:solidFill>
                <a:latin typeface="Times New Roman" panose="02020603050405020304" pitchFamily="18" charset="0"/>
                <a:cs typeface="Times New Roman" panose="02020603050405020304" pitchFamily="18" charset="0"/>
              </a:rPr>
              <a:t>n </a:t>
            </a:r>
            <a:r>
              <a:rPr lang="en-US" sz="2400" dirty="0">
                <a:solidFill>
                  <a:srgbClr val="307871"/>
                </a:solidFill>
                <a:latin typeface="Times New Roman" panose="02020603050405020304" pitchFamily="18" charset="0"/>
                <a:cs typeface="Times New Roman" panose="02020603050405020304" pitchFamily="18" charset="0"/>
              </a:rPr>
              <a:t>addition to external debt (20,421,273 Million USD in 2019) represents a significant burden on the U.S. economy large internal/public debt (21.85 trillion USD in 2019), which represents more than 100% of produced GDP</a:t>
            </a:r>
          </a:p>
          <a:p>
            <a:endParaRPr lang="en-US" sz="24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039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6728124" cy="461665"/>
          </a:xfrm>
          <a:prstGeom prst="rect">
            <a:avLst/>
          </a:prstGeom>
        </p:spPr>
        <p:txBody>
          <a:bodyPr wrap="none">
            <a:spAutoFit/>
          </a:bodyPr>
          <a:lstStyle/>
          <a:p>
            <a:pPr lvl="0">
              <a:defRPr/>
            </a:pPr>
            <a:r>
              <a:rPr lang="cs-CZ" sz="2400" kern="0" dirty="0" err="1" smtClean="0">
                <a:solidFill>
                  <a:srgbClr val="307871"/>
                </a:solidFill>
                <a:latin typeface="Times New Roman"/>
              </a:rPr>
              <a:t>Development</a:t>
            </a:r>
            <a:r>
              <a:rPr lang="cs-CZ" sz="2400" kern="0" dirty="0" smtClean="0">
                <a:solidFill>
                  <a:srgbClr val="307871"/>
                </a:solidFill>
                <a:latin typeface="Times New Roman"/>
              </a:rPr>
              <a:t> </a:t>
            </a:r>
            <a:r>
              <a:rPr lang="cs-CZ" sz="2400" kern="0" dirty="0" err="1" smtClean="0">
                <a:solidFill>
                  <a:srgbClr val="307871"/>
                </a:solidFill>
                <a:latin typeface="Times New Roman"/>
              </a:rPr>
              <a:t>of</a:t>
            </a:r>
            <a:r>
              <a:rPr lang="cs-CZ" sz="2400" kern="0" dirty="0" smtClean="0">
                <a:solidFill>
                  <a:srgbClr val="307871"/>
                </a:solidFill>
                <a:latin typeface="Times New Roman"/>
              </a:rPr>
              <a:t> </a:t>
            </a:r>
            <a:r>
              <a:rPr lang="cs-CZ" sz="2400" kern="0" dirty="0" err="1" smtClean="0">
                <a:solidFill>
                  <a:srgbClr val="307871"/>
                </a:solidFill>
                <a:latin typeface="Times New Roman"/>
              </a:rPr>
              <a:t>External</a:t>
            </a:r>
            <a:r>
              <a:rPr lang="cs-CZ" sz="2400" kern="0" dirty="0" smtClean="0">
                <a:solidFill>
                  <a:srgbClr val="307871"/>
                </a:solidFill>
                <a:latin typeface="Times New Roman"/>
              </a:rPr>
              <a:t> </a:t>
            </a:r>
            <a:r>
              <a:rPr lang="cs-CZ" sz="2400" kern="0" dirty="0" err="1" smtClean="0">
                <a:solidFill>
                  <a:srgbClr val="307871"/>
                </a:solidFill>
                <a:latin typeface="Times New Roman"/>
              </a:rPr>
              <a:t>Dept</a:t>
            </a:r>
            <a:r>
              <a:rPr lang="cs-CZ" sz="2400" kern="0" dirty="0" smtClean="0">
                <a:solidFill>
                  <a:srgbClr val="307871"/>
                </a:solidFill>
                <a:latin typeface="Times New Roman"/>
              </a:rPr>
              <a:t> </a:t>
            </a:r>
            <a:r>
              <a:rPr lang="cs-CZ" sz="2400" kern="0" dirty="0" err="1" smtClean="0">
                <a:solidFill>
                  <a:srgbClr val="307871"/>
                </a:solidFill>
                <a:latin typeface="Times New Roman"/>
              </a:rPr>
              <a:t>of</a:t>
            </a:r>
            <a:r>
              <a:rPr lang="cs-CZ" sz="2400" kern="0" dirty="0" smtClean="0">
                <a:solidFill>
                  <a:srgbClr val="307871"/>
                </a:solidFill>
                <a:latin typeface="Times New Roman"/>
              </a:rPr>
              <a:t> UNITED </a:t>
            </a:r>
            <a:r>
              <a:rPr lang="cs-CZ" sz="2400" kern="0" dirty="0">
                <a:solidFill>
                  <a:srgbClr val="307871"/>
                </a:solidFill>
                <a:latin typeface="Times New Roman"/>
              </a:rPr>
              <a:t>STATES</a:t>
            </a:r>
            <a:endParaRPr lang="en-GB" kern="0" dirty="0">
              <a:solidFill>
                <a:sysClr val="windowText" lastClr="000000"/>
              </a:solidFill>
            </a:endParaRPr>
          </a:p>
        </p:txBody>
      </p:sp>
      <p:sp>
        <p:nvSpPr>
          <p:cNvPr id="8" name="Zástupný symbol pro obsah 2"/>
          <p:cNvSpPr txBox="1">
            <a:spLocks/>
          </p:cNvSpPr>
          <p:nvPr/>
        </p:nvSpPr>
        <p:spPr>
          <a:xfrm>
            <a:off x="509986" y="1572237"/>
            <a:ext cx="10272464" cy="16602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307871"/>
              </a:solidFill>
              <a:latin typeface="Times New Roman" panose="02020603050405020304" pitchFamily="18" charset="0"/>
              <a:cs typeface="Times New Roman" panose="02020603050405020304" pitchFamily="18" charset="0"/>
            </a:endParaRPr>
          </a:p>
        </p:txBody>
      </p:sp>
      <p:pic>
        <p:nvPicPr>
          <p:cNvPr id="6"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5847" y="1969008"/>
            <a:ext cx="69532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777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TotalTime>
  <Words>2045</Words>
  <Application>Microsoft Office PowerPoint</Application>
  <PresentationFormat>Širokoúhlá obrazovka</PresentationFormat>
  <Paragraphs>165</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Times New Roman</vt:lpstr>
      <vt:lpstr>Motiv Office</vt:lpstr>
      <vt:lpstr>CENTERS OF WORLD ECONOMY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Ingrid Majerová</cp:lastModifiedBy>
  <cp:revision>155</cp:revision>
  <dcterms:created xsi:type="dcterms:W3CDTF">2016-11-25T20:36:16Z</dcterms:created>
  <dcterms:modified xsi:type="dcterms:W3CDTF">2020-01-21T20:18:40Z</dcterms:modified>
</cp:coreProperties>
</file>