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98" r:id="rId4"/>
    <p:sldId id="366" r:id="rId5"/>
    <p:sldId id="367" r:id="rId6"/>
    <p:sldId id="368" r:id="rId7"/>
    <p:sldId id="364" r:id="rId8"/>
    <p:sldId id="338" r:id="rId9"/>
    <p:sldId id="369" r:id="rId10"/>
    <p:sldId id="371" r:id="rId11"/>
    <p:sldId id="373" r:id="rId12"/>
    <p:sldId id="374" r:id="rId13"/>
    <p:sldId id="376" r:id="rId14"/>
    <p:sldId id="379" r:id="rId15"/>
    <p:sldId id="377" r:id="rId16"/>
    <p:sldId id="378" r:id="rId17"/>
    <p:sldId id="370" r:id="rId18"/>
    <p:sldId id="380" r:id="rId19"/>
    <p:sldId id="381" r:id="rId20"/>
    <p:sldId id="383" r:id="rId21"/>
    <p:sldId id="384" r:id="rId22"/>
    <p:sldId id="385" r:id="rId23"/>
    <p:sldId id="386" r:id="rId24"/>
    <p:sldId id="387" r:id="rId25"/>
    <p:sldId id="388" r:id="rId26"/>
    <p:sldId id="389" r:id="rId27"/>
    <p:sldId id="390" r:id="rId28"/>
    <p:sldId id="391" r:id="rId29"/>
    <p:sldId id="392" r:id="rId30"/>
    <p:sldId id="393" r:id="rId31"/>
    <p:sldId id="395" r:id="rId32"/>
    <p:sldId id="394" r:id="rId33"/>
    <p:sldId id="396" r:id="rId34"/>
    <p:sldId id="397" r:id="rId35"/>
    <p:sldId id="262" r:id="rId3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89" autoAdjust="0"/>
    <p:restoredTop sz="94660"/>
  </p:normalViewPr>
  <p:slideViewPr>
    <p:cSldViewPr snapToGrid="0">
      <p:cViewPr varScale="1">
        <p:scale>
          <a:sx n="88" d="100"/>
          <a:sy n="88" d="100"/>
        </p:scale>
        <p:origin x="55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E9BAEC6-A37A-4403-B919-4854A6448652}" type="datetimeFigureOut">
              <a:rPr lang="cs-CZ" smtClean="0"/>
              <a:t>21.01.2020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E9BAEC6-A37A-4403-B919-4854A6448652}" type="datetimeFigureOut">
              <a:rPr lang="cs-CZ" smtClean="0"/>
              <a:t>21.01.2020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3E9BAEC6-A37A-4403-B919-4854A6448652}" type="datetimeFigureOut">
              <a:rPr lang="cs-CZ" smtClean="0"/>
              <a:t>21.01.2020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21.01.2020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21.01.2020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21.01.2020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fontScale="90000"/>
          </a:bodyPr>
          <a:lstStyle/>
          <a:p>
            <a:r>
              <a:rPr lang="cs-CZ" sz="5333" b="1" dirty="0" smtClean="0">
                <a:solidFill>
                  <a:schemeClr val="bg1"/>
                </a:solidFill>
                <a:latin typeface="Times New Roman" panose="02020603050405020304" pitchFamily="18" charset="0"/>
                <a:cs typeface="Times New Roman" panose="02020603050405020304" pitchFamily="18" charset="0"/>
              </a:rPr>
              <a:t>INTERNATIONAL TRADE THEORIES</a:t>
            </a:r>
            <a:br>
              <a:rPr lang="cs-CZ" sz="5333" b="1" dirty="0" smtClean="0">
                <a:solidFill>
                  <a:schemeClr val="bg1"/>
                </a:solidFill>
                <a:latin typeface="Times New Roman" panose="02020603050405020304" pitchFamily="18" charset="0"/>
                <a:cs typeface="Times New Roman" panose="02020603050405020304" pitchFamily="18" charset="0"/>
              </a:rPr>
            </a:br>
            <a:r>
              <a:rPr lang="cs-CZ" sz="5333" b="1" dirty="0">
                <a:solidFill>
                  <a:schemeClr val="bg1"/>
                </a:solidFill>
                <a:latin typeface="Times New Roman" panose="02020603050405020304" pitchFamily="18" charset="0"/>
                <a:cs typeface="Times New Roman" panose="02020603050405020304" pitchFamily="18" charset="0"/>
              </a:rPr>
              <a:t/>
            </a:r>
            <a:br>
              <a:rPr lang="cs-CZ" sz="5333" b="1" dirty="0">
                <a:solidFill>
                  <a:schemeClr val="bg1"/>
                </a:solidFill>
                <a:latin typeface="Times New Roman" panose="02020603050405020304" pitchFamily="18" charset="0"/>
                <a:cs typeface="Times New Roman" panose="02020603050405020304" pitchFamily="18" charset="0"/>
              </a:rPr>
            </a:b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2456086" y="5205197"/>
            <a:ext cx="5184576" cy="1056117"/>
          </a:xfrm>
          <a:prstGeom prst="rect">
            <a:avLst/>
          </a:prstGeom>
        </p:spPr>
        <p:txBody>
          <a:bodyPr>
            <a:normAutofit/>
          </a:bodyPr>
          <a:lstStyle/>
          <a:p>
            <a:pPr marL="0" indent="0" algn="r">
              <a:buNone/>
            </a:pPr>
            <a:r>
              <a:rPr lang="cs-CZ" sz="1867" dirty="0" smtClean="0">
                <a:solidFill>
                  <a:schemeClr val="bg1"/>
                </a:solidFill>
                <a:latin typeface="Times New Roman" panose="02020603050405020304" pitchFamily="18" charset="0"/>
                <a:cs typeface="Times New Roman" panose="02020603050405020304" pitchFamily="18" charset="0"/>
              </a:rPr>
              <a:t>LESSON V</a:t>
            </a:r>
            <a:endParaRPr lang="en-GB" sz="1867"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9274729" y="4965171"/>
            <a:ext cx="268829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smtClean="0">
                <a:solidFill>
                  <a:srgbClr val="307871"/>
                </a:solidFill>
                <a:latin typeface="Times New Roman" panose="02020603050405020304" pitchFamily="18" charset="0"/>
                <a:cs typeface="Times New Roman" panose="02020603050405020304" pitchFamily="18" charset="0"/>
              </a:rPr>
              <a:t>Ingrid Majerova</a:t>
            </a:r>
            <a:endParaRPr lang="en-GB" altLang="cs-CZ" sz="1200" b="1" dirty="0" smtClean="0">
              <a:solidFill>
                <a:srgbClr val="307871"/>
              </a:solidFill>
              <a:latin typeface="Times New Roman" panose="02020603050405020304" pitchFamily="18" charset="0"/>
              <a:cs typeface="Times New Roman" panose="02020603050405020304" pitchFamily="18" charset="0"/>
            </a:endParaRPr>
          </a:p>
          <a:p>
            <a:pPr algn="r"/>
            <a:r>
              <a:rPr lang="cs-CZ" altLang="cs-CZ" sz="1200" dirty="0" err="1" smtClean="0">
                <a:solidFill>
                  <a:srgbClr val="307871"/>
                </a:solidFill>
                <a:latin typeface="Times New Roman" panose="02020603050405020304" pitchFamily="18" charset="0"/>
                <a:cs typeface="Times New Roman" panose="02020603050405020304" pitchFamily="18" charset="0"/>
              </a:rPr>
              <a:t>World</a:t>
            </a:r>
            <a:r>
              <a:rPr lang="cs-CZ" altLang="cs-CZ" sz="1200" dirty="0" smtClean="0">
                <a:solidFill>
                  <a:srgbClr val="307871"/>
                </a:solidFill>
                <a:latin typeface="Times New Roman" panose="02020603050405020304" pitchFamily="18" charset="0"/>
                <a:cs typeface="Times New Roman" panose="02020603050405020304" pitchFamily="18" charset="0"/>
              </a:rPr>
              <a:t> </a:t>
            </a:r>
            <a:r>
              <a:rPr lang="cs-CZ" altLang="cs-CZ" sz="1200" dirty="0" err="1" smtClean="0">
                <a:solidFill>
                  <a:srgbClr val="307871"/>
                </a:solidFill>
                <a:latin typeface="Times New Roman" panose="02020603050405020304" pitchFamily="18" charset="0"/>
                <a:cs typeface="Times New Roman" panose="02020603050405020304" pitchFamily="18" charset="0"/>
              </a:rPr>
              <a:t>Economy</a:t>
            </a:r>
            <a:endParaRPr lang="en-GB" altLang="cs-CZ" sz="1200" dirty="0" smtClean="0">
              <a:solidFill>
                <a:srgbClr val="307871"/>
              </a:solidFill>
              <a:latin typeface="Times New Roman" panose="02020603050405020304" pitchFamily="18" charset="0"/>
              <a:cs typeface="Times New Roman" panose="02020603050405020304" pitchFamily="18" charset="0"/>
            </a:endParaRPr>
          </a:p>
          <a:p>
            <a:pPr algn="r"/>
            <a:r>
              <a:rPr lang="cs-CZ" altLang="cs-CZ" sz="1200" dirty="0" smtClean="0">
                <a:solidFill>
                  <a:srgbClr val="307871"/>
                </a:solidFill>
                <a:latin typeface="Times New Roman" panose="02020603050405020304" pitchFamily="18" charset="0"/>
                <a:cs typeface="Times New Roman" panose="02020603050405020304" pitchFamily="18" charset="0"/>
              </a:rPr>
              <a:t>EVS/XXX</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59292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COMPARATIVE ADVANTAGES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Principle of comparative advantage, simplified model - assumptions:</a:t>
            </a:r>
          </a:p>
          <a:p>
            <a:pPr algn="just"/>
            <a:r>
              <a:rPr lang="en-US" sz="2400" dirty="0">
                <a:solidFill>
                  <a:srgbClr val="307871"/>
                </a:solidFill>
                <a:latin typeface="Times New Roman" panose="02020603050405020304" pitchFamily="18" charset="0"/>
                <a:cs typeface="Times New Roman" panose="02020603050405020304" pitchFamily="18" charset="0"/>
              </a:rPr>
              <a:t>1. The world consists of two nations</a:t>
            </a:r>
          </a:p>
          <a:p>
            <a:pPr lvl="1" algn="just"/>
            <a:r>
              <a:rPr lang="en-US" sz="2000" dirty="0">
                <a:solidFill>
                  <a:srgbClr val="307871"/>
                </a:solidFill>
                <a:latin typeface="Times New Roman" panose="02020603050405020304" pitchFamily="18" charset="0"/>
                <a:cs typeface="Times New Roman" panose="02020603050405020304" pitchFamily="18" charset="0"/>
              </a:rPr>
              <a:t>Each – use a single input, produce two commodities</a:t>
            </a:r>
          </a:p>
          <a:p>
            <a:pPr algn="just"/>
            <a:r>
              <a:rPr lang="en-US" sz="2400" dirty="0">
                <a:solidFill>
                  <a:srgbClr val="307871"/>
                </a:solidFill>
                <a:latin typeface="Times New Roman" panose="02020603050405020304" pitchFamily="18" charset="0"/>
                <a:cs typeface="Times New Roman" panose="02020603050405020304" pitchFamily="18" charset="0"/>
              </a:rPr>
              <a:t>2. In each nation, labor is the only input </a:t>
            </a:r>
          </a:p>
          <a:p>
            <a:pPr lvl="1" algn="just"/>
            <a:r>
              <a:rPr lang="en-US" sz="2000" dirty="0">
                <a:solidFill>
                  <a:srgbClr val="307871"/>
                </a:solidFill>
                <a:latin typeface="Times New Roman" panose="02020603050405020304" pitchFamily="18" charset="0"/>
                <a:cs typeface="Times New Roman" panose="02020603050405020304" pitchFamily="18" charset="0"/>
              </a:rPr>
              <a:t>Fixed endowment of labor</a:t>
            </a:r>
          </a:p>
          <a:p>
            <a:pPr lvl="1" algn="just"/>
            <a:r>
              <a:rPr lang="en-US" sz="2000" dirty="0">
                <a:solidFill>
                  <a:srgbClr val="307871"/>
                </a:solidFill>
                <a:latin typeface="Times New Roman" panose="02020603050405020304" pitchFamily="18" charset="0"/>
                <a:cs typeface="Times New Roman" panose="02020603050405020304" pitchFamily="18" charset="0"/>
              </a:rPr>
              <a:t>Labor is fully employed and homogeneous</a:t>
            </a:r>
          </a:p>
          <a:p>
            <a:pPr algn="just"/>
            <a:r>
              <a:rPr lang="en-US" sz="2400" dirty="0">
                <a:solidFill>
                  <a:srgbClr val="307871"/>
                </a:solidFill>
                <a:latin typeface="Times New Roman" panose="02020603050405020304" pitchFamily="18" charset="0"/>
                <a:cs typeface="Times New Roman" panose="02020603050405020304" pitchFamily="18" charset="0"/>
              </a:rPr>
              <a:t>3. Labor can move freely among industries</a:t>
            </a:r>
          </a:p>
          <a:p>
            <a:pPr lvl="1" algn="just"/>
            <a:r>
              <a:rPr lang="en-US" sz="2000" dirty="0">
                <a:solidFill>
                  <a:srgbClr val="307871"/>
                </a:solidFill>
                <a:latin typeface="Times New Roman" panose="02020603050405020304" pitchFamily="18" charset="0"/>
                <a:cs typeface="Times New Roman" panose="02020603050405020304" pitchFamily="18" charset="0"/>
              </a:rPr>
              <a:t>Within a nation</a:t>
            </a:r>
          </a:p>
          <a:p>
            <a:pPr lvl="1" algn="just"/>
            <a:r>
              <a:rPr lang="en-US" sz="2000" dirty="0">
                <a:solidFill>
                  <a:srgbClr val="307871"/>
                </a:solidFill>
                <a:latin typeface="Times New Roman" panose="02020603050405020304" pitchFamily="18" charset="0"/>
                <a:cs typeface="Times New Roman" panose="02020603050405020304" pitchFamily="18" charset="0"/>
              </a:rPr>
              <a:t>But is incapable of moving between nations</a:t>
            </a: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0491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59292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COMPARATIVE ADVANTAGES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3860" y="1302271"/>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Principle of comparative advantage, simplified model - assumptions:</a:t>
            </a:r>
          </a:p>
          <a:p>
            <a:pPr algn="just"/>
            <a:r>
              <a:rPr lang="en-US" sz="2400" dirty="0">
                <a:solidFill>
                  <a:srgbClr val="307871"/>
                </a:solidFill>
                <a:latin typeface="Times New Roman" panose="02020603050405020304" pitchFamily="18" charset="0"/>
                <a:cs typeface="Times New Roman" panose="02020603050405020304" pitchFamily="18" charset="0"/>
              </a:rPr>
              <a:t>4. Technology - fixed for both nations</a:t>
            </a:r>
          </a:p>
          <a:p>
            <a:pPr lvl="1" algn="just"/>
            <a:r>
              <a:rPr lang="en-US" sz="2000" dirty="0">
                <a:solidFill>
                  <a:srgbClr val="307871"/>
                </a:solidFill>
                <a:latin typeface="Times New Roman" panose="02020603050405020304" pitchFamily="18" charset="0"/>
                <a:cs typeface="Times New Roman" panose="02020603050405020304" pitchFamily="18" charset="0"/>
              </a:rPr>
              <a:t>Different nations may use different technologies</a:t>
            </a:r>
          </a:p>
          <a:p>
            <a:pPr lvl="1" algn="just"/>
            <a:r>
              <a:rPr lang="en-US" sz="2000" dirty="0">
                <a:solidFill>
                  <a:srgbClr val="307871"/>
                </a:solidFill>
                <a:latin typeface="Times New Roman" panose="02020603050405020304" pitchFamily="18" charset="0"/>
                <a:cs typeface="Times New Roman" panose="02020603050405020304" pitchFamily="18" charset="0"/>
              </a:rPr>
              <a:t>All firms within each nation - a common production method for each commodity</a:t>
            </a:r>
          </a:p>
          <a:p>
            <a:pPr algn="just"/>
            <a:r>
              <a:rPr lang="en-US" sz="2400" dirty="0">
                <a:solidFill>
                  <a:srgbClr val="307871"/>
                </a:solidFill>
                <a:latin typeface="Times New Roman" panose="02020603050405020304" pitchFamily="18" charset="0"/>
                <a:cs typeface="Times New Roman" panose="02020603050405020304" pitchFamily="18" charset="0"/>
              </a:rPr>
              <a:t>5. Costs do not vary with the level of production</a:t>
            </a:r>
          </a:p>
          <a:p>
            <a:pPr lvl="1" algn="just"/>
            <a:r>
              <a:rPr lang="en-US" sz="2000" dirty="0">
                <a:solidFill>
                  <a:srgbClr val="307871"/>
                </a:solidFill>
                <a:latin typeface="Times New Roman" panose="02020603050405020304" pitchFamily="18" charset="0"/>
                <a:cs typeface="Times New Roman" panose="02020603050405020304" pitchFamily="18" charset="0"/>
              </a:rPr>
              <a:t>Proportional to the amount of labor </a:t>
            </a:r>
            <a:r>
              <a:rPr lang="en-US" sz="2000" dirty="0" smtClean="0">
                <a:solidFill>
                  <a:srgbClr val="307871"/>
                </a:solidFill>
                <a:latin typeface="Times New Roman" panose="02020603050405020304" pitchFamily="18" charset="0"/>
                <a:cs typeface="Times New Roman" panose="02020603050405020304" pitchFamily="18" charset="0"/>
              </a:rPr>
              <a:t>used</a:t>
            </a:r>
            <a:endParaRPr lang="cs-CZ" sz="2000" dirty="0" smtClean="0">
              <a:solidFill>
                <a:srgbClr val="307871"/>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6. Perfect competition prevails in all markets</a:t>
            </a:r>
          </a:p>
          <a:p>
            <a:pPr lvl="1" algn="just"/>
            <a:r>
              <a:rPr lang="en-US" sz="2000" dirty="0">
                <a:solidFill>
                  <a:srgbClr val="307871"/>
                </a:solidFill>
                <a:latin typeface="Times New Roman" panose="02020603050405020304" pitchFamily="18" charset="0"/>
                <a:cs typeface="Times New Roman" panose="02020603050405020304" pitchFamily="18" charset="0"/>
              </a:rPr>
              <a:t>All are price takers</a:t>
            </a:r>
          </a:p>
          <a:p>
            <a:pPr lvl="1" algn="just"/>
            <a:r>
              <a:rPr lang="en-US" sz="2000" dirty="0">
                <a:solidFill>
                  <a:srgbClr val="307871"/>
                </a:solidFill>
                <a:latin typeface="Times New Roman" panose="02020603050405020304" pitchFamily="18" charset="0"/>
                <a:cs typeface="Times New Roman" panose="02020603050405020304" pitchFamily="18" charset="0"/>
              </a:rPr>
              <a:t>Identical products</a:t>
            </a:r>
          </a:p>
          <a:p>
            <a:pPr lvl="1" algn="just"/>
            <a:r>
              <a:rPr lang="en-US" sz="2000" dirty="0">
                <a:solidFill>
                  <a:srgbClr val="307871"/>
                </a:solidFill>
                <a:latin typeface="Times New Roman" panose="02020603050405020304" pitchFamily="18" charset="0"/>
                <a:cs typeface="Times New Roman" panose="02020603050405020304" pitchFamily="18" charset="0"/>
              </a:rPr>
              <a:t>Free entry to and exit from an industry</a:t>
            </a:r>
          </a:p>
          <a:p>
            <a:pPr lvl="1" algn="just"/>
            <a:r>
              <a:rPr lang="en-US" sz="2000" dirty="0">
                <a:solidFill>
                  <a:srgbClr val="307871"/>
                </a:solidFill>
                <a:latin typeface="Times New Roman" panose="02020603050405020304" pitchFamily="18" charset="0"/>
                <a:cs typeface="Times New Roman" panose="02020603050405020304" pitchFamily="18" charset="0"/>
              </a:rPr>
              <a:t>Price of each product = product’s marginal cost of production</a:t>
            </a:r>
          </a:p>
          <a:p>
            <a:pPr algn="just"/>
            <a:r>
              <a:rPr lang="en-US" sz="2400" dirty="0">
                <a:solidFill>
                  <a:srgbClr val="307871"/>
                </a:solidFill>
                <a:latin typeface="Times New Roman" panose="02020603050405020304" pitchFamily="18" charset="0"/>
                <a:cs typeface="Times New Roman" panose="02020603050405020304" pitchFamily="18" charset="0"/>
              </a:rPr>
              <a:t>7. Free trade occurs between nations</a:t>
            </a:r>
          </a:p>
          <a:p>
            <a:pPr lvl="1" algn="just"/>
            <a:r>
              <a:rPr lang="en-US" sz="2000" dirty="0">
                <a:solidFill>
                  <a:srgbClr val="307871"/>
                </a:solidFill>
                <a:latin typeface="Times New Roman" panose="02020603050405020304" pitchFamily="18" charset="0"/>
                <a:cs typeface="Times New Roman" panose="02020603050405020304" pitchFamily="18" charset="0"/>
              </a:rPr>
              <a:t>No government barriers to trade </a:t>
            </a:r>
          </a:p>
          <a:p>
            <a:pPr algn="just"/>
            <a:endParaRPr lang="en-US" sz="2400"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319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59292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COMPARATIVE ADVANTAGES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Principle of comparative advantage, simplified model - assumptions:</a:t>
            </a:r>
          </a:p>
          <a:p>
            <a:pPr algn="just"/>
            <a:r>
              <a:rPr lang="en-US" sz="2400" dirty="0">
                <a:solidFill>
                  <a:srgbClr val="307871"/>
                </a:solidFill>
                <a:latin typeface="Times New Roman" panose="02020603050405020304" pitchFamily="18" charset="0"/>
                <a:cs typeface="Times New Roman" panose="02020603050405020304" pitchFamily="18" charset="0"/>
              </a:rPr>
              <a:t>8. Transportation costs are zero</a:t>
            </a:r>
          </a:p>
          <a:p>
            <a:pPr lvl="1" algn="just"/>
            <a:r>
              <a:rPr lang="en-US" sz="2000" dirty="0">
                <a:solidFill>
                  <a:srgbClr val="307871"/>
                </a:solidFill>
                <a:latin typeface="Times New Roman" panose="02020603050405020304" pitchFamily="18" charset="0"/>
                <a:cs typeface="Times New Roman" panose="02020603050405020304" pitchFamily="18" charset="0"/>
              </a:rPr>
              <a:t>Consumers - indifferent between domestically produced and imported versions of a product if the domestic prices of the two products are identical</a:t>
            </a:r>
          </a:p>
          <a:p>
            <a:pPr algn="just"/>
            <a:r>
              <a:rPr lang="en-US" sz="2400" dirty="0">
                <a:solidFill>
                  <a:srgbClr val="307871"/>
                </a:solidFill>
                <a:latin typeface="Times New Roman" panose="02020603050405020304" pitchFamily="18" charset="0"/>
                <a:cs typeface="Times New Roman" panose="02020603050405020304" pitchFamily="18" charset="0"/>
              </a:rPr>
              <a:t>9. Firms make production decisions in an attempt to maximize profits</a:t>
            </a:r>
          </a:p>
          <a:p>
            <a:pPr lvl="1" algn="just"/>
            <a:r>
              <a:rPr lang="en-US" sz="2000" dirty="0">
                <a:solidFill>
                  <a:srgbClr val="307871"/>
                </a:solidFill>
                <a:latin typeface="Times New Roman" panose="02020603050405020304" pitchFamily="18" charset="0"/>
                <a:cs typeface="Times New Roman" panose="02020603050405020304" pitchFamily="18" charset="0"/>
              </a:rPr>
              <a:t>Consumers maximize satisfaction through their consumption </a:t>
            </a:r>
            <a:r>
              <a:rPr lang="en-US" sz="2000" dirty="0" smtClean="0">
                <a:solidFill>
                  <a:srgbClr val="307871"/>
                </a:solidFill>
                <a:latin typeface="Times New Roman" panose="02020603050405020304" pitchFamily="18" charset="0"/>
                <a:cs typeface="Times New Roman" panose="02020603050405020304" pitchFamily="18" charset="0"/>
              </a:rPr>
              <a:t>decisions</a:t>
            </a:r>
            <a:endParaRPr lang="en-US" sz="2000" dirty="0">
              <a:solidFill>
                <a:srgbClr val="307871"/>
              </a:solidFill>
              <a:latin typeface="Times New Roman" panose="02020603050405020304" pitchFamily="18" charset="0"/>
              <a:cs typeface="Times New Roman" panose="02020603050405020304" pitchFamily="18" charset="0"/>
            </a:endParaRPr>
          </a:p>
          <a:p>
            <a:r>
              <a:rPr lang="en-US" sz="2400" dirty="0">
                <a:solidFill>
                  <a:srgbClr val="307871"/>
                </a:solidFill>
                <a:latin typeface="Times New Roman" panose="02020603050405020304" pitchFamily="18" charset="0"/>
                <a:cs typeface="Times New Roman" panose="02020603050405020304" pitchFamily="18" charset="0"/>
              </a:rPr>
              <a:t>10. There is no money illusion</a:t>
            </a:r>
          </a:p>
          <a:p>
            <a:pPr lvl="1"/>
            <a:r>
              <a:rPr lang="en-US" sz="2000" dirty="0">
                <a:solidFill>
                  <a:srgbClr val="307871"/>
                </a:solidFill>
                <a:latin typeface="Times New Roman" panose="02020603050405020304" pitchFamily="18" charset="0"/>
                <a:cs typeface="Times New Roman" panose="02020603050405020304" pitchFamily="18" charset="0"/>
              </a:rPr>
              <a:t>When consumers make their consumption choices and firms make their production decisions, they take into account the behavior of all prices</a:t>
            </a:r>
          </a:p>
          <a:p>
            <a:r>
              <a:rPr lang="en-US" sz="2400" dirty="0">
                <a:solidFill>
                  <a:srgbClr val="307871"/>
                </a:solidFill>
                <a:latin typeface="Times New Roman" panose="02020603050405020304" pitchFamily="18" charset="0"/>
                <a:cs typeface="Times New Roman" panose="02020603050405020304" pitchFamily="18" charset="0"/>
              </a:rPr>
              <a:t>11. Trade is balanced </a:t>
            </a:r>
          </a:p>
          <a:p>
            <a:pPr lvl="1"/>
            <a:r>
              <a:rPr lang="en-US" sz="2000" dirty="0">
                <a:solidFill>
                  <a:srgbClr val="307871"/>
                </a:solidFill>
                <a:latin typeface="Times New Roman" panose="02020603050405020304" pitchFamily="18" charset="0"/>
                <a:cs typeface="Times New Roman" panose="02020603050405020304" pitchFamily="18" charset="0"/>
              </a:rPr>
              <a:t>Exports must pay for imports</a:t>
            </a:r>
          </a:p>
          <a:p>
            <a:pPr lvl="1"/>
            <a:r>
              <a:rPr lang="en-US" sz="2000" dirty="0">
                <a:solidFill>
                  <a:srgbClr val="307871"/>
                </a:solidFill>
                <a:latin typeface="Times New Roman" panose="02020603050405020304" pitchFamily="18" charset="0"/>
                <a:cs typeface="Times New Roman" panose="02020603050405020304" pitchFamily="18" charset="0"/>
              </a:rPr>
              <a:t>Ruling out flows of money between nations</a:t>
            </a: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10266001" y="4797730"/>
            <a:ext cx="1229314" cy="1109381"/>
          </a:xfrm>
          <a:prstGeom prst="rect">
            <a:avLst/>
          </a:prstGeom>
        </p:spPr>
      </p:pic>
    </p:spTree>
    <p:extLst>
      <p:ext uri="{BB962C8B-B14F-4D97-AF65-F5344CB8AC3E}">
        <p14:creationId xmlns:p14="http://schemas.microsoft.com/office/powerpoint/2010/main" val="223346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592924" cy="461665"/>
          </a:xfrm>
          <a:prstGeom prst="rect">
            <a:avLst/>
          </a:prstGeom>
        </p:spPr>
        <p:txBody>
          <a:bodyPr wrap="none">
            <a:spAutoFit/>
          </a:bodyPr>
          <a:lstStyle/>
          <a:p>
            <a:pPr lvl="0">
              <a:defRPr/>
            </a:pPr>
            <a:r>
              <a:rPr lang="cs-CZ" sz="2400" kern="0" dirty="0" smtClean="0">
                <a:solidFill>
                  <a:srgbClr val="307871"/>
                </a:solidFill>
                <a:latin typeface="Times New Roman"/>
              </a:rPr>
              <a:t>COMPARATIVE ADVANTAGES</a:t>
            </a:r>
            <a:endParaRPr lang="en-GB" kern="0" dirty="0">
              <a:solidFill>
                <a:sysClr val="windowText" lastClr="000000"/>
              </a:solidFill>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1454045" y="1761884"/>
            <a:ext cx="8120576" cy="3560373"/>
          </a:xfrm>
          <a:prstGeom prst="rect">
            <a:avLst/>
          </a:prstGeom>
        </p:spPr>
      </p:pic>
    </p:spTree>
    <p:extLst>
      <p:ext uri="{BB962C8B-B14F-4D97-AF65-F5344CB8AC3E}">
        <p14:creationId xmlns:p14="http://schemas.microsoft.com/office/powerpoint/2010/main" val="2159694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59292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COMPARATIVE ADVANTAGES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46562" y="1239655"/>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dirty="0" err="1" smtClean="0">
                <a:solidFill>
                  <a:srgbClr val="307871"/>
                </a:solidFill>
                <a:latin typeface="Times New Roman" panose="02020603050405020304" pitchFamily="18" charset="0"/>
                <a:cs typeface="Times New Roman" panose="02020603050405020304" pitchFamily="18" charset="0"/>
              </a:rPr>
              <a:t>Examples</a:t>
            </a:r>
            <a:r>
              <a:rPr lang="en-US" sz="2400" dirty="0" smtClean="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of comparative </a:t>
            </a:r>
            <a:r>
              <a:rPr lang="en-US" sz="2400" dirty="0" smtClean="0">
                <a:solidFill>
                  <a:srgbClr val="307871"/>
                </a:solidFill>
                <a:latin typeface="Times New Roman" panose="02020603050405020304" pitchFamily="18" charset="0"/>
                <a:cs typeface="Times New Roman" panose="02020603050405020304" pitchFamily="18" charset="0"/>
              </a:rPr>
              <a:t>advantage</a:t>
            </a:r>
            <a:r>
              <a:rPr lang="cs-CZ" sz="2400" dirty="0" smtClean="0">
                <a:solidFill>
                  <a:srgbClr val="307871"/>
                </a:solidFill>
                <a:latin typeface="Times New Roman" panose="02020603050405020304" pitchFamily="18" charset="0"/>
                <a:cs typeface="Times New Roman" panose="02020603050405020304" pitchFamily="18" charset="0"/>
              </a:rPr>
              <a:t>s in </a:t>
            </a:r>
            <a:r>
              <a:rPr lang="cs-CZ" sz="2400" dirty="0" err="1" smtClean="0">
                <a:solidFill>
                  <a:srgbClr val="307871"/>
                </a:solidFill>
                <a:latin typeface="Times New Roman" panose="02020603050405020304" pitchFamily="18" charset="0"/>
                <a:cs typeface="Times New Roman" panose="02020603050405020304" pitchFamily="18" charset="0"/>
              </a:rPr>
              <a:t>international</a:t>
            </a:r>
            <a:r>
              <a:rPr lang="cs-CZ" sz="2400" dirty="0" smtClean="0">
                <a:solidFill>
                  <a:srgbClr val="307871"/>
                </a:solidFill>
                <a:latin typeface="Times New Roman" panose="02020603050405020304" pitchFamily="18" charset="0"/>
                <a:cs typeface="Times New Roman" panose="02020603050405020304" pitchFamily="18" charset="0"/>
              </a:rPr>
              <a:t> </a:t>
            </a:r>
            <a:r>
              <a:rPr lang="cs-CZ" sz="2400" dirty="0" err="1" smtClean="0">
                <a:solidFill>
                  <a:srgbClr val="307871"/>
                </a:solidFill>
                <a:latin typeface="Times New Roman" panose="02020603050405020304" pitchFamily="18" charset="0"/>
                <a:cs typeface="Times New Roman" panose="02020603050405020304" pitchFamily="18" charset="0"/>
              </a:rPr>
              <a:t>trade</a:t>
            </a:r>
            <a:endParaRPr lang="en-US" sz="2400"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3" cstate="print"/>
          <a:srcRect/>
          <a:stretch>
            <a:fillRect/>
          </a:stretch>
        </p:blipFill>
        <p:spPr bwMode="auto">
          <a:xfrm>
            <a:off x="2783967" y="1850345"/>
            <a:ext cx="5372481" cy="4435420"/>
          </a:xfrm>
          <a:prstGeom prst="rect">
            <a:avLst/>
          </a:prstGeom>
          <a:noFill/>
          <a:ln w="9525">
            <a:noFill/>
            <a:miter lim="800000"/>
            <a:headEnd/>
            <a:tailEnd/>
          </a:ln>
        </p:spPr>
      </p:pic>
    </p:spTree>
    <p:extLst>
      <p:ext uri="{BB962C8B-B14F-4D97-AF65-F5344CB8AC3E}">
        <p14:creationId xmlns:p14="http://schemas.microsoft.com/office/powerpoint/2010/main" val="206856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18736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MODERN TRADE THEORIES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Modern trade theory</a:t>
            </a:r>
          </a:p>
          <a:p>
            <a:pPr algn="just"/>
            <a:r>
              <a:rPr lang="en-US" sz="2400" dirty="0">
                <a:solidFill>
                  <a:srgbClr val="307871"/>
                </a:solidFill>
                <a:latin typeface="Times New Roman" panose="02020603050405020304" pitchFamily="18" charset="0"/>
                <a:cs typeface="Times New Roman" panose="02020603050405020304" pitchFamily="18" charset="0"/>
              </a:rPr>
              <a:t>More generalized theory of comparative advantage</a:t>
            </a:r>
          </a:p>
          <a:p>
            <a:pPr algn="just"/>
            <a:r>
              <a:rPr lang="en-US" sz="2400" dirty="0">
                <a:solidFill>
                  <a:srgbClr val="307871"/>
                </a:solidFill>
                <a:latin typeface="Times New Roman" panose="02020603050405020304" pitchFamily="18" charset="0"/>
                <a:cs typeface="Times New Roman" panose="02020603050405020304" pitchFamily="18" charset="0"/>
              </a:rPr>
              <a:t>Use a production possibilities schedule</a:t>
            </a:r>
          </a:p>
          <a:p>
            <a:pPr algn="just"/>
            <a:r>
              <a:rPr lang="en-US" sz="2400" dirty="0">
                <a:solidFill>
                  <a:srgbClr val="307871"/>
                </a:solidFill>
                <a:latin typeface="Times New Roman" panose="02020603050405020304" pitchFamily="18" charset="0"/>
                <a:cs typeface="Times New Roman" panose="02020603050405020304" pitchFamily="18" charset="0"/>
              </a:rPr>
              <a:t>Transformation schedule</a:t>
            </a:r>
          </a:p>
        </p:txBody>
      </p:sp>
      <p:pic>
        <p:nvPicPr>
          <p:cNvPr id="2" name="Obrázek 1"/>
          <p:cNvPicPr>
            <a:picLocks noChangeAspect="1"/>
          </p:cNvPicPr>
          <p:nvPr/>
        </p:nvPicPr>
        <p:blipFill>
          <a:blip r:embed="rId3"/>
          <a:stretch>
            <a:fillRect/>
          </a:stretch>
        </p:blipFill>
        <p:spPr>
          <a:xfrm>
            <a:off x="7855560" y="3232528"/>
            <a:ext cx="2143125" cy="2143125"/>
          </a:xfrm>
          <a:prstGeom prst="rect">
            <a:avLst/>
          </a:prstGeom>
        </p:spPr>
      </p:pic>
    </p:spTree>
    <p:extLst>
      <p:ext uri="{BB962C8B-B14F-4D97-AF65-F5344CB8AC3E}">
        <p14:creationId xmlns:p14="http://schemas.microsoft.com/office/powerpoint/2010/main" val="3803047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18736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MODERN TRADE THEORIES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Production possibilities schedule</a:t>
            </a:r>
          </a:p>
          <a:p>
            <a:pPr algn="just"/>
            <a:r>
              <a:rPr lang="en-US" sz="2400" dirty="0">
                <a:solidFill>
                  <a:srgbClr val="307871"/>
                </a:solidFill>
                <a:latin typeface="Times New Roman" panose="02020603050405020304" pitchFamily="18" charset="0"/>
                <a:cs typeface="Times New Roman" panose="02020603050405020304" pitchFamily="18" charset="0"/>
              </a:rPr>
              <a:t>Various alternative combinations of two goods</a:t>
            </a:r>
          </a:p>
          <a:p>
            <a:pPr algn="just"/>
            <a:r>
              <a:rPr lang="en-US" sz="2400" dirty="0">
                <a:solidFill>
                  <a:srgbClr val="307871"/>
                </a:solidFill>
                <a:latin typeface="Times New Roman" panose="02020603050405020304" pitchFamily="18" charset="0"/>
                <a:cs typeface="Times New Roman" panose="02020603050405020304" pitchFamily="18" charset="0"/>
              </a:rPr>
              <a:t>A nation can produce </a:t>
            </a:r>
          </a:p>
          <a:p>
            <a:pPr lvl="1" algn="just"/>
            <a:r>
              <a:rPr lang="en-US" sz="2000" dirty="0">
                <a:solidFill>
                  <a:srgbClr val="307871"/>
                </a:solidFill>
                <a:latin typeface="Times New Roman" panose="02020603050405020304" pitchFamily="18" charset="0"/>
                <a:cs typeface="Times New Roman" panose="02020603050405020304" pitchFamily="18" charset="0"/>
              </a:rPr>
              <a:t>When all of its factor inputs </a:t>
            </a:r>
          </a:p>
          <a:p>
            <a:pPr algn="just"/>
            <a:r>
              <a:rPr lang="en-US" sz="2400" dirty="0">
                <a:solidFill>
                  <a:srgbClr val="307871"/>
                </a:solidFill>
                <a:latin typeface="Times New Roman" panose="02020603050405020304" pitchFamily="18" charset="0"/>
                <a:cs typeface="Times New Roman" panose="02020603050405020304" pitchFamily="18" charset="0"/>
              </a:rPr>
              <a:t>Land, labor, capital, entrepreneurship</a:t>
            </a:r>
          </a:p>
          <a:p>
            <a:pPr lvl="1" algn="just"/>
            <a:r>
              <a:rPr lang="en-US" sz="2000" dirty="0">
                <a:solidFill>
                  <a:srgbClr val="307871"/>
                </a:solidFill>
                <a:latin typeface="Times New Roman" panose="02020603050405020304" pitchFamily="18" charset="0"/>
                <a:cs typeface="Times New Roman" panose="02020603050405020304" pitchFamily="18" charset="0"/>
              </a:rPr>
              <a:t>Are used in their most efficient manner</a:t>
            </a:r>
          </a:p>
          <a:p>
            <a:pPr algn="just"/>
            <a:r>
              <a:rPr lang="en-US" sz="2400" dirty="0">
                <a:solidFill>
                  <a:srgbClr val="307871"/>
                </a:solidFill>
                <a:latin typeface="Times New Roman" panose="02020603050405020304" pitchFamily="18" charset="0"/>
                <a:cs typeface="Times New Roman" panose="02020603050405020304" pitchFamily="18" charset="0"/>
              </a:rPr>
              <a:t>Maximum output possibilities of a nation</a:t>
            </a:r>
          </a:p>
        </p:txBody>
      </p:sp>
      <p:pic>
        <p:nvPicPr>
          <p:cNvPr id="2" name="Obrázek 1"/>
          <p:cNvPicPr>
            <a:picLocks noChangeAspect="1"/>
          </p:cNvPicPr>
          <p:nvPr/>
        </p:nvPicPr>
        <p:blipFill>
          <a:blip r:embed="rId3"/>
          <a:stretch>
            <a:fillRect/>
          </a:stretch>
        </p:blipFill>
        <p:spPr>
          <a:xfrm>
            <a:off x="7177768" y="3677058"/>
            <a:ext cx="2800350" cy="1628775"/>
          </a:xfrm>
          <a:prstGeom prst="rect">
            <a:avLst/>
          </a:prstGeom>
        </p:spPr>
      </p:pic>
    </p:spTree>
    <p:extLst>
      <p:ext uri="{BB962C8B-B14F-4D97-AF65-F5344CB8AC3E}">
        <p14:creationId xmlns:p14="http://schemas.microsoft.com/office/powerpoint/2010/main" val="491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187365" cy="461665"/>
          </a:xfrm>
          <a:prstGeom prst="rect">
            <a:avLst/>
          </a:prstGeom>
        </p:spPr>
        <p:txBody>
          <a:bodyPr wrap="none">
            <a:spAutoFit/>
          </a:bodyPr>
          <a:lstStyle/>
          <a:p>
            <a:pPr lvl="0">
              <a:defRPr/>
            </a:pPr>
            <a:r>
              <a:rPr lang="cs-CZ" sz="2400" kern="0" dirty="0">
                <a:solidFill>
                  <a:srgbClr val="307871"/>
                </a:solidFill>
                <a:latin typeface="Times New Roman"/>
              </a:rPr>
              <a:t>MODERN TRADE THEORIES</a:t>
            </a:r>
            <a:endParaRPr lang="en-GB" kern="0" dirty="0">
              <a:solidFill>
                <a:sysClr val="windowText" lastClr="000000"/>
              </a:solidFill>
            </a:endParaRPr>
          </a:p>
        </p:txBody>
      </p:sp>
      <p:sp>
        <p:nvSpPr>
          <p:cNvPr id="8" name="Zástupný symbol pro obsah 2"/>
          <p:cNvSpPr txBox="1">
            <a:spLocks/>
          </p:cNvSpPr>
          <p:nvPr/>
        </p:nvSpPr>
        <p:spPr>
          <a:xfrm>
            <a:off x="546561" y="1064489"/>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dirty="0" err="1" smtClean="0">
                <a:solidFill>
                  <a:srgbClr val="307871"/>
                </a:solidFill>
                <a:latin typeface="Times New Roman" panose="02020603050405020304" pitchFamily="18" charset="0"/>
                <a:cs typeface="Times New Roman" panose="02020603050405020304" pitchFamily="18" charset="0"/>
              </a:rPr>
              <a:t>Figure</a:t>
            </a:r>
            <a:r>
              <a:rPr lang="cs-CZ" sz="2400" dirty="0" smtClean="0">
                <a:solidFill>
                  <a:srgbClr val="307871"/>
                </a:solidFill>
                <a:latin typeface="Times New Roman" panose="02020603050405020304" pitchFamily="18" charset="0"/>
                <a:cs typeface="Times New Roman" panose="02020603050405020304" pitchFamily="18" charset="0"/>
              </a:rPr>
              <a:t> 1: </a:t>
            </a:r>
            <a:r>
              <a:rPr lang="cs-CZ" sz="2400" dirty="0" err="1" smtClean="0">
                <a:solidFill>
                  <a:srgbClr val="307871"/>
                </a:solidFill>
                <a:latin typeface="Times New Roman" panose="02020603050405020304" pitchFamily="18" charset="0"/>
                <a:cs typeface="Times New Roman" panose="02020603050405020304" pitchFamily="18" charset="0"/>
              </a:rPr>
              <a:t>Trading</a:t>
            </a:r>
            <a:r>
              <a:rPr lang="cs-CZ" sz="2400" dirty="0" smtClean="0">
                <a:solidFill>
                  <a:srgbClr val="307871"/>
                </a:solidFill>
                <a:latin typeface="Times New Roman" panose="02020603050405020304" pitchFamily="18" charset="0"/>
                <a:cs typeface="Times New Roman" panose="02020603050405020304" pitchFamily="18" charset="0"/>
              </a:rPr>
              <a:t> </a:t>
            </a:r>
            <a:r>
              <a:rPr lang="cs-CZ" sz="2400" dirty="0" err="1" smtClean="0">
                <a:solidFill>
                  <a:srgbClr val="307871"/>
                </a:solidFill>
                <a:latin typeface="Times New Roman" panose="02020603050405020304" pitchFamily="18" charset="0"/>
                <a:cs typeface="Times New Roman" panose="02020603050405020304" pitchFamily="18" charset="0"/>
              </a:rPr>
              <a:t>under</a:t>
            </a:r>
            <a:r>
              <a:rPr lang="cs-CZ" sz="2400" dirty="0" smtClean="0">
                <a:solidFill>
                  <a:srgbClr val="307871"/>
                </a:solidFill>
                <a:latin typeface="Times New Roman" panose="02020603050405020304" pitchFamily="18" charset="0"/>
                <a:cs typeface="Times New Roman" panose="02020603050405020304" pitchFamily="18" charset="0"/>
              </a:rPr>
              <a:t> </a:t>
            </a:r>
            <a:r>
              <a:rPr lang="cs-CZ" sz="2400" dirty="0" err="1" smtClean="0">
                <a:solidFill>
                  <a:srgbClr val="307871"/>
                </a:solidFill>
                <a:latin typeface="Times New Roman" panose="02020603050405020304" pitchFamily="18" charset="0"/>
                <a:cs typeface="Times New Roman" panose="02020603050405020304" pitchFamily="18" charset="0"/>
              </a:rPr>
              <a:t>constant</a:t>
            </a:r>
            <a:r>
              <a:rPr lang="cs-CZ" sz="2400" dirty="0" smtClean="0">
                <a:solidFill>
                  <a:srgbClr val="307871"/>
                </a:solidFill>
                <a:latin typeface="Times New Roman" panose="02020603050405020304" pitchFamily="18" charset="0"/>
                <a:cs typeface="Times New Roman" panose="02020603050405020304" pitchFamily="18" charset="0"/>
              </a:rPr>
              <a:t> </a:t>
            </a:r>
            <a:r>
              <a:rPr lang="cs-CZ" sz="2400" dirty="0" err="1" smtClean="0">
                <a:solidFill>
                  <a:srgbClr val="307871"/>
                </a:solidFill>
                <a:latin typeface="Times New Roman" panose="02020603050405020304" pitchFamily="18" charset="0"/>
                <a:cs typeface="Times New Roman" panose="02020603050405020304" pitchFamily="18" charset="0"/>
              </a:rPr>
              <a:t>opportunity</a:t>
            </a:r>
            <a:r>
              <a:rPr lang="cs-CZ" sz="2400" dirty="0" smtClean="0">
                <a:solidFill>
                  <a:srgbClr val="307871"/>
                </a:solidFill>
                <a:latin typeface="Times New Roman" panose="02020603050405020304" pitchFamily="18" charset="0"/>
                <a:cs typeface="Times New Roman" panose="02020603050405020304" pitchFamily="18" charset="0"/>
              </a:rPr>
              <a:t> </a:t>
            </a:r>
            <a:r>
              <a:rPr lang="cs-CZ" sz="2400" dirty="0" err="1" smtClean="0">
                <a:solidFill>
                  <a:srgbClr val="307871"/>
                </a:solidFill>
                <a:latin typeface="Times New Roman" panose="02020603050405020304" pitchFamily="18" charset="0"/>
                <a:cs typeface="Times New Roman" panose="02020603050405020304" pitchFamily="18" charset="0"/>
              </a:rPr>
              <a:t>costs</a:t>
            </a:r>
            <a:endParaRPr lang="cs-CZ" sz="2400" dirty="0" smtClean="0">
              <a:solidFill>
                <a:srgbClr val="307871"/>
              </a:solidFill>
              <a:latin typeface="Times New Roman" panose="02020603050405020304" pitchFamily="18" charset="0"/>
              <a:cs typeface="Times New Roman" panose="02020603050405020304" pitchFamily="18" charset="0"/>
            </a:endParaRPr>
          </a:p>
          <a:p>
            <a:pPr marL="0" indent="0" algn="just">
              <a:buNone/>
            </a:pPr>
            <a:r>
              <a:rPr lang="en-US" sz="1800" dirty="0">
                <a:solidFill>
                  <a:srgbClr val="307871"/>
                </a:solidFill>
                <a:latin typeface="Times New Roman" panose="02020603050405020304" pitchFamily="18" charset="0"/>
                <a:cs typeface="Times New Roman" panose="02020603050405020304" pitchFamily="18" charset="0"/>
              </a:rPr>
              <a:t>With constant opportunity costs, a nation will specialize in the product of its comparative advantage. The principle of comparative advantage implies that with specialization and free trade, a nation enjoys production gains and consumption gains. A nation’s trade triangle denotes its exports, imports, and terms of trade. In a two nation, two product world, the trade triangle of one nation equals that of the other nation; one nation’s exports equal the other nation’s imports, and there is one equilibrium terms of trade.</a:t>
            </a:r>
          </a:p>
          <a:p>
            <a:pPr marL="0" indent="0" algn="just">
              <a:buNone/>
            </a:pPr>
            <a:endParaRPr lang="en-US" sz="2400"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2329795" y="3179905"/>
            <a:ext cx="6814205" cy="3066393"/>
          </a:xfrm>
          <a:prstGeom prst="rect">
            <a:avLst/>
          </a:prstGeom>
        </p:spPr>
      </p:pic>
    </p:spTree>
    <p:extLst>
      <p:ext uri="{BB962C8B-B14F-4D97-AF65-F5344CB8AC3E}">
        <p14:creationId xmlns:p14="http://schemas.microsoft.com/office/powerpoint/2010/main" val="13191133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18736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MODERN TRADE THEORIES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Marginal rate of transformation, MRT</a:t>
            </a:r>
          </a:p>
          <a:p>
            <a:pPr algn="just"/>
            <a:r>
              <a:rPr lang="en-US" sz="2400" dirty="0">
                <a:solidFill>
                  <a:srgbClr val="307871"/>
                </a:solidFill>
                <a:latin typeface="Times New Roman" panose="02020603050405020304" pitchFamily="18" charset="0"/>
                <a:cs typeface="Times New Roman" panose="02020603050405020304" pitchFamily="18" charset="0"/>
              </a:rPr>
              <a:t>The amount of one product a nation must sacrifice to get one additional unit of the other product</a:t>
            </a:r>
          </a:p>
          <a:p>
            <a:pPr algn="just"/>
            <a:r>
              <a:rPr lang="en-US" sz="2400" dirty="0">
                <a:solidFill>
                  <a:srgbClr val="307871"/>
                </a:solidFill>
                <a:latin typeface="Times New Roman" panose="02020603050405020304" pitchFamily="18" charset="0"/>
                <a:cs typeface="Times New Roman" panose="02020603050405020304" pitchFamily="18" charset="0"/>
              </a:rPr>
              <a:t>Rate of sacrifice = opportunity cost of a product</a:t>
            </a:r>
          </a:p>
          <a:p>
            <a:pPr algn="just"/>
            <a:r>
              <a:rPr lang="en-US" sz="2400" dirty="0">
                <a:solidFill>
                  <a:srgbClr val="307871"/>
                </a:solidFill>
                <a:latin typeface="Times New Roman" panose="02020603050405020304" pitchFamily="18" charset="0"/>
                <a:cs typeface="Times New Roman" panose="02020603050405020304" pitchFamily="18" charset="0"/>
              </a:rPr>
              <a:t>Absolute value of the slope of production possibilities schedule</a:t>
            </a:r>
          </a:p>
          <a:p>
            <a:pPr algn="just"/>
            <a:r>
              <a:rPr lang="en-US" sz="2400" dirty="0">
                <a:solidFill>
                  <a:srgbClr val="307871"/>
                </a:solidFill>
                <a:latin typeface="Times New Roman" panose="02020603050405020304" pitchFamily="18" charset="0"/>
                <a:cs typeface="Times New Roman" panose="02020603050405020304" pitchFamily="18" charset="0"/>
              </a:rPr>
              <a:t>For </a:t>
            </a:r>
            <a:r>
              <a:rPr lang="en-US" sz="2400" dirty="0" smtClean="0">
                <a:solidFill>
                  <a:srgbClr val="307871"/>
                </a:solidFill>
                <a:latin typeface="Times New Roman" panose="02020603050405020304" pitchFamily="18" charset="0"/>
                <a:cs typeface="Times New Roman" panose="02020603050405020304" pitchFamily="18" charset="0"/>
              </a:rPr>
              <a:t>Figure</a:t>
            </a:r>
            <a:r>
              <a:rPr lang="cs-CZ" sz="2400" dirty="0" smtClean="0">
                <a:solidFill>
                  <a:srgbClr val="307871"/>
                </a:solidFill>
                <a:latin typeface="Times New Roman" panose="02020603050405020304" pitchFamily="18" charset="0"/>
                <a:cs typeface="Times New Roman" panose="02020603050405020304" pitchFamily="18" charset="0"/>
              </a:rPr>
              <a:t> 1:</a:t>
            </a:r>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2974178" y="4373896"/>
            <a:ext cx="2146462" cy="771435"/>
          </a:xfrm>
          <a:prstGeom prst="rect">
            <a:avLst/>
          </a:prstGeom>
        </p:spPr>
      </p:pic>
    </p:spTree>
    <p:extLst>
      <p:ext uri="{BB962C8B-B14F-4D97-AF65-F5344CB8AC3E}">
        <p14:creationId xmlns:p14="http://schemas.microsoft.com/office/powerpoint/2010/main" val="3066759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18736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MODERN TRADE THEORIES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dirty="0">
                <a:solidFill>
                  <a:srgbClr val="FF0000"/>
                </a:solidFill>
                <a:latin typeface="Times New Roman" panose="02020603050405020304" pitchFamily="18" charset="0"/>
                <a:cs typeface="Times New Roman" panose="02020603050405020304" pitchFamily="18" charset="0"/>
              </a:rPr>
              <a:t>Constant opportunity costs</a:t>
            </a:r>
          </a:p>
          <a:p>
            <a:pPr algn="just"/>
            <a:r>
              <a:rPr lang="en-US" sz="2000" dirty="0">
                <a:solidFill>
                  <a:srgbClr val="307871"/>
                </a:solidFill>
                <a:latin typeface="Times New Roman" panose="02020603050405020304" pitchFamily="18" charset="0"/>
                <a:cs typeface="Times New Roman" panose="02020603050405020304" pitchFamily="18" charset="0"/>
              </a:rPr>
              <a:t>Straight line production possibilities schedules</a:t>
            </a:r>
          </a:p>
          <a:p>
            <a:pPr algn="just"/>
            <a:r>
              <a:rPr lang="en-US" sz="2000" dirty="0">
                <a:solidFill>
                  <a:srgbClr val="307871"/>
                </a:solidFill>
                <a:latin typeface="Times New Roman" panose="02020603050405020304" pitchFamily="18" charset="0"/>
                <a:cs typeface="Times New Roman" panose="02020603050405020304" pitchFamily="18" charset="0"/>
              </a:rPr>
              <a:t>Factors of production </a:t>
            </a:r>
          </a:p>
          <a:p>
            <a:pPr lvl="1" algn="just"/>
            <a:r>
              <a:rPr lang="en-US" sz="1600" dirty="0">
                <a:solidFill>
                  <a:srgbClr val="307871"/>
                </a:solidFill>
                <a:latin typeface="Times New Roman" panose="02020603050405020304" pitchFamily="18" charset="0"/>
                <a:cs typeface="Times New Roman" panose="02020603050405020304" pitchFamily="18" charset="0"/>
              </a:rPr>
              <a:t>Perfect substitutes for each other</a:t>
            </a:r>
          </a:p>
          <a:p>
            <a:pPr lvl="1" algn="just"/>
            <a:r>
              <a:rPr lang="en-US" sz="1600" dirty="0">
                <a:solidFill>
                  <a:srgbClr val="307871"/>
                </a:solidFill>
                <a:latin typeface="Times New Roman" panose="02020603050405020304" pitchFamily="18" charset="0"/>
                <a:cs typeface="Times New Roman" panose="02020603050405020304" pitchFamily="18" charset="0"/>
              </a:rPr>
              <a:t>All units of a given factor are of the same quality</a:t>
            </a:r>
          </a:p>
          <a:p>
            <a:pPr algn="just"/>
            <a:r>
              <a:rPr lang="en-US" sz="2000" dirty="0">
                <a:solidFill>
                  <a:srgbClr val="307871"/>
                </a:solidFill>
                <a:latin typeface="Times New Roman" panose="02020603050405020304" pitchFamily="18" charset="0"/>
                <a:cs typeface="Times New Roman" panose="02020603050405020304" pitchFamily="18" charset="0"/>
              </a:rPr>
              <a:t>Autarky</a:t>
            </a:r>
          </a:p>
          <a:p>
            <a:pPr lvl="1" algn="just"/>
            <a:r>
              <a:rPr lang="en-US" sz="1600" dirty="0">
                <a:solidFill>
                  <a:srgbClr val="307871"/>
                </a:solidFill>
                <a:latin typeface="Times New Roman" panose="02020603050405020304" pitchFamily="18" charset="0"/>
                <a:cs typeface="Times New Roman" panose="02020603050405020304" pitchFamily="18" charset="0"/>
              </a:rPr>
              <a:t>Absence of </a:t>
            </a:r>
            <a:r>
              <a:rPr lang="en-US" sz="1600" dirty="0" smtClean="0">
                <a:solidFill>
                  <a:srgbClr val="307871"/>
                </a:solidFill>
                <a:latin typeface="Times New Roman" panose="02020603050405020304" pitchFamily="18" charset="0"/>
                <a:cs typeface="Times New Roman" panose="02020603050405020304" pitchFamily="18" charset="0"/>
              </a:rPr>
              <a:t>trade</a:t>
            </a:r>
            <a:endParaRPr lang="cs-CZ" sz="1600" dirty="0" smtClean="0">
              <a:solidFill>
                <a:srgbClr val="307871"/>
              </a:solidFill>
              <a:latin typeface="Times New Roman" panose="02020603050405020304" pitchFamily="18" charset="0"/>
              <a:cs typeface="Times New Roman" panose="02020603050405020304" pitchFamily="18" charset="0"/>
            </a:endParaRPr>
          </a:p>
          <a:p>
            <a:pPr algn="just"/>
            <a:r>
              <a:rPr lang="en-US" sz="2000" dirty="0">
                <a:solidFill>
                  <a:srgbClr val="307871"/>
                </a:solidFill>
                <a:latin typeface="Times New Roman" panose="02020603050405020304" pitchFamily="18" charset="0"/>
                <a:cs typeface="Times New Roman" panose="02020603050405020304" pitchFamily="18" charset="0"/>
              </a:rPr>
              <a:t>Basis for Trade </a:t>
            </a:r>
          </a:p>
          <a:p>
            <a:pPr lvl="1" algn="just"/>
            <a:r>
              <a:rPr lang="en-US" sz="1600" dirty="0">
                <a:solidFill>
                  <a:srgbClr val="307871"/>
                </a:solidFill>
                <a:latin typeface="Times New Roman" panose="02020603050405020304" pitchFamily="18" charset="0"/>
                <a:cs typeface="Times New Roman" panose="02020603050405020304" pitchFamily="18" charset="0"/>
              </a:rPr>
              <a:t>Principle of comparative advantage</a:t>
            </a:r>
          </a:p>
          <a:p>
            <a:pPr algn="just"/>
            <a:r>
              <a:rPr lang="en-US" sz="2000" dirty="0">
                <a:solidFill>
                  <a:srgbClr val="307871"/>
                </a:solidFill>
                <a:latin typeface="Times New Roman" panose="02020603050405020304" pitchFamily="18" charset="0"/>
                <a:cs typeface="Times New Roman" panose="02020603050405020304" pitchFamily="18" charset="0"/>
              </a:rPr>
              <a:t>Direction of Trade</a:t>
            </a:r>
          </a:p>
          <a:p>
            <a:pPr lvl="1" algn="just"/>
            <a:r>
              <a:rPr lang="en-US" sz="1600" dirty="0">
                <a:solidFill>
                  <a:srgbClr val="307871"/>
                </a:solidFill>
                <a:latin typeface="Times New Roman" panose="02020603050405020304" pitchFamily="18" charset="0"/>
                <a:cs typeface="Times New Roman" panose="02020603050405020304" pitchFamily="18" charset="0"/>
              </a:rPr>
              <a:t>Specialize and export the good with the lowest opportunity cost</a:t>
            </a:r>
          </a:p>
          <a:p>
            <a:pPr lvl="1" algn="just"/>
            <a:r>
              <a:rPr lang="en-US" sz="1600" dirty="0">
                <a:solidFill>
                  <a:srgbClr val="307871"/>
                </a:solidFill>
                <a:latin typeface="Times New Roman" panose="02020603050405020304" pitchFamily="18" charset="0"/>
                <a:cs typeface="Times New Roman" panose="02020603050405020304" pitchFamily="18" charset="0"/>
              </a:rPr>
              <a:t>Production Gains from Specialization</a:t>
            </a:r>
          </a:p>
          <a:p>
            <a:pPr lvl="1" algn="just"/>
            <a:r>
              <a:rPr lang="en-US" sz="1600" dirty="0">
                <a:solidFill>
                  <a:srgbClr val="307871"/>
                </a:solidFill>
                <a:latin typeface="Times New Roman" panose="02020603050405020304" pitchFamily="18" charset="0"/>
                <a:cs typeface="Times New Roman" panose="02020603050405020304" pitchFamily="18" charset="0"/>
              </a:rPr>
              <a:t>Production gains for both countries</a:t>
            </a:r>
          </a:p>
          <a:p>
            <a:pPr lvl="1" algn="just"/>
            <a:r>
              <a:rPr lang="en-US" sz="1600" dirty="0">
                <a:solidFill>
                  <a:srgbClr val="307871"/>
                </a:solidFill>
                <a:latin typeface="Times New Roman" panose="02020603050405020304" pitchFamily="18" charset="0"/>
                <a:cs typeface="Times New Roman" panose="02020603050405020304" pitchFamily="18" charset="0"/>
              </a:rPr>
              <a:t>Arise from the reallocation of existing resources</a:t>
            </a:r>
          </a:p>
          <a:p>
            <a:pPr lvl="1" algn="just"/>
            <a:r>
              <a:rPr lang="en-US" sz="1600" dirty="0">
                <a:solidFill>
                  <a:srgbClr val="307871"/>
                </a:solidFill>
                <a:latin typeface="Times New Roman" panose="02020603050405020304" pitchFamily="18" charset="0"/>
                <a:cs typeface="Times New Roman" panose="02020603050405020304" pitchFamily="18" charset="0"/>
              </a:rPr>
              <a:t>Static gains from specialization</a:t>
            </a:r>
          </a:p>
          <a:p>
            <a:pPr algn="just"/>
            <a:endParaRPr lang="en-US"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4716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8893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dirty="0" smtClean="0">
                <a:ln>
                  <a:noFill/>
                </a:ln>
                <a:solidFill>
                  <a:srgbClr val="307871"/>
                </a:solidFill>
                <a:effectLst/>
                <a:uLnTx/>
                <a:uFillTx/>
                <a:latin typeface="Times New Roman"/>
                <a:ea typeface="+mj-ea"/>
                <a:cs typeface="+mj-cs"/>
              </a:rPr>
              <a:t>Outline of the lecture</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395536" y="1642189"/>
            <a:ext cx="8280920" cy="27338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cs-CZ" sz="1400" b="1" dirty="0">
              <a:solidFill>
                <a:srgbClr val="307871"/>
              </a:solidFill>
              <a:latin typeface="Times New Roman" panose="02020603050405020304" pitchFamily="18" charset="0"/>
              <a:cs typeface="Times New Roman" panose="02020603050405020304" pitchFamily="18" charset="0"/>
            </a:endParaRPr>
          </a:p>
        </p:txBody>
      </p:sp>
      <p:sp>
        <p:nvSpPr>
          <p:cNvPr id="2" name="Obdélník 1"/>
          <p:cNvSpPr/>
          <p:nvPr/>
        </p:nvSpPr>
        <p:spPr>
          <a:xfrm>
            <a:off x="957942" y="1850002"/>
            <a:ext cx="6096000" cy="4801314"/>
          </a:xfrm>
          <a:prstGeom prst="rect">
            <a:avLst/>
          </a:prstGeom>
        </p:spPr>
        <p:txBody>
          <a:bodyPr>
            <a:spAutoFit/>
          </a:bodyPr>
          <a:lstStyle/>
          <a:p>
            <a:pPr marL="342900" indent="-342900">
              <a:buFont typeface="+mj-lt"/>
              <a:buAutoNum type="arabicPeriod"/>
            </a:pPr>
            <a:r>
              <a:rPr lang="cs-CZ" dirty="0" err="1" smtClean="0"/>
              <a:t>Historical</a:t>
            </a:r>
            <a:r>
              <a:rPr lang="cs-CZ" dirty="0" smtClean="0"/>
              <a:t> </a:t>
            </a:r>
            <a:r>
              <a:rPr lang="cs-CZ" dirty="0" err="1" smtClean="0"/>
              <a:t>Development</a:t>
            </a:r>
            <a:r>
              <a:rPr lang="cs-CZ" dirty="0" smtClean="0"/>
              <a:t> </a:t>
            </a:r>
            <a:r>
              <a:rPr lang="cs-CZ" dirty="0" err="1" smtClean="0"/>
              <a:t>of</a:t>
            </a:r>
            <a:r>
              <a:rPr lang="cs-CZ" dirty="0" smtClean="0"/>
              <a:t> </a:t>
            </a:r>
            <a:r>
              <a:rPr lang="cs-CZ" dirty="0" err="1" smtClean="0"/>
              <a:t>Trade</a:t>
            </a:r>
            <a:r>
              <a:rPr lang="cs-CZ" dirty="0" smtClean="0"/>
              <a:t> </a:t>
            </a:r>
            <a:r>
              <a:rPr lang="cs-CZ" dirty="0" err="1" smtClean="0"/>
              <a:t>Theories</a:t>
            </a:r>
            <a:endParaRPr lang="en-US" dirty="0"/>
          </a:p>
          <a:p>
            <a:pPr marL="342900" indent="-342900">
              <a:buFont typeface="+mj-lt"/>
              <a:buAutoNum type="arabicPeriod"/>
            </a:pPr>
            <a:endParaRPr lang="en-US" dirty="0"/>
          </a:p>
          <a:p>
            <a:pPr marL="342900" indent="-342900">
              <a:buFont typeface="+mj-lt"/>
              <a:buAutoNum type="arabicPeriod"/>
            </a:pPr>
            <a:r>
              <a:rPr lang="cs-CZ" dirty="0" err="1" smtClean="0"/>
              <a:t>Comparative</a:t>
            </a:r>
            <a:r>
              <a:rPr lang="cs-CZ" dirty="0" smtClean="0"/>
              <a:t> </a:t>
            </a:r>
            <a:r>
              <a:rPr lang="cs-CZ" dirty="0" err="1" smtClean="0"/>
              <a:t>Advantages</a:t>
            </a:r>
            <a:endParaRPr lang="cs-CZ" dirty="0" smtClean="0"/>
          </a:p>
          <a:p>
            <a:pPr marL="342900" indent="-342900">
              <a:buFont typeface="+mj-lt"/>
              <a:buAutoNum type="arabicPeriod"/>
            </a:pPr>
            <a:endParaRPr lang="cs-CZ" dirty="0"/>
          </a:p>
          <a:p>
            <a:pPr marL="342900" indent="-342900">
              <a:buFont typeface="+mj-lt"/>
              <a:buAutoNum type="arabicPeriod"/>
            </a:pPr>
            <a:r>
              <a:rPr lang="cs-CZ" dirty="0" err="1" smtClean="0"/>
              <a:t>Modern</a:t>
            </a:r>
            <a:r>
              <a:rPr lang="cs-CZ" dirty="0" smtClean="0"/>
              <a:t> </a:t>
            </a:r>
            <a:r>
              <a:rPr lang="cs-CZ" dirty="0" err="1" smtClean="0"/>
              <a:t>Trade</a:t>
            </a:r>
            <a:r>
              <a:rPr lang="cs-CZ" dirty="0" smtClean="0"/>
              <a:t> </a:t>
            </a:r>
            <a:r>
              <a:rPr lang="cs-CZ" dirty="0" err="1" smtClean="0"/>
              <a:t>Theories</a:t>
            </a:r>
            <a:endParaRPr lang="cs-CZ" dirty="0" smtClean="0"/>
          </a:p>
          <a:p>
            <a:pPr marL="342900" indent="-342900">
              <a:buFont typeface="+mj-lt"/>
              <a:buAutoNum type="arabicPeriod"/>
            </a:pPr>
            <a:endParaRPr lang="cs-CZ" dirty="0"/>
          </a:p>
          <a:p>
            <a:pPr marL="342900" indent="-342900">
              <a:buFont typeface="+mj-lt"/>
              <a:buAutoNum type="arabicPeriod"/>
            </a:pPr>
            <a:r>
              <a:rPr lang="cs-CZ" dirty="0" err="1" smtClean="0"/>
              <a:t>Constant</a:t>
            </a:r>
            <a:r>
              <a:rPr lang="cs-CZ" dirty="0" smtClean="0"/>
              <a:t> and </a:t>
            </a:r>
            <a:r>
              <a:rPr lang="cs-CZ" dirty="0" err="1"/>
              <a:t>I</a:t>
            </a:r>
            <a:r>
              <a:rPr lang="cs-CZ" dirty="0" err="1" smtClean="0"/>
              <a:t>ncreasing</a:t>
            </a:r>
            <a:r>
              <a:rPr lang="cs-CZ" dirty="0" smtClean="0"/>
              <a:t> </a:t>
            </a:r>
            <a:r>
              <a:rPr lang="cs-CZ" dirty="0" err="1"/>
              <a:t>O</a:t>
            </a:r>
            <a:r>
              <a:rPr lang="cs-CZ" dirty="0" err="1" smtClean="0"/>
              <a:t>pportunity</a:t>
            </a:r>
            <a:r>
              <a:rPr lang="cs-CZ" dirty="0" smtClean="0"/>
              <a:t> </a:t>
            </a:r>
            <a:r>
              <a:rPr lang="cs-CZ" dirty="0" err="1" smtClean="0"/>
              <a:t>Costs</a:t>
            </a:r>
            <a:endParaRPr lang="cs-CZ" dirty="0"/>
          </a:p>
          <a:p>
            <a:pPr marL="342900" indent="-342900">
              <a:buFont typeface="+mj-lt"/>
              <a:buAutoNum type="arabicPeriod"/>
            </a:pPr>
            <a:endParaRPr lang="cs-CZ" dirty="0" smtClean="0"/>
          </a:p>
          <a:p>
            <a:pPr marL="342900" indent="-342900">
              <a:buFont typeface="+mj-lt"/>
              <a:buAutoNum type="arabicPeriod"/>
            </a:pPr>
            <a:endParaRPr lang="cs-CZ" dirty="0"/>
          </a:p>
          <a:p>
            <a:pPr marL="342900" indent="-342900">
              <a:buFont typeface="+mj-lt"/>
              <a:buAutoNum type="arabicPeriod"/>
            </a:pPr>
            <a:endParaRPr lang="en-US" dirty="0"/>
          </a:p>
          <a:p>
            <a:pPr marL="342900" indent="-342900">
              <a:buFont typeface="+mj-lt"/>
              <a:buAutoNum type="arabicPeriod"/>
            </a:pPr>
            <a:endParaRPr lang="en-US" dirty="0"/>
          </a:p>
          <a:p>
            <a:endParaRPr lang="cs-CZ" dirty="0"/>
          </a:p>
          <a:p>
            <a:endParaRPr lang="cs-CZ" dirty="0" smtClean="0"/>
          </a:p>
          <a:p>
            <a:pPr marL="342900" indent="-342900">
              <a:buFont typeface="+mj-lt"/>
              <a:buAutoNum type="arabicPeriod"/>
            </a:pPr>
            <a:endParaRPr lang="cs-CZ" dirty="0"/>
          </a:p>
          <a:p>
            <a:r>
              <a:rPr lang="cs-CZ" dirty="0" smtClean="0"/>
              <a:t> </a:t>
            </a:r>
            <a:endParaRPr lang="en-US" dirty="0"/>
          </a:p>
          <a:p>
            <a:pPr marL="342900" indent="-342900">
              <a:buFont typeface="+mj-lt"/>
              <a:buAutoNum type="arabicPeriod"/>
            </a:pP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2148737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18736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MODERN TRADE THEORIES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Consumption Gains from Trade</a:t>
            </a:r>
          </a:p>
          <a:p>
            <a:pPr algn="just"/>
            <a:r>
              <a:rPr lang="en-US" sz="2400" dirty="0">
                <a:solidFill>
                  <a:srgbClr val="307871"/>
                </a:solidFill>
                <a:latin typeface="Times New Roman" panose="02020603050405020304" pitchFamily="18" charset="0"/>
                <a:cs typeface="Times New Roman" panose="02020603050405020304" pitchFamily="18" charset="0"/>
              </a:rPr>
              <a:t>Trade = consumption gains for both countries</a:t>
            </a:r>
          </a:p>
          <a:p>
            <a:pPr algn="just"/>
            <a:r>
              <a:rPr lang="en-US" sz="2400" dirty="0">
                <a:solidFill>
                  <a:srgbClr val="307871"/>
                </a:solidFill>
                <a:latin typeface="Times New Roman" panose="02020603050405020304" pitchFamily="18" charset="0"/>
                <a:cs typeface="Times New Roman" panose="02020603050405020304" pitchFamily="18" charset="0"/>
              </a:rPr>
              <a:t>Consumption points </a:t>
            </a:r>
          </a:p>
          <a:p>
            <a:pPr algn="just"/>
            <a:r>
              <a:rPr lang="en-US" sz="2400" dirty="0">
                <a:solidFill>
                  <a:srgbClr val="307871"/>
                </a:solidFill>
                <a:latin typeface="Times New Roman" panose="02020603050405020304" pitchFamily="18" charset="0"/>
                <a:cs typeface="Times New Roman" panose="02020603050405020304" pitchFamily="18" charset="0"/>
              </a:rPr>
              <a:t>Outside domestic production possibilities schedules</a:t>
            </a:r>
          </a:p>
          <a:p>
            <a:pPr algn="just"/>
            <a:r>
              <a:rPr lang="en-US" sz="2400" dirty="0">
                <a:solidFill>
                  <a:srgbClr val="307871"/>
                </a:solidFill>
                <a:latin typeface="Times New Roman" panose="02020603050405020304" pitchFamily="18" charset="0"/>
                <a:cs typeface="Times New Roman" panose="02020603050405020304" pitchFamily="18" charset="0"/>
              </a:rPr>
              <a:t>Consume more of both goods</a:t>
            </a:r>
          </a:p>
          <a:p>
            <a:pPr algn="just"/>
            <a:r>
              <a:rPr lang="en-US" sz="2400" dirty="0">
                <a:solidFill>
                  <a:srgbClr val="FF0000"/>
                </a:solidFill>
                <a:latin typeface="Times New Roman" panose="02020603050405020304" pitchFamily="18" charset="0"/>
                <a:cs typeface="Times New Roman" panose="02020603050405020304" pitchFamily="18" charset="0"/>
              </a:rPr>
              <a:t>Terms of trade</a:t>
            </a:r>
          </a:p>
          <a:p>
            <a:pPr algn="just"/>
            <a:r>
              <a:rPr lang="en-US" sz="2400" dirty="0">
                <a:solidFill>
                  <a:srgbClr val="307871"/>
                </a:solidFill>
                <a:latin typeface="Times New Roman" panose="02020603050405020304" pitchFamily="18" charset="0"/>
                <a:cs typeface="Times New Roman" panose="02020603050405020304" pitchFamily="18" charset="0"/>
              </a:rPr>
              <a:t>Rate at which a country’s export product is traded for the other country’s export product</a:t>
            </a:r>
          </a:p>
          <a:p>
            <a:pPr algn="just"/>
            <a:r>
              <a:rPr lang="en-US" sz="2400" dirty="0">
                <a:solidFill>
                  <a:srgbClr val="307871"/>
                </a:solidFill>
                <a:latin typeface="Times New Roman" panose="02020603050405020304" pitchFamily="18" charset="0"/>
                <a:cs typeface="Times New Roman" panose="02020603050405020304" pitchFamily="18" charset="0"/>
              </a:rPr>
              <a:t>Define the relative prices of the two products</a:t>
            </a:r>
          </a:p>
        </p:txBody>
      </p:sp>
    </p:spTree>
    <p:extLst>
      <p:ext uri="{BB962C8B-B14F-4D97-AF65-F5344CB8AC3E}">
        <p14:creationId xmlns:p14="http://schemas.microsoft.com/office/powerpoint/2010/main" val="2571886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187365" cy="461665"/>
          </a:xfrm>
          <a:prstGeom prst="rect">
            <a:avLst/>
          </a:prstGeom>
        </p:spPr>
        <p:txBody>
          <a:bodyPr wrap="none">
            <a:spAutoFit/>
          </a:bodyPr>
          <a:lstStyle/>
          <a:p>
            <a:pPr lvl="0">
              <a:defRPr/>
            </a:pPr>
            <a:r>
              <a:rPr lang="cs-CZ" sz="2400" kern="0" dirty="0">
                <a:solidFill>
                  <a:srgbClr val="307871"/>
                </a:solidFill>
                <a:latin typeface="Times New Roman"/>
              </a:rPr>
              <a:t>MODERN TRADE THEORIES</a:t>
            </a:r>
            <a:endParaRPr lang="en-GB" kern="0" dirty="0">
              <a:solidFill>
                <a:sysClr val="windowText" lastClr="000000"/>
              </a:solidFill>
            </a:endParaRPr>
          </a:p>
        </p:txBody>
      </p:sp>
      <p:sp>
        <p:nvSpPr>
          <p:cNvPr id="8" name="Zástupný symbol pro obsah 2"/>
          <p:cNvSpPr txBox="1">
            <a:spLocks/>
          </p:cNvSpPr>
          <p:nvPr/>
        </p:nvSpPr>
        <p:spPr>
          <a:xfrm>
            <a:off x="546561" y="1064489"/>
            <a:ext cx="10272464" cy="7643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dirty="0" err="1" smtClean="0">
                <a:solidFill>
                  <a:srgbClr val="307871"/>
                </a:solidFill>
                <a:latin typeface="Times New Roman" panose="02020603050405020304" pitchFamily="18" charset="0"/>
                <a:cs typeface="Times New Roman" panose="02020603050405020304" pitchFamily="18" charset="0"/>
              </a:rPr>
              <a:t>Gains</a:t>
            </a:r>
            <a:r>
              <a:rPr lang="cs-CZ" sz="2400" dirty="0" smtClean="0">
                <a:solidFill>
                  <a:srgbClr val="307871"/>
                </a:solidFill>
                <a:latin typeface="Times New Roman" panose="02020603050405020304" pitchFamily="18" charset="0"/>
                <a:cs typeface="Times New Roman" panose="02020603050405020304" pitchFamily="18" charset="0"/>
              </a:rPr>
              <a:t> </a:t>
            </a:r>
            <a:r>
              <a:rPr lang="cs-CZ" sz="2400" dirty="0" err="1" smtClean="0">
                <a:solidFill>
                  <a:srgbClr val="307871"/>
                </a:solidFill>
                <a:latin typeface="Times New Roman" panose="02020603050405020304" pitchFamily="18" charset="0"/>
                <a:cs typeface="Times New Roman" panose="02020603050405020304" pitchFamily="18" charset="0"/>
              </a:rPr>
              <a:t>from</a:t>
            </a:r>
            <a:r>
              <a:rPr lang="cs-CZ" sz="2400" dirty="0" smtClean="0">
                <a:solidFill>
                  <a:srgbClr val="307871"/>
                </a:solidFill>
                <a:latin typeface="Times New Roman" panose="02020603050405020304" pitchFamily="18" charset="0"/>
                <a:cs typeface="Times New Roman" panose="02020603050405020304" pitchFamily="18" charset="0"/>
              </a:rPr>
              <a:t> </a:t>
            </a:r>
            <a:r>
              <a:rPr lang="cs-CZ" sz="2400" dirty="0" err="1" smtClean="0">
                <a:solidFill>
                  <a:srgbClr val="307871"/>
                </a:solidFill>
                <a:latin typeface="Times New Roman" panose="02020603050405020304" pitchFamily="18" charset="0"/>
                <a:cs typeface="Times New Roman" panose="02020603050405020304" pitchFamily="18" charset="0"/>
              </a:rPr>
              <a:t>specialization</a:t>
            </a:r>
            <a:r>
              <a:rPr lang="cs-CZ" sz="2400" dirty="0" smtClean="0">
                <a:solidFill>
                  <a:srgbClr val="307871"/>
                </a:solidFill>
                <a:latin typeface="Times New Roman" panose="02020603050405020304" pitchFamily="18" charset="0"/>
                <a:cs typeface="Times New Roman" panose="02020603050405020304" pitchFamily="18" charset="0"/>
              </a:rPr>
              <a:t> and </a:t>
            </a:r>
            <a:r>
              <a:rPr lang="cs-CZ" sz="2400" dirty="0" err="1" smtClean="0">
                <a:solidFill>
                  <a:srgbClr val="307871"/>
                </a:solidFill>
                <a:latin typeface="Times New Roman" panose="02020603050405020304" pitchFamily="18" charset="0"/>
                <a:cs typeface="Times New Roman" panose="02020603050405020304" pitchFamily="18" charset="0"/>
              </a:rPr>
              <a:t>trade</a:t>
            </a:r>
            <a:r>
              <a:rPr lang="cs-CZ" sz="2400" dirty="0" smtClean="0">
                <a:solidFill>
                  <a:srgbClr val="307871"/>
                </a:solidFill>
                <a:latin typeface="Times New Roman" panose="02020603050405020304" pitchFamily="18" charset="0"/>
                <a:cs typeface="Times New Roman" panose="02020603050405020304" pitchFamily="18" charset="0"/>
              </a:rPr>
              <a:t> by </a:t>
            </a:r>
            <a:r>
              <a:rPr lang="cs-CZ" sz="2400" dirty="0" err="1" smtClean="0">
                <a:solidFill>
                  <a:srgbClr val="307871"/>
                </a:solidFill>
                <a:latin typeface="Times New Roman" panose="02020603050405020304" pitchFamily="18" charset="0"/>
                <a:cs typeface="Times New Roman" panose="02020603050405020304" pitchFamily="18" charset="0"/>
              </a:rPr>
              <a:t>constant</a:t>
            </a:r>
            <a:r>
              <a:rPr lang="cs-CZ" sz="2400" dirty="0" smtClean="0">
                <a:solidFill>
                  <a:srgbClr val="307871"/>
                </a:solidFill>
                <a:latin typeface="Times New Roman" panose="02020603050405020304" pitchFamily="18" charset="0"/>
                <a:cs typeface="Times New Roman" panose="02020603050405020304" pitchFamily="18" charset="0"/>
              </a:rPr>
              <a:t> </a:t>
            </a:r>
            <a:r>
              <a:rPr lang="cs-CZ" sz="2400" dirty="0" err="1" smtClean="0">
                <a:solidFill>
                  <a:srgbClr val="307871"/>
                </a:solidFill>
                <a:latin typeface="Times New Roman" panose="02020603050405020304" pitchFamily="18" charset="0"/>
                <a:cs typeface="Times New Roman" panose="02020603050405020304" pitchFamily="18" charset="0"/>
              </a:rPr>
              <a:t>opportunity</a:t>
            </a:r>
            <a:r>
              <a:rPr lang="cs-CZ" sz="2400" dirty="0" smtClean="0">
                <a:solidFill>
                  <a:srgbClr val="307871"/>
                </a:solidFill>
                <a:latin typeface="Times New Roman" panose="02020603050405020304" pitchFamily="18" charset="0"/>
                <a:cs typeface="Times New Roman" panose="02020603050405020304" pitchFamily="18" charset="0"/>
              </a:rPr>
              <a:t> </a:t>
            </a:r>
            <a:r>
              <a:rPr lang="cs-CZ" sz="2400" dirty="0" err="1" smtClean="0">
                <a:solidFill>
                  <a:srgbClr val="307871"/>
                </a:solidFill>
                <a:latin typeface="Times New Roman" panose="02020603050405020304" pitchFamily="18" charset="0"/>
                <a:cs typeface="Times New Roman" panose="02020603050405020304" pitchFamily="18" charset="0"/>
              </a:rPr>
              <a:t>costs</a:t>
            </a:r>
            <a:endParaRPr lang="cs-CZ" sz="2400" dirty="0" smtClean="0">
              <a:solidFill>
                <a:srgbClr val="307871"/>
              </a:solidFill>
              <a:latin typeface="Times New Roman" panose="02020603050405020304" pitchFamily="18" charset="0"/>
              <a:cs typeface="Times New Roman" panose="02020603050405020304" pitchFamily="18" charset="0"/>
            </a:endParaRPr>
          </a:p>
          <a:p>
            <a:pPr marL="0" indent="0" algn="just">
              <a:buNone/>
            </a:pPr>
            <a:endParaRPr lang="en-US" sz="2400"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1273670" y="1828800"/>
            <a:ext cx="9096020" cy="3926164"/>
          </a:xfrm>
          <a:prstGeom prst="rect">
            <a:avLst/>
          </a:prstGeom>
        </p:spPr>
      </p:pic>
    </p:spTree>
    <p:extLst>
      <p:ext uri="{BB962C8B-B14F-4D97-AF65-F5344CB8AC3E}">
        <p14:creationId xmlns:p14="http://schemas.microsoft.com/office/powerpoint/2010/main" val="15020030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18736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MODERN TRADE THEORIES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Domestic cost ratio</a:t>
            </a:r>
          </a:p>
          <a:p>
            <a:pPr algn="just"/>
            <a:r>
              <a:rPr lang="en-US" sz="2400" dirty="0">
                <a:solidFill>
                  <a:srgbClr val="307871"/>
                </a:solidFill>
                <a:latin typeface="Times New Roman" panose="02020603050405020304" pitchFamily="18" charset="0"/>
                <a:cs typeface="Times New Roman" panose="02020603050405020304" pitchFamily="18" charset="0"/>
              </a:rPr>
              <a:t>Negatively sloped production possibilities schedule</a:t>
            </a:r>
          </a:p>
          <a:p>
            <a:pPr algn="just"/>
            <a:r>
              <a:rPr lang="en-US" sz="2400" dirty="0">
                <a:solidFill>
                  <a:srgbClr val="307871"/>
                </a:solidFill>
                <a:latin typeface="Times New Roman" panose="02020603050405020304" pitchFamily="18" charset="0"/>
                <a:cs typeface="Times New Roman" panose="02020603050405020304" pitchFamily="18" charset="0"/>
              </a:rPr>
              <a:t>Transform into a positively sloped cost-ratio line</a:t>
            </a:r>
          </a:p>
          <a:p>
            <a:pPr algn="just"/>
            <a:r>
              <a:rPr lang="en-US" sz="2400" dirty="0">
                <a:solidFill>
                  <a:srgbClr val="307871"/>
                </a:solidFill>
                <a:latin typeface="Times New Roman" panose="02020603050405020304" pitchFamily="18" charset="0"/>
                <a:cs typeface="Times New Roman" panose="02020603050405020304" pitchFamily="18" charset="0"/>
              </a:rPr>
              <a:t>Outer limits for the equilibrium terms of trade</a:t>
            </a:r>
          </a:p>
          <a:p>
            <a:pPr algn="just"/>
            <a:r>
              <a:rPr lang="en-US" sz="2400" dirty="0">
                <a:solidFill>
                  <a:srgbClr val="307871"/>
                </a:solidFill>
                <a:latin typeface="Times New Roman" panose="02020603050405020304" pitchFamily="18" charset="0"/>
                <a:cs typeface="Times New Roman" panose="02020603050405020304" pitchFamily="18" charset="0"/>
              </a:rPr>
              <a:t>Becomes no-trade boundary</a:t>
            </a:r>
          </a:p>
          <a:p>
            <a:pPr algn="just"/>
            <a:r>
              <a:rPr lang="en-US" sz="2400" dirty="0">
                <a:solidFill>
                  <a:srgbClr val="307871"/>
                </a:solidFill>
                <a:latin typeface="Times New Roman" panose="02020603050405020304" pitchFamily="18" charset="0"/>
                <a:cs typeface="Times New Roman" panose="02020603050405020304" pitchFamily="18" charset="0"/>
              </a:rPr>
              <a:t>Region of mutually beneficial trade</a:t>
            </a:r>
          </a:p>
          <a:p>
            <a:pPr algn="just"/>
            <a:r>
              <a:rPr lang="en-US" sz="2400" dirty="0">
                <a:solidFill>
                  <a:srgbClr val="307871"/>
                </a:solidFill>
                <a:latin typeface="Times New Roman" panose="02020603050405020304" pitchFamily="18" charset="0"/>
                <a:cs typeface="Times New Roman" panose="02020603050405020304" pitchFamily="18" charset="0"/>
              </a:rPr>
              <a:t>Bounded by the cost ratios of the two countries</a:t>
            </a:r>
          </a:p>
        </p:txBody>
      </p:sp>
    </p:spTree>
    <p:extLst>
      <p:ext uri="{BB962C8B-B14F-4D97-AF65-F5344CB8AC3E}">
        <p14:creationId xmlns:p14="http://schemas.microsoft.com/office/powerpoint/2010/main" val="24833707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187365" cy="461665"/>
          </a:xfrm>
          <a:prstGeom prst="rect">
            <a:avLst/>
          </a:prstGeom>
        </p:spPr>
        <p:txBody>
          <a:bodyPr wrap="none">
            <a:spAutoFit/>
          </a:bodyPr>
          <a:lstStyle/>
          <a:p>
            <a:pPr lvl="0">
              <a:defRPr/>
            </a:pPr>
            <a:r>
              <a:rPr lang="cs-CZ" sz="2400" kern="0" dirty="0">
                <a:solidFill>
                  <a:srgbClr val="307871"/>
                </a:solidFill>
                <a:latin typeface="Times New Roman"/>
              </a:rPr>
              <a:t>MODERN TRADE THEORIES</a:t>
            </a:r>
            <a:endParaRPr lang="en-GB" kern="0" dirty="0">
              <a:solidFill>
                <a:sysClr val="windowText" lastClr="000000"/>
              </a:solidFill>
            </a:endParaRPr>
          </a:p>
        </p:txBody>
      </p:sp>
      <p:sp>
        <p:nvSpPr>
          <p:cNvPr id="8" name="Zástupný symbol pro obsah 2"/>
          <p:cNvSpPr txBox="1">
            <a:spLocks/>
          </p:cNvSpPr>
          <p:nvPr/>
        </p:nvSpPr>
        <p:spPr>
          <a:xfrm>
            <a:off x="546561" y="1064489"/>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dirty="0" err="1" smtClean="0">
                <a:solidFill>
                  <a:srgbClr val="307871"/>
                </a:solidFill>
                <a:latin typeface="Times New Roman" panose="02020603050405020304" pitchFamily="18" charset="0"/>
                <a:cs typeface="Times New Roman" panose="02020603050405020304" pitchFamily="18" charset="0"/>
              </a:rPr>
              <a:t>Figure</a:t>
            </a:r>
            <a:r>
              <a:rPr lang="cs-CZ" sz="2400" dirty="0" smtClean="0">
                <a:solidFill>
                  <a:srgbClr val="307871"/>
                </a:solidFill>
                <a:latin typeface="Times New Roman" panose="02020603050405020304" pitchFamily="18" charset="0"/>
                <a:cs typeface="Times New Roman" panose="02020603050405020304" pitchFamily="18" charset="0"/>
              </a:rPr>
              <a:t> 2: </a:t>
            </a:r>
            <a:r>
              <a:rPr lang="cs-CZ" sz="2400" dirty="0" err="1" smtClean="0">
                <a:solidFill>
                  <a:srgbClr val="307871"/>
                </a:solidFill>
                <a:latin typeface="Times New Roman" panose="02020603050405020304" pitchFamily="18" charset="0"/>
                <a:cs typeface="Times New Roman" panose="02020603050405020304" pitchFamily="18" charset="0"/>
              </a:rPr>
              <a:t>Equilibrium</a:t>
            </a:r>
            <a:r>
              <a:rPr lang="cs-CZ" sz="2400" dirty="0" smtClean="0">
                <a:solidFill>
                  <a:srgbClr val="307871"/>
                </a:solidFill>
                <a:latin typeface="Times New Roman" panose="02020603050405020304" pitchFamily="18" charset="0"/>
                <a:cs typeface="Times New Roman" panose="02020603050405020304" pitchFamily="18" charset="0"/>
              </a:rPr>
              <a:t> </a:t>
            </a:r>
            <a:r>
              <a:rPr lang="cs-CZ" sz="2400" dirty="0" err="1" smtClean="0">
                <a:solidFill>
                  <a:srgbClr val="307871"/>
                </a:solidFill>
                <a:latin typeface="Times New Roman" panose="02020603050405020304" pitchFamily="18" charset="0"/>
                <a:cs typeface="Times New Roman" panose="02020603050405020304" pitchFamily="18" charset="0"/>
              </a:rPr>
              <a:t>terms-of-trade</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smtClean="0">
                <a:solidFill>
                  <a:srgbClr val="307871"/>
                </a:solidFill>
                <a:latin typeface="Times New Roman" panose="02020603050405020304" pitchFamily="18" charset="0"/>
                <a:cs typeface="Times New Roman" panose="02020603050405020304" pitchFamily="18" charset="0"/>
              </a:rPr>
              <a:t>limits</a:t>
            </a:r>
            <a:endParaRPr lang="cs-CZ" sz="2400" dirty="0" smtClean="0">
              <a:solidFill>
                <a:srgbClr val="307871"/>
              </a:solidFill>
              <a:latin typeface="Times New Roman" panose="02020603050405020304" pitchFamily="18" charset="0"/>
              <a:cs typeface="Times New Roman" panose="02020603050405020304" pitchFamily="18" charset="0"/>
            </a:endParaRPr>
          </a:p>
          <a:p>
            <a:pPr marL="0" indent="0" algn="just">
              <a:buNone/>
            </a:pPr>
            <a:r>
              <a:rPr lang="en-US" sz="1800" dirty="0">
                <a:solidFill>
                  <a:srgbClr val="307871"/>
                </a:solidFill>
                <a:latin typeface="Times New Roman" panose="02020603050405020304" pitchFamily="18" charset="0"/>
                <a:cs typeface="Times New Roman" panose="02020603050405020304" pitchFamily="18" charset="0"/>
              </a:rPr>
              <a:t>The supply-side analysis of Ricardo describes the outer limits within which the equilibrium terms of trade must fall. The domestic cost ratios set the outer limits for the equilibrium terms of trade. Mutually beneficial trade for both nations occurs if the equilibrium terms of trade lies between the two nations’ domestic cost ratios. According to the theory of reciprocal demand, the actual exchange ratio at which trade occurs depends on the trading partners’ interacting </a:t>
            </a:r>
            <a:r>
              <a:rPr lang="en-US" sz="1800" dirty="0" smtClean="0">
                <a:solidFill>
                  <a:srgbClr val="307871"/>
                </a:solidFill>
                <a:latin typeface="Times New Roman" panose="02020603050405020304" pitchFamily="18" charset="0"/>
                <a:cs typeface="Times New Roman" panose="02020603050405020304" pitchFamily="18" charset="0"/>
              </a:rPr>
              <a:t>demands</a:t>
            </a:r>
            <a:r>
              <a:rPr lang="cs-CZ" sz="1800" dirty="0" smtClean="0">
                <a:solidFill>
                  <a:srgbClr val="307871"/>
                </a:solidFill>
                <a:latin typeface="Times New Roman" panose="02020603050405020304" pitchFamily="18" charset="0"/>
                <a:cs typeface="Times New Roman" panose="02020603050405020304" pitchFamily="18" charset="0"/>
              </a:rPr>
              <a:t>.</a:t>
            </a:r>
            <a:endParaRPr lang="en-US" sz="2400"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5370370" y="2791411"/>
            <a:ext cx="3645614" cy="3462864"/>
          </a:xfrm>
          <a:prstGeom prst="rect">
            <a:avLst/>
          </a:prstGeom>
        </p:spPr>
      </p:pic>
    </p:spTree>
    <p:extLst>
      <p:ext uri="{BB962C8B-B14F-4D97-AF65-F5344CB8AC3E}">
        <p14:creationId xmlns:p14="http://schemas.microsoft.com/office/powerpoint/2010/main" val="32868443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18736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MODERN TRADE THEORIES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Equilibrium Terms of Trade, John Stuart Mill (1806–1873)</a:t>
            </a:r>
          </a:p>
          <a:p>
            <a:pPr algn="just"/>
            <a:r>
              <a:rPr lang="en-US" sz="2400" dirty="0">
                <a:solidFill>
                  <a:srgbClr val="307871"/>
                </a:solidFill>
                <a:latin typeface="Times New Roman" panose="02020603050405020304" pitchFamily="18" charset="0"/>
                <a:cs typeface="Times New Roman" panose="02020603050405020304" pitchFamily="18" charset="0"/>
              </a:rPr>
              <a:t>Add the intensity of the trading partners’ demands</a:t>
            </a:r>
          </a:p>
          <a:p>
            <a:pPr algn="just"/>
            <a:r>
              <a:rPr lang="en-US" sz="2400" dirty="0">
                <a:solidFill>
                  <a:srgbClr val="307871"/>
                </a:solidFill>
                <a:latin typeface="Times New Roman" panose="02020603050405020304" pitchFamily="18" charset="0"/>
                <a:cs typeface="Times New Roman" panose="02020603050405020304" pitchFamily="18" charset="0"/>
              </a:rPr>
              <a:t>Determine the actual terms of trade</a:t>
            </a:r>
          </a:p>
          <a:p>
            <a:pPr algn="just"/>
            <a:r>
              <a:rPr lang="en-US" sz="2400" dirty="0">
                <a:solidFill>
                  <a:srgbClr val="307871"/>
                </a:solidFill>
                <a:latin typeface="Times New Roman" panose="02020603050405020304" pitchFamily="18" charset="0"/>
                <a:cs typeface="Times New Roman" panose="02020603050405020304" pitchFamily="18" charset="0"/>
              </a:rPr>
              <a:t>The theory of reciprocal demand</a:t>
            </a:r>
          </a:p>
        </p:txBody>
      </p:sp>
      <p:pic>
        <p:nvPicPr>
          <p:cNvPr id="2" name="Obrázek 1"/>
          <p:cNvPicPr>
            <a:picLocks noChangeAspect="1"/>
          </p:cNvPicPr>
          <p:nvPr/>
        </p:nvPicPr>
        <p:blipFill>
          <a:blip r:embed="rId3"/>
          <a:stretch>
            <a:fillRect/>
          </a:stretch>
        </p:blipFill>
        <p:spPr>
          <a:xfrm>
            <a:off x="7934475" y="3499339"/>
            <a:ext cx="2847975" cy="1600200"/>
          </a:xfrm>
          <a:prstGeom prst="rect">
            <a:avLst/>
          </a:prstGeom>
        </p:spPr>
      </p:pic>
    </p:spTree>
    <p:extLst>
      <p:ext uri="{BB962C8B-B14F-4D97-AF65-F5344CB8AC3E}">
        <p14:creationId xmlns:p14="http://schemas.microsoft.com/office/powerpoint/2010/main" val="16165387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18736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MODERN TRADE THEORIES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Theory of reciprocal demand</a:t>
            </a:r>
          </a:p>
          <a:p>
            <a:pPr algn="just"/>
            <a:r>
              <a:rPr lang="en-US" sz="2400" dirty="0">
                <a:solidFill>
                  <a:srgbClr val="307871"/>
                </a:solidFill>
                <a:latin typeface="Times New Roman" panose="02020603050405020304" pitchFamily="18" charset="0"/>
                <a:cs typeface="Times New Roman" panose="02020603050405020304" pitchFamily="18" charset="0"/>
              </a:rPr>
              <a:t>Within the outer limits of the terms of trade</a:t>
            </a:r>
          </a:p>
          <a:p>
            <a:pPr algn="just"/>
            <a:r>
              <a:rPr lang="en-US" sz="2400" dirty="0">
                <a:solidFill>
                  <a:srgbClr val="307871"/>
                </a:solidFill>
                <a:latin typeface="Times New Roman" panose="02020603050405020304" pitchFamily="18" charset="0"/>
                <a:cs typeface="Times New Roman" panose="02020603050405020304" pitchFamily="18" charset="0"/>
              </a:rPr>
              <a:t>Actual terms of trade are determined by the relative strength of each country’s demand for the other country’s product</a:t>
            </a:r>
          </a:p>
          <a:p>
            <a:pPr algn="just"/>
            <a:r>
              <a:rPr lang="en-US" sz="2400" dirty="0">
                <a:solidFill>
                  <a:srgbClr val="307871"/>
                </a:solidFill>
                <a:latin typeface="Times New Roman" panose="02020603050405020304" pitchFamily="18" charset="0"/>
                <a:cs typeface="Times New Roman" panose="02020603050405020304" pitchFamily="18" charset="0"/>
              </a:rPr>
              <a:t>Production costs determine the outer limits of the terms of trade</a:t>
            </a:r>
          </a:p>
          <a:p>
            <a:pPr algn="just"/>
            <a:r>
              <a:rPr lang="en-US" sz="2400" dirty="0">
                <a:solidFill>
                  <a:srgbClr val="307871"/>
                </a:solidFill>
                <a:latin typeface="Times New Roman" panose="02020603050405020304" pitchFamily="18" charset="0"/>
                <a:cs typeface="Times New Roman" panose="02020603050405020304" pitchFamily="18" charset="0"/>
              </a:rPr>
              <a:t>Reciprocal demand determines what the actual terms of trade will be within those limits</a:t>
            </a:r>
          </a:p>
        </p:txBody>
      </p:sp>
    </p:spTree>
    <p:extLst>
      <p:ext uri="{BB962C8B-B14F-4D97-AF65-F5344CB8AC3E}">
        <p14:creationId xmlns:p14="http://schemas.microsoft.com/office/powerpoint/2010/main" val="1040799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18736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MODERN TRADE THEORIES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Theory of reciprocal demand</a:t>
            </a:r>
          </a:p>
          <a:p>
            <a:pPr algn="just"/>
            <a:r>
              <a:rPr lang="en-US" sz="2400" dirty="0">
                <a:solidFill>
                  <a:srgbClr val="307871"/>
                </a:solidFill>
                <a:latin typeface="Times New Roman" panose="02020603050405020304" pitchFamily="18" charset="0"/>
                <a:cs typeface="Times New Roman" panose="02020603050405020304" pitchFamily="18" charset="0"/>
              </a:rPr>
              <a:t>Best applies when both nations are of equal economic size</a:t>
            </a:r>
          </a:p>
          <a:p>
            <a:pPr algn="just"/>
            <a:r>
              <a:rPr lang="en-US" sz="2400" dirty="0">
                <a:solidFill>
                  <a:srgbClr val="307871"/>
                </a:solidFill>
                <a:latin typeface="Times New Roman" panose="02020603050405020304" pitchFamily="18" charset="0"/>
                <a:cs typeface="Times New Roman" panose="02020603050405020304" pitchFamily="18" charset="0"/>
              </a:rPr>
              <a:t>The demand of each nation - noticeable effect on market price</a:t>
            </a:r>
          </a:p>
          <a:p>
            <a:pPr algn="just"/>
            <a:r>
              <a:rPr lang="en-US" sz="2400" dirty="0">
                <a:solidFill>
                  <a:srgbClr val="307871"/>
                </a:solidFill>
                <a:latin typeface="Times New Roman" panose="02020603050405020304" pitchFamily="18" charset="0"/>
                <a:cs typeface="Times New Roman" panose="02020603050405020304" pitchFamily="18" charset="0"/>
              </a:rPr>
              <a:t>If two nations are of unequal economic size</a:t>
            </a:r>
          </a:p>
          <a:p>
            <a:pPr algn="just"/>
            <a:r>
              <a:rPr lang="en-US" sz="2400" dirty="0">
                <a:solidFill>
                  <a:srgbClr val="307871"/>
                </a:solidFill>
                <a:latin typeface="Times New Roman" panose="02020603050405020304" pitchFamily="18" charset="0"/>
                <a:cs typeface="Times New Roman" panose="02020603050405020304" pitchFamily="18" charset="0"/>
              </a:rPr>
              <a:t>The relative demand strength of the smaller nation will be dwarfed by that of the larger nation</a:t>
            </a:r>
          </a:p>
          <a:p>
            <a:pPr algn="just"/>
            <a:r>
              <a:rPr lang="en-US" sz="2400" dirty="0">
                <a:solidFill>
                  <a:srgbClr val="307871"/>
                </a:solidFill>
                <a:latin typeface="Times New Roman" panose="02020603050405020304" pitchFamily="18" charset="0"/>
                <a:cs typeface="Times New Roman" panose="02020603050405020304" pitchFamily="18" charset="0"/>
              </a:rPr>
              <a:t>Domestic exchange ratio of the larger nation will prevail</a:t>
            </a:r>
          </a:p>
          <a:p>
            <a:pPr algn="just"/>
            <a:r>
              <a:rPr lang="en-US" sz="2400" dirty="0">
                <a:solidFill>
                  <a:srgbClr val="307871"/>
                </a:solidFill>
                <a:latin typeface="Times New Roman" panose="02020603050405020304" pitchFamily="18" charset="0"/>
                <a:cs typeface="Times New Roman" panose="02020603050405020304" pitchFamily="18" charset="0"/>
              </a:rPr>
              <a:t>The small nation can export as much of the commodity as it desires</a:t>
            </a:r>
          </a:p>
        </p:txBody>
      </p:sp>
    </p:spTree>
    <p:extLst>
      <p:ext uri="{BB962C8B-B14F-4D97-AF65-F5344CB8AC3E}">
        <p14:creationId xmlns:p14="http://schemas.microsoft.com/office/powerpoint/2010/main" val="492531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18736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MODERN TRADE THEORIES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The importance of being unimportant</a:t>
            </a:r>
          </a:p>
          <a:p>
            <a:pPr algn="just"/>
            <a:r>
              <a:rPr lang="en-US" sz="2400" dirty="0">
                <a:solidFill>
                  <a:srgbClr val="307871"/>
                </a:solidFill>
                <a:latin typeface="Times New Roman" panose="02020603050405020304" pitchFamily="18" charset="0"/>
                <a:cs typeface="Times New Roman" panose="02020603050405020304" pitchFamily="18" charset="0"/>
              </a:rPr>
              <a:t>For two nations engaged in international trade</a:t>
            </a:r>
          </a:p>
          <a:p>
            <a:pPr algn="just"/>
            <a:r>
              <a:rPr lang="en-US" sz="2400" dirty="0">
                <a:solidFill>
                  <a:srgbClr val="307871"/>
                </a:solidFill>
                <a:latin typeface="Times New Roman" panose="02020603050405020304" pitchFamily="18" charset="0"/>
                <a:cs typeface="Times New Roman" panose="02020603050405020304" pitchFamily="18" charset="0"/>
              </a:rPr>
              <a:t>Same size, similar taste patterns</a:t>
            </a:r>
          </a:p>
          <a:p>
            <a:pPr algn="just"/>
            <a:r>
              <a:rPr lang="en-US" sz="2400" dirty="0">
                <a:solidFill>
                  <a:srgbClr val="307871"/>
                </a:solidFill>
                <a:latin typeface="Times New Roman" panose="02020603050405020304" pitchFamily="18" charset="0"/>
                <a:cs typeface="Times New Roman" panose="02020603050405020304" pitchFamily="18" charset="0"/>
              </a:rPr>
              <a:t>Gains from trade – shared equally between them</a:t>
            </a:r>
          </a:p>
          <a:p>
            <a:pPr lvl="1" algn="just"/>
            <a:r>
              <a:rPr lang="en-US" sz="2000" dirty="0">
                <a:solidFill>
                  <a:srgbClr val="307871"/>
                </a:solidFill>
                <a:latin typeface="Times New Roman" panose="02020603050405020304" pitchFamily="18" charset="0"/>
                <a:cs typeface="Times New Roman" panose="02020603050405020304" pitchFamily="18" charset="0"/>
              </a:rPr>
              <a:t>One nation is significantly larger than the other</a:t>
            </a:r>
          </a:p>
          <a:p>
            <a:pPr lvl="1" algn="just"/>
            <a:r>
              <a:rPr lang="en-US" sz="2000" dirty="0">
                <a:solidFill>
                  <a:srgbClr val="307871"/>
                </a:solidFill>
                <a:latin typeface="Times New Roman" panose="02020603050405020304" pitchFamily="18" charset="0"/>
                <a:cs typeface="Times New Roman" panose="02020603050405020304" pitchFamily="18" charset="0"/>
              </a:rPr>
              <a:t>Larger nation - fewer gains from trade </a:t>
            </a:r>
          </a:p>
          <a:p>
            <a:pPr lvl="1" algn="just"/>
            <a:r>
              <a:rPr lang="en-US" sz="2000" dirty="0">
                <a:solidFill>
                  <a:srgbClr val="307871"/>
                </a:solidFill>
                <a:latin typeface="Times New Roman" panose="02020603050405020304" pitchFamily="18" charset="0"/>
                <a:cs typeface="Times New Roman" panose="02020603050405020304" pitchFamily="18" charset="0"/>
              </a:rPr>
              <a:t>Smaller nation - most of the gains from trade</a:t>
            </a:r>
          </a:p>
        </p:txBody>
      </p:sp>
      <p:pic>
        <p:nvPicPr>
          <p:cNvPr id="2" name="Obrázek 1"/>
          <p:cNvPicPr>
            <a:picLocks noChangeAspect="1"/>
          </p:cNvPicPr>
          <p:nvPr/>
        </p:nvPicPr>
        <p:blipFill>
          <a:blip r:embed="rId3"/>
          <a:stretch>
            <a:fillRect/>
          </a:stretch>
        </p:blipFill>
        <p:spPr>
          <a:xfrm>
            <a:off x="7766538" y="2592501"/>
            <a:ext cx="3470031" cy="2602523"/>
          </a:xfrm>
          <a:prstGeom prst="rect">
            <a:avLst/>
          </a:prstGeom>
        </p:spPr>
      </p:pic>
    </p:spTree>
    <p:extLst>
      <p:ext uri="{BB962C8B-B14F-4D97-AF65-F5344CB8AC3E}">
        <p14:creationId xmlns:p14="http://schemas.microsoft.com/office/powerpoint/2010/main" val="1437717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18736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MODERN TRADE THEORIES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Improvement in a nation’s terms of trade</a:t>
            </a:r>
          </a:p>
          <a:p>
            <a:pPr algn="just"/>
            <a:r>
              <a:rPr lang="en-US" sz="2400" dirty="0">
                <a:solidFill>
                  <a:srgbClr val="307871"/>
                </a:solidFill>
                <a:latin typeface="Times New Roman" panose="02020603050405020304" pitchFamily="18" charset="0"/>
                <a:cs typeface="Times New Roman" panose="02020603050405020304" pitchFamily="18" charset="0"/>
              </a:rPr>
              <a:t>Rise in its export prices </a:t>
            </a:r>
          </a:p>
          <a:p>
            <a:pPr algn="just"/>
            <a:r>
              <a:rPr lang="en-US" sz="2400" dirty="0">
                <a:solidFill>
                  <a:srgbClr val="307871"/>
                </a:solidFill>
                <a:latin typeface="Times New Roman" panose="02020603050405020304" pitchFamily="18" charset="0"/>
                <a:cs typeface="Times New Roman" panose="02020603050405020304" pitchFamily="18" charset="0"/>
              </a:rPr>
              <a:t>Relative to its import prices</a:t>
            </a:r>
          </a:p>
          <a:p>
            <a:pPr algn="just"/>
            <a:r>
              <a:rPr lang="en-US" sz="2400" dirty="0">
                <a:solidFill>
                  <a:srgbClr val="307871"/>
                </a:solidFill>
                <a:latin typeface="Times New Roman" panose="02020603050405020304" pitchFamily="18" charset="0"/>
                <a:cs typeface="Times New Roman" panose="02020603050405020304" pitchFamily="18" charset="0"/>
              </a:rPr>
              <a:t>A smaller quantity of export goods sold abroad</a:t>
            </a:r>
          </a:p>
          <a:p>
            <a:pPr algn="just"/>
            <a:r>
              <a:rPr lang="en-US" sz="2400" dirty="0">
                <a:solidFill>
                  <a:srgbClr val="307871"/>
                </a:solidFill>
                <a:latin typeface="Times New Roman" panose="02020603050405020304" pitchFamily="18" charset="0"/>
                <a:cs typeface="Times New Roman" panose="02020603050405020304" pitchFamily="18" charset="0"/>
              </a:rPr>
              <a:t>Required to obtain a given quantity of imports</a:t>
            </a:r>
          </a:p>
          <a:p>
            <a:pPr algn="just"/>
            <a:r>
              <a:rPr lang="en-US" sz="2400" dirty="0">
                <a:solidFill>
                  <a:srgbClr val="307871"/>
                </a:solidFill>
                <a:latin typeface="Times New Roman" panose="02020603050405020304" pitchFamily="18" charset="0"/>
                <a:cs typeface="Times New Roman" panose="02020603050405020304" pitchFamily="18" charset="0"/>
              </a:rPr>
              <a:t>Deterioration in a nation’s terms of trade</a:t>
            </a:r>
          </a:p>
          <a:p>
            <a:pPr lvl="1" algn="just"/>
            <a:r>
              <a:rPr lang="en-US" sz="2000" dirty="0">
                <a:solidFill>
                  <a:srgbClr val="307871"/>
                </a:solidFill>
                <a:latin typeface="Times New Roman" panose="02020603050405020304" pitchFamily="18" charset="0"/>
                <a:cs typeface="Times New Roman" panose="02020603050405020304" pitchFamily="18" charset="0"/>
              </a:rPr>
              <a:t>Rise in its import prices </a:t>
            </a:r>
          </a:p>
          <a:p>
            <a:pPr lvl="1" algn="just"/>
            <a:r>
              <a:rPr lang="en-US" sz="2000" dirty="0">
                <a:solidFill>
                  <a:srgbClr val="307871"/>
                </a:solidFill>
                <a:latin typeface="Times New Roman" panose="02020603050405020304" pitchFamily="18" charset="0"/>
                <a:cs typeface="Times New Roman" panose="02020603050405020304" pitchFamily="18" charset="0"/>
              </a:rPr>
              <a:t>Relative to its export prices</a:t>
            </a:r>
          </a:p>
          <a:p>
            <a:pPr lvl="1" algn="just"/>
            <a:r>
              <a:rPr lang="en-US" sz="2000" dirty="0">
                <a:solidFill>
                  <a:srgbClr val="307871"/>
                </a:solidFill>
                <a:latin typeface="Times New Roman" panose="02020603050405020304" pitchFamily="18" charset="0"/>
                <a:cs typeface="Times New Roman" panose="02020603050405020304" pitchFamily="18" charset="0"/>
              </a:rPr>
              <a:t>Purchase of a given quantity of imports </a:t>
            </a:r>
          </a:p>
          <a:p>
            <a:pPr lvl="1" algn="just"/>
            <a:r>
              <a:rPr lang="en-US" sz="2000" dirty="0">
                <a:solidFill>
                  <a:srgbClr val="307871"/>
                </a:solidFill>
                <a:latin typeface="Times New Roman" panose="02020603050405020304" pitchFamily="18" charset="0"/>
                <a:cs typeface="Times New Roman" panose="02020603050405020304" pitchFamily="18" charset="0"/>
              </a:rPr>
              <a:t>Sacrifice of a greater quantity of export</a:t>
            </a:r>
          </a:p>
        </p:txBody>
      </p:sp>
    </p:spTree>
    <p:extLst>
      <p:ext uri="{BB962C8B-B14F-4D97-AF65-F5344CB8AC3E}">
        <p14:creationId xmlns:p14="http://schemas.microsoft.com/office/powerpoint/2010/main" val="31856234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187365" cy="461665"/>
          </a:xfrm>
          <a:prstGeom prst="rect">
            <a:avLst/>
          </a:prstGeom>
        </p:spPr>
        <p:txBody>
          <a:bodyPr wrap="none">
            <a:spAutoFit/>
          </a:bodyPr>
          <a:lstStyle/>
          <a:p>
            <a:pPr lvl="0">
              <a:defRPr/>
            </a:pPr>
            <a:r>
              <a:rPr lang="cs-CZ" sz="2400" kern="0" dirty="0">
                <a:solidFill>
                  <a:srgbClr val="307871"/>
                </a:solidFill>
                <a:latin typeface="Times New Roman"/>
              </a:rPr>
              <a:t>MODERN TRADE THEORIES</a:t>
            </a:r>
            <a:endParaRPr lang="en-GB" kern="0" dirty="0">
              <a:solidFill>
                <a:sysClr val="windowText" lastClr="000000"/>
              </a:solidFill>
            </a:endParaRPr>
          </a:p>
        </p:txBody>
      </p:sp>
      <p:sp>
        <p:nvSpPr>
          <p:cNvPr id="8" name="Zástupný symbol pro obsah 2"/>
          <p:cNvSpPr txBox="1">
            <a:spLocks/>
          </p:cNvSpPr>
          <p:nvPr/>
        </p:nvSpPr>
        <p:spPr>
          <a:xfrm>
            <a:off x="546561" y="1064489"/>
            <a:ext cx="10272464" cy="7643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dirty="0" err="1" smtClean="0">
                <a:solidFill>
                  <a:srgbClr val="307871"/>
                </a:solidFill>
                <a:latin typeface="Times New Roman" panose="02020603050405020304" pitchFamily="18" charset="0"/>
                <a:cs typeface="Times New Roman" panose="02020603050405020304" pitchFamily="18" charset="0"/>
              </a:rPr>
              <a:t>Comodity</a:t>
            </a:r>
            <a:r>
              <a:rPr lang="cs-CZ" sz="2400" dirty="0" smtClean="0">
                <a:solidFill>
                  <a:srgbClr val="307871"/>
                </a:solidFill>
                <a:latin typeface="Times New Roman" panose="02020603050405020304" pitchFamily="18" charset="0"/>
                <a:cs typeface="Times New Roman" panose="02020603050405020304" pitchFamily="18" charset="0"/>
              </a:rPr>
              <a:t> </a:t>
            </a:r>
            <a:r>
              <a:rPr lang="cs-CZ" sz="2400" dirty="0" err="1" smtClean="0">
                <a:solidFill>
                  <a:srgbClr val="307871"/>
                </a:solidFill>
                <a:latin typeface="Times New Roman" panose="02020603050405020304" pitchFamily="18" charset="0"/>
                <a:cs typeface="Times New Roman" panose="02020603050405020304" pitchFamily="18" charset="0"/>
              </a:rPr>
              <a:t>terms</a:t>
            </a:r>
            <a:r>
              <a:rPr lang="cs-CZ" sz="2400" dirty="0" smtClean="0">
                <a:solidFill>
                  <a:srgbClr val="307871"/>
                </a:solidFill>
                <a:latin typeface="Times New Roman" panose="02020603050405020304" pitchFamily="18" charset="0"/>
                <a:cs typeface="Times New Roman" panose="02020603050405020304" pitchFamily="18" charset="0"/>
              </a:rPr>
              <a:t> </a:t>
            </a:r>
            <a:r>
              <a:rPr lang="cs-CZ" sz="2400" dirty="0" err="1" smtClean="0">
                <a:solidFill>
                  <a:srgbClr val="307871"/>
                </a:solidFill>
                <a:latin typeface="Times New Roman" panose="02020603050405020304" pitchFamily="18" charset="0"/>
                <a:cs typeface="Times New Roman" panose="02020603050405020304" pitchFamily="18" charset="0"/>
              </a:rPr>
              <a:t>of</a:t>
            </a:r>
            <a:r>
              <a:rPr lang="cs-CZ" sz="2400" dirty="0" smtClean="0">
                <a:solidFill>
                  <a:srgbClr val="307871"/>
                </a:solidFill>
                <a:latin typeface="Times New Roman" panose="02020603050405020304" pitchFamily="18" charset="0"/>
                <a:cs typeface="Times New Roman" panose="02020603050405020304" pitchFamily="18" charset="0"/>
              </a:rPr>
              <a:t> </a:t>
            </a:r>
            <a:r>
              <a:rPr lang="cs-CZ" sz="2400" dirty="0" err="1" smtClean="0">
                <a:solidFill>
                  <a:srgbClr val="307871"/>
                </a:solidFill>
                <a:latin typeface="Times New Roman" panose="02020603050405020304" pitchFamily="18" charset="0"/>
                <a:cs typeface="Times New Roman" panose="02020603050405020304" pitchFamily="18" charset="0"/>
              </a:rPr>
              <a:t>trade</a:t>
            </a:r>
            <a:r>
              <a:rPr lang="cs-CZ" sz="2400" dirty="0" smtClean="0">
                <a:solidFill>
                  <a:srgbClr val="307871"/>
                </a:solidFill>
                <a:latin typeface="Times New Roman" panose="02020603050405020304" pitchFamily="18" charset="0"/>
                <a:cs typeface="Times New Roman" panose="02020603050405020304" pitchFamily="18" charset="0"/>
              </a:rPr>
              <a:t> in 2008 (2000=100)</a:t>
            </a:r>
          </a:p>
          <a:p>
            <a:pPr marL="0" indent="0" algn="just">
              <a:buNone/>
            </a:pPr>
            <a:endParaRPr lang="en-US" sz="2400"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2852653" y="1828800"/>
            <a:ext cx="6340390" cy="4182218"/>
          </a:xfrm>
          <a:prstGeom prst="rect">
            <a:avLst/>
          </a:prstGeom>
        </p:spPr>
      </p:pic>
    </p:spTree>
    <p:extLst>
      <p:ext uri="{BB962C8B-B14F-4D97-AF65-F5344CB8AC3E}">
        <p14:creationId xmlns:p14="http://schemas.microsoft.com/office/powerpoint/2010/main" val="354401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750558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HISTORICAL DEVELOPMENT OF TRADE THEORIES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smtClean="0">
                <a:solidFill>
                  <a:srgbClr val="FF0000"/>
                </a:solidFill>
                <a:latin typeface="Times New Roman" panose="02020603050405020304" pitchFamily="18" charset="0"/>
                <a:cs typeface="Times New Roman" panose="02020603050405020304" pitchFamily="18" charset="0"/>
              </a:rPr>
              <a:t>The </a:t>
            </a:r>
            <a:r>
              <a:rPr lang="en-US" sz="2400" dirty="0">
                <a:solidFill>
                  <a:srgbClr val="FF0000"/>
                </a:solidFill>
                <a:latin typeface="Times New Roman" panose="02020603050405020304" pitchFamily="18" charset="0"/>
                <a:cs typeface="Times New Roman" panose="02020603050405020304" pitchFamily="18" charset="0"/>
              </a:rPr>
              <a:t>Mercantilists, 1500–1800</a:t>
            </a:r>
          </a:p>
          <a:p>
            <a:pPr algn="just"/>
            <a:r>
              <a:rPr lang="en-US" sz="2400" dirty="0">
                <a:solidFill>
                  <a:srgbClr val="307871"/>
                </a:solidFill>
                <a:latin typeface="Times New Roman" panose="02020603050405020304" pitchFamily="18" charset="0"/>
                <a:cs typeface="Times New Roman" panose="02020603050405020304" pitchFamily="18" charset="0"/>
              </a:rPr>
              <a:t>A strong foreign-trade sector</a:t>
            </a:r>
          </a:p>
          <a:p>
            <a:pPr algn="just"/>
            <a:r>
              <a:rPr lang="en-US" sz="2400" dirty="0">
                <a:solidFill>
                  <a:srgbClr val="307871"/>
                </a:solidFill>
                <a:latin typeface="Times New Roman" panose="02020603050405020304" pitchFamily="18" charset="0"/>
                <a:cs typeface="Times New Roman" panose="02020603050405020304" pitchFamily="18" charset="0"/>
              </a:rPr>
              <a:t>Favorable trade balance</a:t>
            </a:r>
          </a:p>
          <a:p>
            <a:pPr algn="just"/>
            <a:r>
              <a:rPr lang="en-US" sz="2400" dirty="0">
                <a:solidFill>
                  <a:srgbClr val="307871"/>
                </a:solidFill>
                <a:latin typeface="Times New Roman" panose="02020603050405020304" pitchFamily="18" charset="0"/>
                <a:cs typeface="Times New Roman" panose="02020603050405020304" pitchFamily="18" charset="0"/>
              </a:rPr>
              <a:t>Net payments - gold and silver</a:t>
            </a:r>
          </a:p>
          <a:p>
            <a:pPr algn="just"/>
            <a:r>
              <a:rPr lang="en-US" sz="2400" dirty="0">
                <a:solidFill>
                  <a:srgbClr val="307871"/>
                </a:solidFill>
                <a:latin typeface="Times New Roman" panose="02020603050405020304" pitchFamily="18" charset="0"/>
                <a:cs typeface="Times New Roman" panose="02020603050405020304" pitchFamily="18" charset="0"/>
              </a:rPr>
              <a:t>Increased spending</a:t>
            </a:r>
          </a:p>
          <a:p>
            <a:pPr lvl="1" algn="just"/>
            <a:r>
              <a:rPr lang="en-US" sz="2000" dirty="0">
                <a:solidFill>
                  <a:srgbClr val="307871"/>
                </a:solidFill>
                <a:latin typeface="Times New Roman" panose="02020603050405020304" pitchFamily="18" charset="0"/>
                <a:cs typeface="Times New Roman" panose="02020603050405020304" pitchFamily="18" charset="0"/>
              </a:rPr>
              <a:t>Rise in domestic output and employment</a:t>
            </a:r>
          </a:p>
          <a:p>
            <a:pPr algn="just"/>
            <a:r>
              <a:rPr lang="en-US" sz="2400" dirty="0">
                <a:solidFill>
                  <a:srgbClr val="307871"/>
                </a:solidFill>
                <a:latin typeface="Times New Roman" panose="02020603050405020304" pitchFamily="18" charset="0"/>
                <a:cs typeface="Times New Roman" panose="02020603050405020304" pitchFamily="18" charset="0"/>
              </a:rPr>
              <a:t>Promote a favorable trade balance</a:t>
            </a:r>
          </a:p>
          <a:p>
            <a:pPr algn="just"/>
            <a:r>
              <a:rPr lang="en-US" sz="2400" dirty="0">
                <a:solidFill>
                  <a:srgbClr val="307871"/>
                </a:solidFill>
                <a:latin typeface="Times New Roman" panose="02020603050405020304" pitchFamily="18" charset="0"/>
                <a:cs typeface="Times New Roman" panose="02020603050405020304" pitchFamily="18" charset="0"/>
              </a:rPr>
              <a:t>Government regulation of trade</a:t>
            </a:r>
          </a:p>
          <a:p>
            <a:pPr lvl="1" algn="just"/>
            <a:r>
              <a:rPr lang="en-US" sz="2000" dirty="0">
                <a:solidFill>
                  <a:srgbClr val="307871"/>
                </a:solidFill>
                <a:latin typeface="Times New Roman" panose="02020603050405020304" pitchFamily="18" charset="0"/>
                <a:cs typeface="Times New Roman" panose="02020603050405020304" pitchFamily="18" charset="0"/>
              </a:rPr>
              <a:t>Tariffs, quotas, other commercial policies</a:t>
            </a:r>
          </a:p>
          <a:p>
            <a:pPr algn="just"/>
            <a:r>
              <a:rPr lang="en-US" sz="2400" dirty="0">
                <a:solidFill>
                  <a:srgbClr val="307871"/>
                </a:solidFill>
                <a:latin typeface="Times New Roman" panose="02020603050405020304" pitchFamily="18" charset="0"/>
                <a:cs typeface="Times New Roman" panose="02020603050405020304" pitchFamily="18" charset="0"/>
              </a:rPr>
              <a:t>Static view of the world economy</a:t>
            </a:r>
          </a:p>
          <a:p>
            <a:pPr algn="just"/>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7027818" y="2318659"/>
            <a:ext cx="3962399" cy="2971800"/>
          </a:xfrm>
          <a:prstGeom prst="rect">
            <a:avLst/>
          </a:prstGeom>
        </p:spPr>
      </p:pic>
    </p:spTree>
    <p:extLst>
      <p:ext uri="{BB962C8B-B14F-4D97-AF65-F5344CB8AC3E}">
        <p14:creationId xmlns:p14="http://schemas.microsoft.com/office/powerpoint/2010/main" val="17254191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18736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MODERN TRADE THEORIES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55122"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Patterns of comparative advantage change over time</a:t>
            </a:r>
          </a:p>
          <a:p>
            <a:pPr algn="just"/>
            <a:r>
              <a:rPr lang="en-US" sz="2400" dirty="0">
                <a:solidFill>
                  <a:srgbClr val="307871"/>
                </a:solidFill>
                <a:latin typeface="Times New Roman" panose="02020603050405020304" pitchFamily="18" charset="0"/>
                <a:cs typeface="Times New Roman" panose="02020603050405020304" pitchFamily="18" charset="0"/>
              </a:rPr>
              <a:t>Productivity increases</a:t>
            </a:r>
          </a:p>
          <a:p>
            <a:pPr algn="just"/>
            <a:r>
              <a:rPr lang="en-US" sz="2400" dirty="0">
                <a:solidFill>
                  <a:srgbClr val="307871"/>
                </a:solidFill>
                <a:latin typeface="Times New Roman" panose="02020603050405020304" pitchFamily="18" charset="0"/>
                <a:cs typeface="Times New Roman" panose="02020603050405020304" pitchFamily="18" charset="0"/>
              </a:rPr>
              <a:t>Production possibilities schedule changes</a:t>
            </a:r>
          </a:p>
          <a:p>
            <a:pPr algn="just"/>
            <a:r>
              <a:rPr lang="en-US" sz="2400" dirty="0">
                <a:solidFill>
                  <a:srgbClr val="307871"/>
                </a:solidFill>
                <a:latin typeface="Times New Roman" panose="02020603050405020304" pitchFamily="18" charset="0"/>
                <a:cs typeface="Times New Roman" panose="02020603050405020304" pitchFamily="18" charset="0"/>
              </a:rPr>
              <a:t>More output can be produced - with the same amount of resources</a:t>
            </a:r>
          </a:p>
          <a:p>
            <a:pPr algn="just"/>
            <a:r>
              <a:rPr lang="en-US" sz="2400" dirty="0">
                <a:solidFill>
                  <a:srgbClr val="307871"/>
                </a:solidFill>
                <a:latin typeface="Times New Roman" panose="02020603050405020304" pitchFamily="18" charset="0"/>
                <a:cs typeface="Times New Roman" panose="02020603050405020304" pitchFamily="18" charset="0"/>
              </a:rPr>
              <a:t>Producers - need to hone their skills to compete in more profitable </a:t>
            </a:r>
            <a:r>
              <a:rPr lang="en-US" sz="2400" dirty="0" smtClean="0">
                <a:solidFill>
                  <a:srgbClr val="307871"/>
                </a:solidFill>
                <a:latin typeface="Times New Roman" panose="02020603050405020304" pitchFamily="18" charset="0"/>
                <a:cs typeface="Times New Roman" panose="02020603050405020304" pitchFamily="18" charset="0"/>
              </a:rPr>
              <a:t>areas</a:t>
            </a:r>
            <a:endParaRPr lang="cs-CZ" sz="2400" dirty="0" smtClean="0">
              <a:solidFill>
                <a:srgbClr val="307871"/>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Increasing opportunity costs</a:t>
            </a:r>
          </a:p>
          <a:p>
            <a:pPr lvl="1" algn="just"/>
            <a:r>
              <a:rPr lang="en-US" sz="2000" dirty="0">
                <a:solidFill>
                  <a:srgbClr val="307871"/>
                </a:solidFill>
                <a:latin typeface="Times New Roman" panose="02020603050405020304" pitchFamily="18" charset="0"/>
                <a:cs typeface="Times New Roman" panose="02020603050405020304" pitchFamily="18" charset="0"/>
              </a:rPr>
              <a:t>Concave production possibilities schedule</a:t>
            </a:r>
          </a:p>
          <a:p>
            <a:pPr lvl="1" algn="just"/>
            <a:r>
              <a:rPr lang="en-US" sz="2000" dirty="0">
                <a:solidFill>
                  <a:srgbClr val="307871"/>
                </a:solidFill>
                <a:latin typeface="Times New Roman" panose="02020603050405020304" pitchFamily="18" charset="0"/>
                <a:cs typeface="Times New Roman" panose="02020603050405020304" pitchFamily="18" charset="0"/>
              </a:rPr>
              <a:t>Bowed outward from the diagram’s origin</a:t>
            </a:r>
          </a:p>
          <a:p>
            <a:pPr lvl="1" algn="just"/>
            <a:r>
              <a:rPr lang="en-US" sz="2000" dirty="0">
                <a:solidFill>
                  <a:srgbClr val="307871"/>
                </a:solidFill>
                <a:latin typeface="Times New Roman" panose="02020603050405020304" pitchFamily="18" charset="0"/>
                <a:cs typeface="Times New Roman" panose="02020603050405020304" pitchFamily="18" charset="0"/>
              </a:rPr>
              <a:t>Inputs are imperfect substitutes for each other</a:t>
            </a:r>
          </a:p>
          <a:p>
            <a:pPr algn="just"/>
            <a:r>
              <a:rPr lang="en-US" sz="2400" dirty="0">
                <a:solidFill>
                  <a:srgbClr val="307871"/>
                </a:solidFill>
                <a:latin typeface="Times New Roman" panose="02020603050405020304" pitchFamily="18" charset="0"/>
                <a:cs typeface="Times New Roman" panose="02020603050405020304" pitchFamily="18" charset="0"/>
              </a:rPr>
              <a:t>MRT rises</a:t>
            </a:r>
          </a:p>
          <a:p>
            <a:pPr lvl="1" algn="just"/>
            <a:r>
              <a:rPr lang="en-US" sz="2000" dirty="0">
                <a:solidFill>
                  <a:srgbClr val="307871"/>
                </a:solidFill>
                <a:latin typeface="Times New Roman" panose="02020603050405020304" pitchFamily="18" charset="0"/>
                <a:cs typeface="Times New Roman" panose="02020603050405020304" pitchFamily="18" charset="0"/>
              </a:rPr>
              <a:t>Absolute slope of the production possibilities schedule</a:t>
            </a:r>
          </a:p>
          <a:p>
            <a:pPr algn="just"/>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49221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18736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MODERN TRADE THEORIES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1499" y="1578091"/>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Increasing-Cost Trading Case</a:t>
            </a:r>
          </a:p>
          <a:p>
            <a:pPr algn="just"/>
            <a:r>
              <a:rPr lang="en-US" sz="2400" dirty="0">
                <a:solidFill>
                  <a:srgbClr val="307871"/>
                </a:solidFill>
                <a:latin typeface="Times New Roman" panose="02020603050405020304" pitchFamily="18" charset="0"/>
                <a:cs typeface="Times New Roman" panose="02020603050405020304" pitchFamily="18" charset="0"/>
              </a:rPr>
              <a:t>One country specializes in producing one good</a:t>
            </a:r>
          </a:p>
          <a:p>
            <a:pPr algn="just"/>
            <a:r>
              <a:rPr lang="en-US" sz="2400" dirty="0">
                <a:solidFill>
                  <a:srgbClr val="307871"/>
                </a:solidFill>
                <a:latin typeface="Times New Roman" panose="02020603050405020304" pitchFamily="18" charset="0"/>
                <a:cs typeface="Times New Roman" panose="02020603050405020304" pitchFamily="18" charset="0"/>
              </a:rPr>
              <a:t>The other country specializes in producing the other good</a:t>
            </a:r>
          </a:p>
          <a:p>
            <a:pPr algn="just"/>
            <a:r>
              <a:rPr lang="en-US" sz="2400" dirty="0">
                <a:solidFill>
                  <a:srgbClr val="307871"/>
                </a:solidFill>
                <a:latin typeface="Times New Roman" panose="02020603050405020304" pitchFamily="18" charset="0"/>
                <a:cs typeface="Times New Roman" panose="02020603050405020304" pitchFamily="18" charset="0"/>
              </a:rPr>
              <a:t>Specialization continues in both nations until</a:t>
            </a:r>
          </a:p>
          <a:p>
            <a:pPr lvl="1" algn="just"/>
            <a:r>
              <a:rPr lang="en-US" sz="2000" dirty="0">
                <a:solidFill>
                  <a:srgbClr val="307871"/>
                </a:solidFill>
                <a:latin typeface="Times New Roman" panose="02020603050405020304" pitchFamily="18" charset="0"/>
                <a:cs typeface="Times New Roman" panose="02020603050405020304" pitchFamily="18" charset="0"/>
              </a:rPr>
              <a:t>Relative cost of one good is identical in both nations</a:t>
            </a:r>
          </a:p>
          <a:p>
            <a:pPr lvl="1" algn="just"/>
            <a:r>
              <a:rPr lang="en-US" sz="2000" dirty="0">
                <a:solidFill>
                  <a:srgbClr val="307871"/>
                </a:solidFill>
                <a:latin typeface="Times New Roman" panose="02020603050405020304" pitchFamily="18" charset="0"/>
                <a:cs typeface="Times New Roman" panose="02020603050405020304" pitchFamily="18" charset="0"/>
              </a:rPr>
              <a:t>One country’s exports of one good are precisely equal to the other country’s imports of the good</a:t>
            </a:r>
          </a:p>
          <a:p>
            <a:pPr lvl="1" algn="just"/>
            <a:r>
              <a:rPr lang="en-US" sz="2000" dirty="0">
                <a:solidFill>
                  <a:srgbClr val="307871"/>
                </a:solidFill>
                <a:latin typeface="Times New Roman" panose="02020603050405020304" pitchFamily="18" charset="0"/>
                <a:cs typeface="Times New Roman" panose="02020603050405020304" pitchFamily="18" charset="0"/>
              </a:rPr>
              <a:t>Same domestic rates of transformation</a:t>
            </a:r>
          </a:p>
          <a:p>
            <a:pPr algn="just"/>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62050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18736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MODERN TRADE THEORIES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46561" y="1064489"/>
            <a:ext cx="10272464" cy="7643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dirty="0" err="1" smtClean="0">
                <a:solidFill>
                  <a:srgbClr val="307871"/>
                </a:solidFill>
                <a:latin typeface="Times New Roman" panose="02020603050405020304" pitchFamily="18" charset="0"/>
                <a:cs typeface="Times New Roman" panose="02020603050405020304" pitchFamily="18" charset="0"/>
              </a:rPr>
              <a:t>Figure</a:t>
            </a:r>
            <a:r>
              <a:rPr lang="cs-CZ" sz="2400" dirty="0" smtClean="0">
                <a:solidFill>
                  <a:srgbClr val="307871"/>
                </a:solidFill>
                <a:latin typeface="Times New Roman" panose="02020603050405020304" pitchFamily="18" charset="0"/>
                <a:cs typeface="Times New Roman" panose="02020603050405020304" pitchFamily="18" charset="0"/>
              </a:rPr>
              <a:t> 3: </a:t>
            </a:r>
            <a:r>
              <a:rPr lang="cs-CZ" sz="2400" dirty="0" err="1" smtClean="0">
                <a:solidFill>
                  <a:srgbClr val="307871"/>
                </a:solidFill>
                <a:latin typeface="Times New Roman" panose="02020603050405020304" pitchFamily="18" charset="0"/>
                <a:cs typeface="Times New Roman" panose="02020603050405020304" pitchFamily="18" charset="0"/>
              </a:rPr>
              <a:t>Trading</a:t>
            </a:r>
            <a:r>
              <a:rPr lang="cs-CZ" sz="2400" dirty="0" smtClean="0">
                <a:solidFill>
                  <a:srgbClr val="307871"/>
                </a:solidFill>
                <a:latin typeface="Times New Roman" panose="02020603050405020304" pitchFamily="18" charset="0"/>
                <a:cs typeface="Times New Roman" panose="02020603050405020304" pitchFamily="18" charset="0"/>
              </a:rPr>
              <a:t> </a:t>
            </a:r>
            <a:r>
              <a:rPr lang="cs-CZ" sz="2400" dirty="0" err="1" smtClean="0">
                <a:solidFill>
                  <a:srgbClr val="307871"/>
                </a:solidFill>
                <a:latin typeface="Times New Roman" panose="02020603050405020304" pitchFamily="18" charset="0"/>
                <a:cs typeface="Times New Roman" panose="02020603050405020304" pitchFamily="18" charset="0"/>
              </a:rPr>
              <a:t>under</a:t>
            </a:r>
            <a:r>
              <a:rPr lang="cs-CZ" sz="2400" dirty="0" smtClean="0">
                <a:solidFill>
                  <a:srgbClr val="307871"/>
                </a:solidFill>
                <a:latin typeface="Times New Roman" panose="02020603050405020304" pitchFamily="18" charset="0"/>
                <a:cs typeface="Times New Roman" panose="02020603050405020304" pitchFamily="18" charset="0"/>
              </a:rPr>
              <a:t> </a:t>
            </a:r>
            <a:r>
              <a:rPr lang="cs-CZ" sz="2400" dirty="0" err="1" smtClean="0">
                <a:solidFill>
                  <a:srgbClr val="307871"/>
                </a:solidFill>
                <a:latin typeface="Times New Roman" panose="02020603050405020304" pitchFamily="18" charset="0"/>
                <a:cs typeface="Times New Roman" panose="02020603050405020304" pitchFamily="18" charset="0"/>
              </a:rPr>
              <a:t>increasing</a:t>
            </a:r>
            <a:r>
              <a:rPr lang="cs-CZ" sz="2400" dirty="0" smtClean="0">
                <a:solidFill>
                  <a:srgbClr val="307871"/>
                </a:solidFill>
                <a:latin typeface="Times New Roman" panose="02020603050405020304" pitchFamily="18" charset="0"/>
                <a:cs typeface="Times New Roman" panose="02020603050405020304" pitchFamily="18" charset="0"/>
              </a:rPr>
              <a:t> </a:t>
            </a:r>
            <a:r>
              <a:rPr lang="cs-CZ" sz="2400" dirty="0" err="1" smtClean="0">
                <a:solidFill>
                  <a:srgbClr val="307871"/>
                </a:solidFill>
                <a:latin typeface="Times New Roman" panose="02020603050405020304" pitchFamily="18" charset="0"/>
                <a:cs typeface="Times New Roman" panose="02020603050405020304" pitchFamily="18" charset="0"/>
              </a:rPr>
              <a:t>opportunity</a:t>
            </a:r>
            <a:r>
              <a:rPr lang="cs-CZ" sz="2400" dirty="0" smtClean="0">
                <a:solidFill>
                  <a:srgbClr val="307871"/>
                </a:solidFill>
                <a:latin typeface="Times New Roman" panose="02020603050405020304" pitchFamily="18" charset="0"/>
                <a:cs typeface="Times New Roman" panose="02020603050405020304" pitchFamily="18" charset="0"/>
              </a:rPr>
              <a:t> </a:t>
            </a:r>
            <a:r>
              <a:rPr lang="cs-CZ" sz="2400" dirty="0" err="1" smtClean="0">
                <a:solidFill>
                  <a:srgbClr val="307871"/>
                </a:solidFill>
                <a:latin typeface="Times New Roman" panose="02020603050405020304" pitchFamily="18" charset="0"/>
                <a:cs typeface="Times New Roman" panose="02020603050405020304" pitchFamily="18" charset="0"/>
              </a:rPr>
              <a:t>costs</a:t>
            </a:r>
            <a:endParaRPr lang="cs-CZ" sz="2400" dirty="0" smtClean="0">
              <a:solidFill>
                <a:srgbClr val="307871"/>
              </a:solidFill>
              <a:latin typeface="Times New Roman" panose="02020603050405020304" pitchFamily="18" charset="0"/>
              <a:cs typeface="Times New Roman" panose="02020603050405020304" pitchFamily="18" charset="0"/>
            </a:endParaRPr>
          </a:p>
          <a:p>
            <a:pPr marL="0" indent="0" algn="just">
              <a:buNone/>
            </a:pPr>
            <a:r>
              <a:rPr lang="en-US" sz="1800" dirty="0">
                <a:solidFill>
                  <a:srgbClr val="307871"/>
                </a:solidFill>
                <a:latin typeface="Times New Roman" panose="02020603050405020304" pitchFamily="18" charset="0"/>
                <a:cs typeface="Times New Roman" panose="02020603050405020304" pitchFamily="18" charset="0"/>
              </a:rPr>
              <a:t>With increasing opportunity costs, comparative product prices in each country are determined by both supply and demand factors. A country tends to partially specialize in the product of its comparative advantage under increasing cost conditions.</a:t>
            </a:r>
          </a:p>
          <a:p>
            <a:pPr marL="0" indent="0" algn="just">
              <a:buNone/>
            </a:pPr>
            <a:endParaRPr lang="cs-CZ" sz="2400" dirty="0" smtClean="0">
              <a:solidFill>
                <a:srgbClr val="307871"/>
              </a:solidFill>
              <a:latin typeface="Times New Roman" panose="02020603050405020304" pitchFamily="18" charset="0"/>
              <a:cs typeface="Times New Roman" panose="02020603050405020304" pitchFamily="18" charset="0"/>
            </a:endParaRPr>
          </a:p>
          <a:p>
            <a:pPr marL="0" indent="0" algn="just">
              <a:buNone/>
            </a:pPr>
            <a:endParaRPr lang="en-US" sz="2400"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3" cstate="print"/>
          <a:srcRect/>
          <a:stretch>
            <a:fillRect/>
          </a:stretch>
        </p:blipFill>
        <p:spPr bwMode="auto">
          <a:xfrm>
            <a:off x="1238809" y="2573057"/>
            <a:ext cx="9144000" cy="3577275"/>
          </a:xfrm>
          <a:prstGeom prst="rect">
            <a:avLst/>
          </a:prstGeom>
          <a:noFill/>
          <a:ln w="9525">
            <a:noFill/>
            <a:miter lim="800000"/>
            <a:headEnd/>
            <a:tailEnd/>
          </a:ln>
        </p:spPr>
      </p:pic>
    </p:spTree>
    <p:extLst>
      <p:ext uri="{BB962C8B-B14F-4D97-AF65-F5344CB8AC3E}">
        <p14:creationId xmlns:p14="http://schemas.microsoft.com/office/powerpoint/2010/main" val="250683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18736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MODERN TRADE THEORIES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55122"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Production gains</a:t>
            </a:r>
          </a:p>
          <a:p>
            <a:pPr algn="just"/>
            <a:r>
              <a:rPr lang="en-US" sz="2400" dirty="0">
                <a:solidFill>
                  <a:srgbClr val="307871"/>
                </a:solidFill>
                <a:latin typeface="Times New Roman" panose="02020603050405020304" pitchFamily="18" charset="0"/>
                <a:cs typeface="Times New Roman" panose="02020603050405020304" pitchFamily="18" charset="0"/>
              </a:rPr>
              <a:t>More of each good is being produced</a:t>
            </a:r>
          </a:p>
          <a:p>
            <a:pPr algn="just"/>
            <a:r>
              <a:rPr lang="en-US" sz="2400" dirty="0">
                <a:solidFill>
                  <a:srgbClr val="FF0000"/>
                </a:solidFill>
                <a:latin typeface="Times New Roman" panose="02020603050405020304" pitchFamily="18" charset="0"/>
                <a:cs typeface="Times New Roman" panose="02020603050405020304" pitchFamily="18" charset="0"/>
              </a:rPr>
              <a:t>Consumption gains</a:t>
            </a:r>
          </a:p>
          <a:p>
            <a:pPr algn="just"/>
            <a:r>
              <a:rPr lang="en-US" sz="2400" dirty="0">
                <a:solidFill>
                  <a:srgbClr val="307871"/>
                </a:solidFill>
                <a:latin typeface="Times New Roman" panose="02020603050405020304" pitchFamily="18" charset="0"/>
                <a:cs typeface="Times New Roman" panose="02020603050405020304" pitchFamily="18" charset="0"/>
              </a:rPr>
              <a:t>Both countries consume more of at least one good</a:t>
            </a:r>
          </a:p>
          <a:p>
            <a:pPr algn="just"/>
            <a:r>
              <a:rPr lang="en-US" sz="2400" dirty="0">
                <a:solidFill>
                  <a:srgbClr val="307871"/>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The trade triangle</a:t>
            </a:r>
          </a:p>
          <a:p>
            <a:pPr algn="just"/>
            <a:r>
              <a:rPr lang="en-US" sz="2400" dirty="0">
                <a:solidFill>
                  <a:srgbClr val="307871"/>
                </a:solidFill>
                <a:latin typeface="Times New Roman" panose="02020603050405020304" pitchFamily="18" charset="0"/>
                <a:cs typeface="Times New Roman" panose="02020603050405020304" pitchFamily="18" charset="0"/>
              </a:rPr>
              <a:t>Exports, imports, and terms of trade</a:t>
            </a:r>
          </a:p>
          <a:p>
            <a:pPr algn="just"/>
            <a:r>
              <a:rPr lang="en-US" sz="2400" dirty="0">
                <a:solidFill>
                  <a:srgbClr val="307871"/>
                </a:solidFill>
                <a:latin typeface="Times New Roman" panose="02020603050405020304" pitchFamily="18" charset="0"/>
                <a:cs typeface="Times New Roman" panose="02020603050405020304" pitchFamily="18" charset="0"/>
              </a:rPr>
              <a:t>Same for both countries</a:t>
            </a:r>
          </a:p>
          <a:p>
            <a:pPr algn="just"/>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8026644" y="2258968"/>
            <a:ext cx="2893402" cy="3566619"/>
          </a:xfrm>
          <a:prstGeom prst="rect">
            <a:avLst/>
          </a:prstGeom>
        </p:spPr>
      </p:pic>
    </p:spTree>
    <p:extLst>
      <p:ext uri="{BB962C8B-B14F-4D97-AF65-F5344CB8AC3E}">
        <p14:creationId xmlns:p14="http://schemas.microsoft.com/office/powerpoint/2010/main" val="24974294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187365" cy="461665"/>
          </a:xfrm>
          <a:prstGeom prst="rect">
            <a:avLst/>
          </a:prstGeom>
        </p:spPr>
        <p:txBody>
          <a:bodyPr wrap="none">
            <a:spAutoFit/>
          </a:bodyPr>
          <a:lstStyle/>
          <a:p>
            <a:pPr lvl="0">
              <a:defRPr/>
            </a:pPr>
            <a:r>
              <a:rPr lang="cs-CZ" sz="2400" kern="0" dirty="0">
                <a:solidFill>
                  <a:srgbClr val="307871"/>
                </a:solidFill>
                <a:latin typeface="Times New Roman"/>
              </a:rPr>
              <a:t>MODERN TRADE THEORIES</a:t>
            </a:r>
            <a:endParaRPr lang="en-GB" kern="0" dirty="0">
              <a:solidFill>
                <a:sysClr val="windowText" lastClr="000000"/>
              </a:solidFill>
            </a:endParaRPr>
          </a:p>
        </p:txBody>
      </p:sp>
      <p:sp>
        <p:nvSpPr>
          <p:cNvPr id="8" name="Zástupný symbol pro obsah 2"/>
          <p:cNvSpPr txBox="1">
            <a:spLocks/>
          </p:cNvSpPr>
          <p:nvPr/>
        </p:nvSpPr>
        <p:spPr>
          <a:xfrm>
            <a:off x="546561" y="1064489"/>
            <a:ext cx="10272464" cy="7643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dirty="0" err="1" smtClean="0">
                <a:solidFill>
                  <a:srgbClr val="307871"/>
                </a:solidFill>
                <a:latin typeface="Times New Roman" panose="02020603050405020304" pitchFamily="18" charset="0"/>
                <a:cs typeface="Times New Roman" panose="02020603050405020304" pitchFamily="18" charset="0"/>
              </a:rPr>
              <a:t>Gains</a:t>
            </a:r>
            <a:r>
              <a:rPr lang="cs-CZ" sz="2400" dirty="0" smtClean="0">
                <a:solidFill>
                  <a:srgbClr val="307871"/>
                </a:solidFill>
                <a:latin typeface="Times New Roman" panose="02020603050405020304" pitchFamily="18" charset="0"/>
                <a:cs typeface="Times New Roman" panose="02020603050405020304" pitchFamily="18" charset="0"/>
              </a:rPr>
              <a:t> </a:t>
            </a:r>
            <a:r>
              <a:rPr lang="cs-CZ" sz="2400" dirty="0" err="1" smtClean="0">
                <a:solidFill>
                  <a:srgbClr val="307871"/>
                </a:solidFill>
                <a:latin typeface="Times New Roman" panose="02020603050405020304" pitchFamily="18" charset="0"/>
                <a:cs typeface="Times New Roman" panose="02020603050405020304" pitchFamily="18" charset="0"/>
              </a:rPr>
              <a:t>from</a:t>
            </a:r>
            <a:r>
              <a:rPr lang="cs-CZ" sz="2400" dirty="0" smtClean="0">
                <a:solidFill>
                  <a:srgbClr val="307871"/>
                </a:solidFill>
                <a:latin typeface="Times New Roman" panose="02020603050405020304" pitchFamily="18" charset="0"/>
                <a:cs typeface="Times New Roman" panose="02020603050405020304" pitchFamily="18" charset="0"/>
              </a:rPr>
              <a:t> </a:t>
            </a:r>
            <a:r>
              <a:rPr lang="cs-CZ" sz="2400" dirty="0" err="1" smtClean="0">
                <a:solidFill>
                  <a:srgbClr val="307871"/>
                </a:solidFill>
                <a:latin typeface="Times New Roman" panose="02020603050405020304" pitchFamily="18" charset="0"/>
                <a:cs typeface="Times New Roman" panose="02020603050405020304" pitchFamily="18" charset="0"/>
              </a:rPr>
              <a:t>specialization</a:t>
            </a:r>
            <a:r>
              <a:rPr lang="cs-CZ" sz="2400" dirty="0" smtClean="0">
                <a:solidFill>
                  <a:srgbClr val="307871"/>
                </a:solidFill>
                <a:latin typeface="Times New Roman" panose="02020603050405020304" pitchFamily="18" charset="0"/>
                <a:cs typeface="Times New Roman" panose="02020603050405020304" pitchFamily="18" charset="0"/>
              </a:rPr>
              <a:t> and </a:t>
            </a:r>
            <a:r>
              <a:rPr lang="cs-CZ" sz="2400" dirty="0" err="1" smtClean="0">
                <a:solidFill>
                  <a:srgbClr val="307871"/>
                </a:solidFill>
                <a:latin typeface="Times New Roman" panose="02020603050405020304" pitchFamily="18" charset="0"/>
                <a:cs typeface="Times New Roman" panose="02020603050405020304" pitchFamily="18" charset="0"/>
              </a:rPr>
              <a:t>trade</a:t>
            </a:r>
            <a:r>
              <a:rPr lang="cs-CZ" sz="2400" dirty="0" smtClean="0">
                <a:solidFill>
                  <a:srgbClr val="307871"/>
                </a:solidFill>
                <a:latin typeface="Times New Roman" panose="02020603050405020304" pitchFamily="18" charset="0"/>
                <a:cs typeface="Times New Roman" panose="02020603050405020304" pitchFamily="18" charset="0"/>
              </a:rPr>
              <a:t> – </a:t>
            </a:r>
            <a:r>
              <a:rPr lang="cs-CZ" sz="2400" dirty="0" err="1" smtClean="0">
                <a:solidFill>
                  <a:srgbClr val="307871"/>
                </a:solidFill>
                <a:latin typeface="Times New Roman" panose="02020603050405020304" pitchFamily="18" charset="0"/>
                <a:cs typeface="Times New Roman" panose="02020603050405020304" pitchFamily="18" charset="0"/>
              </a:rPr>
              <a:t>increasing</a:t>
            </a:r>
            <a:r>
              <a:rPr lang="cs-CZ" sz="2400" dirty="0" smtClean="0">
                <a:solidFill>
                  <a:srgbClr val="307871"/>
                </a:solidFill>
                <a:latin typeface="Times New Roman" panose="02020603050405020304" pitchFamily="18" charset="0"/>
                <a:cs typeface="Times New Roman" panose="02020603050405020304" pitchFamily="18" charset="0"/>
              </a:rPr>
              <a:t> </a:t>
            </a:r>
            <a:r>
              <a:rPr lang="cs-CZ" sz="2400" dirty="0" err="1" smtClean="0">
                <a:solidFill>
                  <a:srgbClr val="307871"/>
                </a:solidFill>
                <a:latin typeface="Times New Roman" panose="02020603050405020304" pitchFamily="18" charset="0"/>
                <a:cs typeface="Times New Roman" panose="02020603050405020304" pitchFamily="18" charset="0"/>
              </a:rPr>
              <a:t>oppportunity</a:t>
            </a:r>
            <a:r>
              <a:rPr lang="cs-CZ" sz="2400" dirty="0" smtClean="0">
                <a:solidFill>
                  <a:srgbClr val="307871"/>
                </a:solidFill>
                <a:latin typeface="Times New Roman" panose="02020603050405020304" pitchFamily="18" charset="0"/>
                <a:cs typeface="Times New Roman" panose="02020603050405020304" pitchFamily="18" charset="0"/>
              </a:rPr>
              <a:t> </a:t>
            </a:r>
            <a:r>
              <a:rPr lang="cs-CZ" sz="2400" dirty="0" err="1" smtClean="0">
                <a:solidFill>
                  <a:srgbClr val="307871"/>
                </a:solidFill>
                <a:latin typeface="Times New Roman" panose="02020603050405020304" pitchFamily="18" charset="0"/>
                <a:cs typeface="Times New Roman" panose="02020603050405020304" pitchFamily="18" charset="0"/>
              </a:rPr>
              <a:t>costs</a:t>
            </a:r>
            <a:endParaRPr lang="cs-CZ" sz="2400" dirty="0" smtClean="0">
              <a:solidFill>
                <a:srgbClr val="307871"/>
              </a:solidFill>
              <a:latin typeface="Times New Roman" panose="02020603050405020304" pitchFamily="18" charset="0"/>
              <a:cs typeface="Times New Roman" panose="02020603050405020304" pitchFamily="18" charset="0"/>
            </a:endParaRPr>
          </a:p>
          <a:p>
            <a:pPr marL="0" indent="0" algn="just">
              <a:buNone/>
            </a:pPr>
            <a:endParaRPr lang="en-US" sz="2400"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3" cstate="print"/>
          <a:srcRect/>
          <a:stretch>
            <a:fillRect/>
          </a:stretch>
        </p:blipFill>
        <p:spPr bwMode="auto">
          <a:xfrm>
            <a:off x="1335024" y="1982287"/>
            <a:ext cx="9144000" cy="3846847"/>
          </a:xfrm>
          <a:prstGeom prst="rect">
            <a:avLst/>
          </a:prstGeom>
          <a:noFill/>
          <a:ln w="9525">
            <a:noFill/>
            <a:miter lim="800000"/>
            <a:headEnd/>
            <a:tailEnd/>
          </a:ln>
        </p:spPr>
      </p:pic>
    </p:spTree>
    <p:extLst>
      <p:ext uri="{BB962C8B-B14F-4D97-AF65-F5344CB8AC3E}">
        <p14:creationId xmlns:p14="http://schemas.microsoft.com/office/powerpoint/2010/main" val="16984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94824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smtClean="0">
                <a:ln>
                  <a:noFill/>
                </a:ln>
                <a:solidFill>
                  <a:srgbClr val="307871"/>
                </a:solidFill>
                <a:effectLst/>
                <a:uLnTx/>
                <a:uFillTx/>
                <a:latin typeface="Times New Roman"/>
                <a:ea typeface="+mj-ea"/>
                <a:cs typeface="+mj-cs"/>
              </a:rPr>
              <a:t>WORLD</a:t>
            </a:r>
            <a:r>
              <a:rPr kumimoji="0" lang="cs-CZ" sz="2400" b="0" i="0" u="none" strike="noStrike" kern="0" cap="none" spc="0" normalizeH="0" dirty="0" smtClean="0">
                <a:ln>
                  <a:noFill/>
                </a:ln>
                <a:solidFill>
                  <a:srgbClr val="307871"/>
                </a:solidFill>
                <a:effectLst/>
                <a:uLnTx/>
                <a:uFillTx/>
                <a:latin typeface="Times New Roman"/>
                <a:ea typeface="+mj-ea"/>
                <a:cs typeface="+mj-cs"/>
              </a:rPr>
              <a:t>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2" name="Obdélník 1"/>
          <p:cNvSpPr/>
          <p:nvPr/>
        </p:nvSpPr>
        <p:spPr>
          <a:xfrm>
            <a:off x="4072566" y="3208475"/>
            <a:ext cx="4504246" cy="523220"/>
          </a:xfrm>
          <a:prstGeom prst="rect">
            <a:avLst/>
          </a:prstGeom>
        </p:spPr>
        <p:txBody>
          <a:bodyPr wrap="none">
            <a:spAutoFit/>
          </a:bodyPr>
          <a:lstStyle/>
          <a:p>
            <a:r>
              <a:rPr lang="en-GB" sz="2800" dirty="0" smtClean="0"/>
              <a:t>T</a:t>
            </a:r>
            <a:r>
              <a:rPr lang="cs-CZ" sz="2800" dirty="0" err="1" smtClean="0"/>
              <a:t>hank</a:t>
            </a:r>
            <a:r>
              <a:rPr lang="en-GB" sz="2800" dirty="0" smtClean="0"/>
              <a:t> </a:t>
            </a:r>
            <a:r>
              <a:rPr lang="cs-CZ" sz="2800" dirty="0" err="1" smtClean="0"/>
              <a:t>you</a:t>
            </a:r>
            <a:r>
              <a:rPr lang="en-GB" sz="2800" dirty="0" smtClean="0"/>
              <a:t> </a:t>
            </a:r>
            <a:r>
              <a:rPr lang="cs-CZ" sz="2800" dirty="0" err="1" smtClean="0"/>
              <a:t>for</a:t>
            </a:r>
            <a:r>
              <a:rPr lang="cs-CZ" sz="2800" dirty="0" smtClean="0"/>
              <a:t> </a:t>
            </a:r>
            <a:r>
              <a:rPr lang="cs-CZ" sz="2800" dirty="0" err="1" smtClean="0"/>
              <a:t>your</a:t>
            </a:r>
            <a:r>
              <a:rPr lang="cs-CZ" sz="2800" dirty="0" smtClean="0"/>
              <a:t> </a:t>
            </a:r>
            <a:r>
              <a:rPr lang="cs-CZ" sz="2800" dirty="0" err="1" smtClean="0"/>
              <a:t>Attention</a:t>
            </a:r>
            <a:r>
              <a:rPr lang="cs-CZ" sz="2800" dirty="0" smtClean="0"/>
              <a:t>!</a:t>
            </a:r>
            <a:endParaRPr lang="en-GB" sz="2800" dirty="0"/>
          </a:p>
        </p:txBody>
      </p:sp>
    </p:spTree>
    <p:extLst>
      <p:ext uri="{BB962C8B-B14F-4D97-AF65-F5344CB8AC3E}">
        <p14:creationId xmlns:p14="http://schemas.microsoft.com/office/powerpoint/2010/main" val="459147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750558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HISTORICAL DEVELOPMENT OF TRADE THEORIES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56290" y="1462509"/>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The Mercantilists under attack</a:t>
            </a:r>
          </a:p>
          <a:p>
            <a:pPr algn="just"/>
            <a:r>
              <a:rPr lang="en-US" sz="2400" dirty="0">
                <a:solidFill>
                  <a:srgbClr val="307871"/>
                </a:solidFill>
                <a:latin typeface="Times New Roman" panose="02020603050405020304" pitchFamily="18" charset="0"/>
                <a:cs typeface="Times New Roman" panose="02020603050405020304" pitchFamily="18" charset="0"/>
              </a:rPr>
              <a:t>David Hume’s price-specie-flow doctrine</a:t>
            </a:r>
          </a:p>
          <a:p>
            <a:pPr lvl="1" algn="just"/>
            <a:r>
              <a:rPr lang="en-US" sz="2000" dirty="0">
                <a:solidFill>
                  <a:srgbClr val="307871"/>
                </a:solidFill>
                <a:latin typeface="Times New Roman" panose="02020603050405020304" pitchFamily="18" charset="0"/>
                <a:cs typeface="Times New Roman" panose="02020603050405020304" pitchFamily="18" charset="0"/>
              </a:rPr>
              <a:t>A favorable trade balance is possible only in the short run</a:t>
            </a:r>
          </a:p>
          <a:p>
            <a:pPr algn="just"/>
            <a:r>
              <a:rPr lang="en-US" sz="2400" dirty="0">
                <a:solidFill>
                  <a:srgbClr val="307871"/>
                </a:solidFill>
                <a:latin typeface="Times New Roman" panose="02020603050405020304" pitchFamily="18" charset="0"/>
                <a:cs typeface="Times New Roman" panose="02020603050405020304" pitchFamily="18" charset="0"/>
              </a:rPr>
              <a:t>1776, Adam </a:t>
            </a:r>
            <a:r>
              <a:rPr lang="en-US" sz="2400" dirty="0" smtClean="0">
                <a:solidFill>
                  <a:srgbClr val="307871"/>
                </a:solidFill>
                <a:latin typeface="Times New Roman" panose="02020603050405020304" pitchFamily="18" charset="0"/>
                <a:cs typeface="Times New Roman" panose="02020603050405020304" pitchFamily="18" charset="0"/>
              </a:rPr>
              <a:t>Smith</a:t>
            </a:r>
            <a:r>
              <a:rPr lang="cs-CZ" sz="2400" dirty="0" smtClean="0">
                <a:solidFill>
                  <a:srgbClr val="307871"/>
                </a:solidFill>
                <a:latin typeface="Times New Roman" panose="02020603050405020304" pitchFamily="18" charset="0"/>
                <a:cs typeface="Times New Roman" panose="02020603050405020304" pitchFamily="18" charset="0"/>
              </a:rPr>
              <a:t> -</a:t>
            </a:r>
            <a:r>
              <a:rPr lang="en-US" sz="2400" dirty="0" smtClean="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The Wealth of Nations</a:t>
            </a:r>
          </a:p>
          <a:p>
            <a:pPr lvl="1" algn="just"/>
            <a:r>
              <a:rPr lang="en-US" sz="2000" dirty="0">
                <a:solidFill>
                  <a:srgbClr val="307871"/>
                </a:solidFill>
                <a:latin typeface="Times New Roman" panose="02020603050405020304" pitchFamily="18" charset="0"/>
                <a:cs typeface="Times New Roman" panose="02020603050405020304" pitchFamily="18" charset="0"/>
              </a:rPr>
              <a:t>World’s wealth is not a fixed quantity</a:t>
            </a:r>
          </a:p>
          <a:p>
            <a:pPr algn="just"/>
            <a:r>
              <a:rPr lang="en-US" sz="2400" dirty="0">
                <a:solidFill>
                  <a:srgbClr val="307871"/>
                </a:solidFill>
                <a:latin typeface="Times New Roman" panose="02020603050405020304" pitchFamily="18" charset="0"/>
                <a:cs typeface="Times New Roman" panose="02020603050405020304" pitchFamily="18" charset="0"/>
              </a:rPr>
              <a:t>International trade</a:t>
            </a:r>
          </a:p>
          <a:p>
            <a:pPr lvl="1" algn="just"/>
            <a:r>
              <a:rPr lang="en-US" sz="2000" dirty="0">
                <a:solidFill>
                  <a:srgbClr val="307871"/>
                </a:solidFill>
                <a:latin typeface="Times New Roman" panose="02020603050405020304" pitchFamily="18" charset="0"/>
                <a:cs typeface="Times New Roman" panose="02020603050405020304" pitchFamily="18" charset="0"/>
              </a:rPr>
              <a:t>Increase the general level of productivity within a country</a:t>
            </a:r>
          </a:p>
          <a:p>
            <a:pPr algn="just"/>
            <a:r>
              <a:rPr lang="en-US" sz="2400" dirty="0">
                <a:solidFill>
                  <a:srgbClr val="307871"/>
                </a:solidFill>
                <a:latin typeface="Times New Roman" panose="02020603050405020304" pitchFamily="18" charset="0"/>
                <a:cs typeface="Times New Roman" panose="02020603050405020304" pitchFamily="18" charset="0"/>
              </a:rPr>
              <a:t>Increase world output (wealth)</a:t>
            </a:r>
          </a:p>
          <a:p>
            <a:pPr algn="just"/>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8179777" y="1678597"/>
            <a:ext cx="1474177" cy="1842721"/>
          </a:xfrm>
          <a:prstGeom prst="rect">
            <a:avLst/>
          </a:prstGeom>
        </p:spPr>
      </p:pic>
      <p:pic>
        <p:nvPicPr>
          <p:cNvPr id="3" name="Obrázek 2"/>
          <p:cNvPicPr>
            <a:picLocks noChangeAspect="1"/>
          </p:cNvPicPr>
          <p:nvPr/>
        </p:nvPicPr>
        <p:blipFill>
          <a:blip r:embed="rId4"/>
          <a:stretch>
            <a:fillRect/>
          </a:stretch>
        </p:blipFill>
        <p:spPr>
          <a:xfrm>
            <a:off x="9653954" y="3964454"/>
            <a:ext cx="1873638" cy="1873638"/>
          </a:xfrm>
          <a:prstGeom prst="rect">
            <a:avLst/>
          </a:prstGeom>
        </p:spPr>
      </p:pic>
    </p:spTree>
    <p:extLst>
      <p:ext uri="{BB962C8B-B14F-4D97-AF65-F5344CB8AC3E}">
        <p14:creationId xmlns:p14="http://schemas.microsoft.com/office/powerpoint/2010/main" val="1356137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750558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HISTORICAL DEVELOPMENT OF TRADE THEORIES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56290" y="1462509"/>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Why Nations Trade: Absolute Advantage</a:t>
            </a:r>
          </a:p>
          <a:p>
            <a:pPr algn="just"/>
            <a:r>
              <a:rPr lang="en-US" sz="2400" dirty="0">
                <a:solidFill>
                  <a:srgbClr val="307871"/>
                </a:solidFill>
                <a:latin typeface="Times New Roman" panose="02020603050405020304" pitchFamily="18" charset="0"/>
                <a:cs typeface="Times New Roman" panose="02020603050405020304" pitchFamily="18" charset="0"/>
              </a:rPr>
              <a:t>Adam Smith – free trade advocate</a:t>
            </a:r>
          </a:p>
          <a:p>
            <a:pPr algn="just"/>
            <a:r>
              <a:rPr lang="en-US" sz="2400" dirty="0">
                <a:solidFill>
                  <a:srgbClr val="307871"/>
                </a:solidFill>
                <a:latin typeface="Times New Roman" panose="02020603050405020304" pitchFamily="18" charset="0"/>
                <a:cs typeface="Times New Roman" panose="02020603050405020304" pitchFamily="18" charset="0"/>
              </a:rPr>
              <a:t>Production costs differ among nations</a:t>
            </a:r>
          </a:p>
          <a:p>
            <a:pPr algn="just"/>
            <a:r>
              <a:rPr lang="en-US" sz="2400" dirty="0">
                <a:solidFill>
                  <a:srgbClr val="307871"/>
                </a:solidFill>
                <a:latin typeface="Times New Roman" panose="02020603050405020304" pitchFamily="18" charset="0"/>
                <a:cs typeface="Times New Roman" panose="02020603050405020304" pitchFamily="18" charset="0"/>
              </a:rPr>
              <a:t>Different productivities of factor inputs</a:t>
            </a:r>
          </a:p>
          <a:p>
            <a:pPr algn="just"/>
            <a:r>
              <a:rPr lang="en-US" sz="2400" dirty="0">
                <a:solidFill>
                  <a:srgbClr val="307871"/>
                </a:solidFill>
                <a:latin typeface="Times New Roman" panose="02020603050405020304" pitchFamily="18" charset="0"/>
                <a:cs typeface="Times New Roman" panose="02020603050405020304" pitchFamily="18" charset="0"/>
              </a:rPr>
              <a:t>Labor – homogenous </a:t>
            </a:r>
          </a:p>
          <a:p>
            <a:pPr algn="just"/>
            <a:r>
              <a:rPr lang="en-US" sz="2400" dirty="0">
                <a:solidFill>
                  <a:srgbClr val="307871"/>
                </a:solidFill>
                <a:latin typeface="Times New Roman" panose="02020603050405020304" pitchFamily="18" charset="0"/>
                <a:cs typeface="Times New Roman" panose="02020603050405020304" pitchFamily="18" charset="0"/>
              </a:rPr>
              <a:t>Absolute cost advantage</a:t>
            </a:r>
          </a:p>
          <a:p>
            <a:pPr algn="just"/>
            <a:r>
              <a:rPr lang="en-US" sz="2400" dirty="0">
                <a:solidFill>
                  <a:srgbClr val="307871"/>
                </a:solidFill>
                <a:latin typeface="Times New Roman" panose="02020603050405020304" pitchFamily="18" charset="0"/>
                <a:cs typeface="Times New Roman" panose="02020603050405020304" pitchFamily="18" charset="0"/>
              </a:rPr>
              <a:t>Uses less labor to produce one unit of output</a:t>
            </a:r>
          </a:p>
        </p:txBody>
      </p:sp>
      <p:pic>
        <p:nvPicPr>
          <p:cNvPr id="2" name="Obrázek 1"/>
          <p:cNvPicPr>
            <a:picLocks noChangeAspect="1"/>
          </p:cNvPicPr>
          <p:nvPr/>
        </p:nvPicPr>
        <p:blipFill>
          <a:blip r:embed="rId3"/>
          <a:stretch>
            <a:fillRect/>
          </a:stretch>
        </p:blipFill>
        <p:spPr>
          <a:xfrm>
            <a:off x="8267700" y="3196003"/>
            <a:ext cx="2924908" cy="2193681"/>
          </a:xfrm>
          <a:prstGeom prst="rect">
            <a:avLst/>
          </a:prstGeom>
        </p:spPr>
      </p:pic>
    </p:spTree>
    <p:extLst>
      <p:ext uri="{BB962C8B-B14F-4D97-AF65-F5344CB8AC3E}">
        <p14:creationId xmlns:p14="http://schemas.microsoft.com/office/powerpoint/2010/main" val="987178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750558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HISTORICAL DEVELOPMENT OF TRADE THEORIES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56290" y="1462509"/>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Principle of absolute advantage</a:t>
            </a:r>
          </a:p>
          <a:p>
            <a:pPr algn="just"/>
            <a:r>
              <a:rPr lang="en-US" sz="2400" dirty="0">
                <a:solidFill>
                  <a:srgbClr val="307871"/>
                </a:solidFill>
                <a:latin typeface="Times New Roman" panose="02020603050405020304" pitchFamily="18" charset="0"/>
                <a:cs typeface="Times New Roman" panose="02020603050405020304" pitchFamily="18" charset="0"/>
              </a:rPr>
              <a:t>A two-nation, two-product world</a:t>
            </a:r>
          </a:p>
          <a:p>
            <a:pPr algn="just"/>
            <a:r>
              <a:rPr lang="en-US" sz="2400" dirty="0">
                <a:solidFill>
                  <a:srgbClr val="307871"/>
                </a:solidFill>
                <a:latin typeface="Times New Roman" panose="02020603050405020304" pitchFamily="18" charset="0"/>
                <a:cs typeface="Times New Roman" panose="02020603050405020304" pitchFamily="18" charset="0"/>
              </a:rPr>
              <a:t>International specialization and trade</a:t>
            </a:r>
          </a:p>
          <a:p>
            <a:pPr algn="just"/>
            <a:r>
              <a:rPr lang="en-US" sz="2400" dirty="0">
                <a:solidFill>
                  <a:srgbClr val="307871"/>
                </a:solidFill>
                <a:latin typeface="Times New Roman" panose="02020603050405020304" pitchFamily="18" charset="0"/>
                <a:cs typeface="Times New Roman" panose="02020603050405020304" pitchFamily="18" charset="0"/>
              </a:rPr>
              <a:t>One nation - absolute cost advantage in one good</a:t>
            </a:r>
          </a:p>
          <a:p>
            <a:pPr algn="just"/>
            <a:r>
              <a:rPr lang="en-US" sz="2400" dirty="0">
                <a:solidFill>
                  <a:srgbClr val="307871"/>
                </a:solidFill>
                <a:latin typeface="Times New Roman" panose="02020603050405020304" pitchFamily="18" charset="0"/>
                <a:cs typeface="Times New Roman" panose="02020603050405020304" pitchFamily="18" charset="0"/>
              </a:rPr>
              <a:t>The other nation - absolute cost advantage in the other good</a:t>
            </a:r>
          </a:p>
          <a:p>
            <a:pPr algn="just"/>
            <a:r>
              <a:rPr lang="en-US" sz="2400" dirty="0">
                <a:solidFill>
                  <a:srgbClr val="307871"/>
                </a:solidFill>
                <a:latin typeface="Times New Roman" panose="02020603050405020304" pitchFamily="18" charset="0"/>
                <a:cs typeface="Times New Roman" panose="02020603050405020304" pitchFamily="18" charset="0"/>
              </a:rPr>
              <a:t>Each nation must have a good that it is absolutely more efficient in producing than its trading partner</a:t>
            </a:r>
          </a:p>
          <a:p>
            <a:pPr algn="just"/>
            <a:r>
              <a:rPr lang="en-US" sz="2400" dirty="0">
                <a:solidFill>
                  <a:srgbClr val="307871"/>
                </a:solidFill>
                <a:latin typeface="Times New Roman" panose="02020603050405020304" pitchFamily="18" charset="0"/>
                <a:cs typeface="Times New Roman" panose="02020603050405020304" pitchFamily="18" charset="0"/>
              </a:rPr>
              <a:t>Import goods – if absolute cost disadvantage</a:t>
            </a:r>
          </a:p>
          <a:p>
            <a:pPr algn="just"/>
            <a:r>
              <a:rPr lang="en-US" sz="2400" dirty="0">
                <a:solidFill>
                  <a:srgbClr val="307871"/>
                </a:solidFill>
                <a:latin typeface="Times New Roman" panose="02020603050405020304" pitchFamily="18" charset="0"/>
                <a:cs typeface="Times New Roman" panose="02020603050405020304" pitchFamily="18" charset="0"/>
              </a:rPr>
              <a:t>Export goods – if absolute cost advantage</a:t>
            </a:r>
          </a:p>
        </p:txBody>
      </p:sp>
    </p:spTree>
    <p:extLst>
      <p:ext uri="{BB962C8B-B14F-4D97-AF65-F5344CB8AC3E}">
        <p14:creationId xmlns:p14="http://schemas.microsoft.com/office/powerpoint/2010/main" val="3107060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7505581" cy="461665"/>
          </a:xfrm>
          <a:prstGeom prst="rect">
            <a:avLst/>
          </a:prstGeom>
        </p:spPr>
        <p:txBody>
          <a:bodyPr wrap="none">
            <a:spAutoFit/>
          </a:bodyPr>
          <a:lstStyle/>
          <a:p>
            <a:pPr lvl="0">
              <a:defRPr/>
            </a:pPr>
            <a:r>
              <a:rPr lang="cs-CZ" sz="2400" kern="0" dirty="0">
                <a:solidFill>
                  <a:srgbClr val="307871"/>
                </a:solidFill>
                <a:latin typeface="Times New Roman"/>
              </a:rPr>
              <a:t>HISTORICAL DEVELOPMENT OF TRADE THEORIES</a:t>
            </a:r>
            <a:endParaRPr lang="en-GB" kern="0" dirty="0">
              <a:solidFill>
                <a:sysClr val="windowText" lastClr="000000"/>
              </a:solidFill>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1457903" y="1926193"/>
            <a:ext cx="8376630" cy="3298222"/>
          </a:xfrm>
          <a:prstGeom prst="rect">
            <a:avLst/>
          </a:prstGeom>
        </p:spPr>
      </p:pic>
    </p:spTree>
    <p:extLst>
      <p:ext uri="{BB962C8B-B14F-4D97-AF65-F5344CB8AC3E}">
        <p14:creationId xmlns:p14="http://schemas.microsoft.com/office/powerpoint/2010/main" val="19148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59292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COMPARATIVE ADVANTAGES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smtClean="0">
                <a:solidFill>
                  <a:srgbClr val="FF0000"/>
                </a:solidFill>
                <a:latin typeface="Times New Roman" panose="02020603050405020304" pitchFamily="18" charset="0"/>
                <a:cs typeface="Times New Roman" panose="02020603050405020304" pitchFamily="18" charset="0"/>
              </a:rPr>
              <a:t>Why </a:t>
            </a:r>
            <a:r>
              <a:rPr lang="en-US" sz="2400" dirty="0">
                <a:solidFill>
                  <a:srgbClr val="FF0000"/>
                </a:solidFill>
                <a:latin typeface="Times New Roman" panose="02020603050405020304" pitchFamily="18" charset="0"/>
                <a:cs typeface="Times New Roman" panose="02020603050405020304" pitchFamily="18" charset="0"/>
              </a:rPr>
              <a:t>Nations Trade: Comparative Advantage</a:t>
            </a:r>
          </a:p>
          <a:p>
            <a:pPr algn="just"/>
            <a:r>
              <a:rPr lang="en-US" sz="2400" dirty="0">
                <a:solidFill>
                  <a:srgbClr val="307871"/>
                </a:solidFill>
                <a:latin typeface="Times New Roman" panose="02020603050405020304" pitchFamily="18" charset="0"/>
                <a:cs typeface="Times New Roman" panose="02020603050405020304" pitchFamily="18" charset="0"/>
              </a:rPr>
              <a:t>1800, David Ricardo (1772–1823)</a:t>
            </a:r>
          </a:p>
          <a:p>
            <a:pPr algn="just"/>
            <a:r>
              <a:rPr lang="en-US" sz="2400" dirty="0">
                <a:solidFill>
                  <a:srgbClr val="307871"/>
                </a:solidFill>
                <a:latin typeface="Times New Roman" panose="02020603050405020304" pitchFamily="18" charset="0"/>
                <a:cs typeface="Times New Roman" panose="02020603050405020304" pitchFamily="18" charset="0"/>
              </a:rPr>
              <a:t>Free trade</a:t>
            </a:r>
          </a:p>
          <a:p>
            <a:pPr algn="just"/>
            <a:r>
              <a:rPr lang="en-US" sz="2400" dirty="0">
                <a:solidFill>
                  <a:srgbClr val="307871"/>
                </a:solidFill>
                <a:latin typeface="Times New Roman" panose="02020603050405020304" pitchFamily="18" charset="0"/>
                <a:cs typeface="Times New Roman" panose="02020603050405020304" pitchFamily="18" charset="0"/>
              </a:rPr>
              <a:t>Mutually beneficial trade can occur whether or not countries have any absolute advantage</a:t>
            </a:r>
          </a:p>
          <a:p>
            <a:pPr algn="just"/>
            <a:r>
              <a:rPr lang="en-US" sz="2400" dirty="0">
                <a:solidFill>
                  <a:srgbClr val="307871"/>
                </a:solidFill>
                <a:latin typeface="Times New Roman" panose="02020603050405020304" pitchFamily="18" charset="0"/>
                <a:cs typeface="Times New Roman" panose="02020603050405020304" pitchFamily="18" charset="0"/>
              </a:rPr>
              <a:t>Principle of comparative advantage</a:t>
            </a:r>
          </a:p>
          <a:p>
            <a:pPr algn="just"/>
            <a:r>
              <a:rPr lang="en-US" sz="2400" dirty="0">
                <a:solidFill>
                  <a:srgbClr val="307871"/>
                </a:solidFill>
                <a:latin typeface="Times New Roman" panose="02020603050405020304" pitchFamily="18" charset="0"/>
                <a:cs typeface="Times New Roman" panose="02020603050405020304" pitchFamily="18" charset="0"/>
              </a:rPr>
              <a:t>Emphasized comparative (relative) cost differences</a:t>
            </a: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9466385" y="3615649"/>
            <a:ext cx="2001865" cy="2502331"/>
          </a:xfrm>
          <a:prstGeom prst="rect">
            <a:avLst/>
          </a:prstGeom>
        </p:spPr>
      </p:pic>
    </p:spTree>
    <p:extLst>
      <p:ext uri="{BB962C8B-B14F-4D97-AF65-F5344CB8AC3E}">
        <p14:creationId xmlns:p14="http://schemas.microsoft.com/office/powerpoint/2010/main" val="2888105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59292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COMPARATIVE ADVANTAGES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Principle of comparative advantage</a:t>
            </a:r>
          </a:p>
          <a:p>
            <a:pPr algn="just"/>
            <a:r>
              <a:rPr lang="en-US" sz="2400" dirty="0">
                <a:solidFill>
                  <a:srgbClr val="307871"/>
                </a:solidFill>
                <a:latin typeface="Times New Roman" panose="02020603050405020304" pitchFamily="18" charset="0"/>
                <a:cs typeface="Times New Roman" panose="02020603050405020304" pitchFamily="18" charset="0"/>
              </a:rPr>
              <a:t>Even if a nation has an absolute cost disadvantage in the production of both goods</a:t>
            </a:r>
          </a:p>
          <a:p>
            <a:pPr algn="just"/>
            <a:r>
              <a:rPr lang="en-US" sz="2400" dirty="0">
                <a:solidFill>
                  <a:srgbClr val="307871"/>
                </a:solidFill>
                <a:latin typeface="Times New Roman" panose="02020603050405020304" pitchFamily="18" charset="0"/>
                <a:cs typeface="Times New Roman" panose="02020603050405020304" pitchFamily="18" charset="0"/>
              </a:rPr>
              <a:t>The less efficient nation </a:t>
            </a:r>
          </a:p>
          <a:p>
            <a:pPr algn="just"/>
            <a:r>
              <a:rPr lang="en-US" sz="2400" dirty="0">
                <a:solidFill>
                  <a:srgbClr val="307871"/>
                </a:solidFill>
                <a:latin typeface="Times New Roman" panose="02020603050405020304" pitchFamily="18" charset="0"/>
                <a:cs typeface="Times New Roman" panose="02020603050405020304" pitchFamily="18" charset="0"/>
              </a:rPr>
              <a:t>Specialize in and export the good in which it is relatively less inefficient</a:t>
            </a:r>
          </a:p>
          <a:p>
            <a:pPr algn="just"/>
            <a:r>
              <a:rPr lang="en-US" sz="2400" dirty="0">
                <a:solidFill>
                  <a:srgbClr val="307871"/>
                </a:solidFill>
                <a:latin typeface="Times New Roman" panose="02020603050405020304" pitchFamily="18" charset="0"/>
                <a:cs typeface="Times New Roman" panose="02020603050405020304" pitchFamily="18" charset="0"/>
              </a:rPr>
              <a:t>Where its absolute disadvantage is least</a:t>
            </a:r>
          </a:p>
          <a:p>
            <a:pPr algn="just"/>
            <a:r>
              <a:rPr lang="en-US" sz="2400" dirty="0">
                <a:solidFill>
                  <a:srgbClr val="307871"/>
                </a:solidFill>
                <a:latin typeface="Times New Roman" panose="02020603050405020304" pitchFamily="18" charset="0"/>
                <a:cs typeface="Times New Roman" panose="02020603050405020304" pitchFamily="18" charset="0"/>
              </a:rPr>
              <a:t>The more efficient nation</a:t>
            </a:r>
          </a:p>
          <a:p>
            <a:pPr algn="just"/>
            <a:r>
              <a:rPr lang="en-US" sz="2400" dirty="0">
                <a:solidFill>
                  <a:srgbClr val="307871"/>
                </a:solidFill>
                <a:latin typeface="Times New Roman" panose="02020603050405020304" pitchFamily="18" charset="0"/>
                <a:cs typeface="Times New Roman" panose="02020603050405020304" pitchFamily="18" charset="0"/>
              </a:rPr>
              <a:t>Specialize in and export that good in which it is relatively more efficient</a:t>
            </a:r>
          </a:p>
          <a:p>
            <a:pPr algn="just"/>
            <a:r>
              <a:rPr lang="en-US" sz="2400" dirty="0">
                <a:solidFill>
                  <a:srgbClr val="307871"/>
                </a:solidFill>
                <a:latin typeface="Times New Roman" panose="02020603050405020304" pitchFamily="18" charset="0"/>
                <a:cs typeface="Times New Roman" panose="02020603050405020304" pitchFamily="18" charset="0"/>
              </a:rPr>
              <a:t>Where its absolute advantage is greatest</a:t>
            </a: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588902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1138</TotalTime>
  <Words>1680</Words>
  <Application>Microsoft Office PowerPoint</Application>
  <PresentationFormat>Širokoúhlá obrazovka</PresentationFormat>
  <Paragraphs>249</Paragraphs>
  <Slides>35</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35</vt:i4>
      </vt:variant>
    </vt:vector>
  </HeadingPairs>
  <TitlesOfParts>
    <vt:vector size="40" baseType="lpstr">
      <vt:lpstr>Arial</vt:lpstr>
      <vt:lpstr>Calibri</vt:lpstr>
      <vt:lpstr>Calibri Light</vt:lpstr>
      <vt:lpstr>Times New Roman</vt:lpstr>
      <vt:lpstr>Motiv Office</vt:lpstr>
      <vt:lpstr>INTERNATIONAL TRADE THEORIES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Ingrid Majerová</cp:lastModifiedBy>
  <cp:revision>151</cp:revision>
  <dcterms:created xsi:type="dcterms:W3CDTF">2016-11-25T20:36:16Z</dcterms:created>
  <dcterms:modified xsi:type="dcterms:W3CDTF">2020-01-21T20:16:23Z</dcterms:modified>
</cp:coreProperties>
</file>