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98" r:id="rId4"/>
    <p:sldId id="367" r:id="rId5"/>
    <p:sldId id="368" r:id="rId6"/>
    <p:sldId id="369" r:id="rId7"/>
    <p:sldId id="370" r:id="rId8"/>
    <p:sldId id="372" r:id="rId9"/>
    <p:sldId id="371" r:id="rId10"/>
    <p:sldId id="385" r:id="rId11"/>
    <p:sldId id="377" r:id="rId12"/>
    <p:sldId id="375" r:id="rId13"/>
    <p:sldId id="379" r:id="rId14"/>
    <p:sldId id="380" r:id="rId15"/>
    <p:sldId id="373" r:id="rId16"/>
    <p:sldId id="374" r:id="rId17"/>
    <p:sldId id="382" r:id="rId18"/>
    <p:sldId id="381" r:id="rId19"/>
    <p:sldId id="383" r:id="rId20"/>
    <p:sldId id="384" r:id="rId21"/>
    <p:sldId id="366" r:id="rId22"/>
    <p:sldId id="393" r:id="rId23"/>
    <p:sldId id="378" r:id="rId24"/>
    <p:sldId id="376" r:id="rId25"/>
    <p:sldId id="386" r:id="rId26"/>
    <p:sldId id="387" r:id="rId27"/>
    <p:sldId id="388" r:id="rId28"/>
    <p:sldId id="389" r:id="rId29"/>
    <p:sldId id="390" r:id="rId30"/>
    <p:sldId id="394" r:id="rId31"/>
    <p:sldId id="26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AND ORGANIZATIONS</a:t>
            </a:r>
            <a:b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456086" y="5205197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VI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GB" altLang="cs-CZ" sz="1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086499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390" y="1678901"/>
            <a:ext cx="5592699" cy="453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2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8274" y="148181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restriction on the quantity of goods that can be imported during a specific time period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an import license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total volume of imports allowed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manufactured goods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Outlawed by the World Trade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91698" y="118289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import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quotas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318" y="1658919"/>
            <a:ext cx="5645468" cy="44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9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import quota on economy’s welfare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increase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in consumer surplus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Redistributive effect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Deadweight loss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effect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effect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effect 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Windfall profit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rent </a:t>
            </a: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 quota restricts the volume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imports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restrictive than a 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Suppresses competition</a:t>
            </a: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65" y="2120412"/>
            <a:ext cx="3027850" cy="31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quotas</a:t>
            </a: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pact, voluntary export restraint agreement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moderate the intensity of international competition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 to be more costly than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Study: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major U.S. voluntary export restraint agreements of the 1980s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Automobiles, steel, and textiles and apparel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of the costs to American consumers - captured by foreign exporters as profit</a:t>
            </a: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53" y="4099560"/>
            <a:ext cx="1954530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protectionism intensifies as global economy falls into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 downturns - catalyst for trade protectionism;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2007–2009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demand for goods and services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in international trade</a:t>
            </a:r>
          </a:p>
          <a:p>
            <a:pPr lvl="1" algn="just"/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Shortfall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some $100 billion in trade finance – 90% of world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Indiscriminate decrease in trade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 declined by 30 % 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- targeted by the most governments for protectionist measures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 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tariffs on imported automobiles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tariffs on steel imports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Argentina 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obstacles to imported auto parts and shoes</a:t>
            </a:r>
          </a:p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8274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Creeping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protectionism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2007-2009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771" y="1847088"/>
            <a:ext cx="7893830" cy="419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4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Outright cash disbursements, tax concessions, insurance arrangements, and loans at below-market interest rates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government for producers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improve their market position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domestic firms a cost advantage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products at prices lower than warranted by their actual cost or profit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price received by the producer = price paid by the purchaser + subsidy</a:t>
            </a:r>
          </a:p>
          <a:p>
            <a:pPr algn="just"/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subsidy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Granted to producers of import-competing goods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subsidy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Granted to producers of goods that are to be sold overseas</a:t>
            </a: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content requirements</a:t>
            </a: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prices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product prices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competitiveness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Subsidizing by domestic consumers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domestic producer</a:t>
            </a: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13" y="2140585"/>
            <a:ext cx="5139192" cy="35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Dumping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price discrimination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producers charge lower prices than domestic producers for an identical product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allowing for transportation costs and tariff duties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Selling in foreign markets at a price below the cost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dumping 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of misfortune or poor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dumping - a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may consistently sell abroad at lower prices than at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elasticity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642189"/>
            <a:ext cx="8280920" cy="27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57942" y="185000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Organizations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Dumping -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01" y="1993393"/>
            <a:ext cx="10224396" cy="25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29800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Procurement Policies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specified percentage of purchases by the federal or state governments be made from domestic firms rather than foreign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Safety Standards</a:t>
            </a: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governing the use of some goods, such as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hese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 can have an effect upon trade patterns even though the policies are not designed based on their effects on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Red-Tape Barriers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costly administrative procedures required for the importation of foreign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forms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 once required that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videocassete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recorders enter the country through one small port facility in the south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ecause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port capacity was limited, it effectively restricted the number of VCRs that could enter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if multiple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be obtained from a variety of government sources before importation of a product is allowed. . </a:t>
            </a:r>
          </a:p>
        </p:txBody>
      </p:sp>
    </p:spTree>
    <p:extLst>
      <p:ext uri="{BB962C8B-B14F-4D97-AF65-F5344CB8AC3E}">
        <p14:creationId xmlns:p14="http://schemas.microsoft.com/office/powerpoint/2010/main" val="40801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information and technical assistance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missions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Sponsoring exhibits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international trade fairs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overseas trade centers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trade associations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trading companies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subsidies: low-cost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Government-mandated limitations placed on customary trade or financial relations among nations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the domestic </a:t>
            </a:r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endParaRPr lang="en-US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nuclear proliferation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compensation for property expropriated by foreign governments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 international terrorism</a:t>
            </a:r>
          </a:p>
          <a:p>
            <a:pPr lvl="2" algn="just"/>
            <a:r>
              <a:rPr lang="en-US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</a:t>
            </a:r>
          </a:p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410" y="1461011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restrains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02" y="2291157"/>
            <a:ext cx="7818341" cy="32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38002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Free-trade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each nation produces what it does best and permits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long term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prices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levels of output, income, and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Little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 positive effect on the level of employment in the long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protectionism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the domestic economy even if foreign nations impose trade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losses spread across many industries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nations should temporarily shield their newly developing industries from foreign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(infant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 argument</a:t>
            </a:r>
          </a:p>
          <a:p>
            <a:pPr lvl="1" algn="just"/>
            <a:endParaRPr lang="en-US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 ORGANIZATIONS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6711" y="140869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among the member nations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decrease trade barriers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place all nations on an equal footing in trading relations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intended to become an organization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1995, GATT - transformed into the World Trade Organization (WTO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provisions of GATT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mechanism intended to improve GATT’s process for resolving trade disputes among member nations</a:t>
            </a:r>
          </a:p>
          <a:p>
            <a:pPr lvl="1" algn="just"/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 ORGANIZATIONS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38002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GATT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without discrimination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MFN principle (normal trade relations)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treatment principle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freer trade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the dispute-resolution process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tariffs rather than quotas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and transparency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Multilateral trade negotiations</a:t>
            </a:r>
          </a:p>
          <a:p>
            <a:pPr lvl="1" algn="just"/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734" y="2513902"/>
            <a:ext cx="3327219" cy="18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TRADE ORGANIZATIONS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086499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negotiating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rounds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839" y="1583479"/>
            <a:ext cx="5274754" cy="44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 ORGANIZATIONS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38002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(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nations, 97% of world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organization, headquartered in Geneva, Switzerland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Multilateral trading system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in services, intellectual property, and investment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Administers a unified package of agreements to which all members are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Oversees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tariff cuts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nontariff measures 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Watchdog of international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- trade measures and statistics</a:t>
            </a:r>
          </a:p>
          <a:p>
            <a:pPr algn="just"/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INTELLECTUAL PROPERTY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RIGHTs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3138" y="95704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rights (IPRs) violations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Pirates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Counterfeiters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infringers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invention, idea, product, or process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Registered with the government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 the inventor (or author) exclusive rights to use the invention for a given time period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Copyrights 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protect works of original authorship 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remainder of the author’s life plus 50 years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Trademarks 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manufacturers 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rights to a distinguishing name or symbol 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</a:p>
          <a:p>
            <a:pPr lvl="2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 - for a term (15 years or more) - exclusive right to make, use, or sell the invention</a:t>
            </a:r>
          </a:p>
          <a:p>
            <a:pPr algn="just"/>
            <a:endParaRPr lang="en-US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regulations and agreements that control imports and exports to foreign countries.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policies come in many varieties. Generally they consist of either taxes or subsidies, quantitative restrictions or encouragements, on either imported or exported goods, services and assets.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46" y="3770811"/>
            <a:ext cx="3446917" cy="17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INTELLECTUAL PROPERTY </a:t>
            </a:r>
            <a:r>
              <a:rPr lang="cs-CZ" sz="2400" kern="0">
                <a:solidFill>
                  <a:srgbClr val="307871"/>
                </a:solidFill>
                <a:latin typeface="Times New Roman"/>
              </a:rPr>
              <a:t>RIGHTs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086499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21" y="1606362"/>
            <a:ext cx="7489299" cy="43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WORLD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2566" y="3208475"/>
            <a:ext cx="450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</a:t>
            </a:r>
            <a:r>
              <a:rPr lang="cs-CZ" sz="2800" dirty="0" err="1" smtClean="0"/>
              <a:t>hank</a:t>
            </a:r>
            <a:r>
              <a:rPr lang="en-GB" sz="2800" dirty="0" smtClean="0"/>
              <a:t> </a:t>
            </a:r>
            <a:r>
              <a:rPr lang="cs-CZ" sz="2800" dirty="0" err="1" smtClean="0"/>
              <a:t>you</a:t>
            </a:r>
            <a:r>
              <a:rPr lang="en-GB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Attention</a:t>
            </a:r>
            <a:r>
              <a:rPr lang="cs-CZ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tax (duty) levied on a product when it crosses national boundaries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levied on an imported product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imposed on an exported product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used by developing nations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 revenue, increase the world price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17" y="3083498"/>
            <a:ext cx="2562592" cy="20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77039" y="1721706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amount of imports entering a country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Insulating import-competing producers from foreign competition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an increase in the output of import-competing producers</a:t>
            </a: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tariff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generate tax revenues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on either exports or imports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78" y="356262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05" y="2409258"/>
            <a:ext cx="7992549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1" y="2442789"/>
            <a:ext cx="9144793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57223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imposes costs to domestic economy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Buyers will pay more for their protected U.S.-made goods than they would have for the imported goods under free trade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will be lost at retail and shipping companies that import foreign-made goods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will be lost in any domestic industries that suffer from retaliatory tariffs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 cost of the goods gets passed on to whatever products and services that use these goods in the production process</a:t>
            </a:r>
          </a:p>
        </p:txBody>
      </p:sp>
    </p:spTree>
    <p:extLst>
      <p:ext uri="{BB962C8B-B14F-4D97-AF65-F5344CB8AC3E}">
        <p14:creationId xmlns:p14="http://schemas.microsoft.com/office/powerpoint/2010/main" val="1724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TOOLS OF TRADE POLICY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9986" y="1006325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 effects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price of imports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demand for imports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suppliers expand output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1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 are inequitable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 the most severe costs on low-income families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tariffs on cheap goods than luxuries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different countries in different ways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Burdens countries that specialize in the cheapest goods</a:t>
            </a:r>
          </a:p>
          <a:p>
            <a:pPr lvl="2" algn="just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poor countries in Asia and the Middle East</a:t>
            </a:r>
          </a:p>
          <a:p>
            <a:pPr algn="just"/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1449</Words>
  <Application>Microsoft Office PowerPoint</Application>
  <PresentationFormat>Širokoúhlá obrazovka</PresentationFormat>
  <Paragraphs>283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INTERNATIONAL TRADE AND ORGANIZATIONS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165</cp:revision>
  <dcterms:created xsi:type="dcterms:W3CDTF">2016-11-25T20:36:16Z</dcterms:created>
  <dcterms:modified xsi:type="dcterms:W3CDTF">2020-01-21T20:23:47Z</dcterms:modified>
</cp:coreProperties>
</file>