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9" r:id="rId5"/>
    <p:sldId id="366" r:id="rId6"/>
    <p:sldId id="367" r:id="rId7"/>
    <p:sldId id="368" r:id="rId8"/>
    <p:sldId id="364" r:id="rId9"/>
    <p:sldId id="338" r:id="rId10"/>
    <p:sldId id="370" r:id="rId11"/>
    <p:sldId id="371" r:id="rId12"/>
    <p:sldId id="372" r:id="rId13"/>
    <p:sldId id="373" r:id="rId14"/>
    <p:sldId id="374" r:id="rId15"/>
    <p:sldId id="376" r:id="rId16"/>
    <p:sldId id="375"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262"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smtClean="0">
                <a:solidFill>
                  <a:schemeClr val="bg1"/>
                </a:solidFill>
                <a:latin typeface="Times New Roman" panose="02020603050405020304" pitchFamily="18" charset="0"/>
                <a:cs typeface="Times New Roman" panose="02020603050405020304" pitchFamily="18" charset="0"/>
              </a:rPr>
              <a:t>DEVELOPING COUNTRIES AND TRADE</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X</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Composition of developing-nations’ exports</a:t>
            </a:r>
          </a:p>
          <a:p>
            <a:pPr algn="just"/>
            <a:r>
              <a:rPr lang="en-US" sz="2400" dirty="0">
                <a:solidFill>
                  <a:srgbClr val="307871"/>
                </a:solidFill>
                <a:latin typeface="Times New Roman" panose="02020603050405020304" pitchFamily="18" charset="0"/>
                <a:cs typeface="Times New Roman" panose="02020603050405020304" pitchFamily="18" charset="0"/>
              </a:rPr>
              <a:t>Primary products</a:t>
            </a:r>
          </a:p>
          <a:p>
            <a:pPr lvl="1" algn="just"/>
            <a:r>
              <a:rPr lang="en-US" sz="2000" dirty="0">
                <a:solidFill>
                  <a:srgbClr val="307871"/>
                </a:solidFill>
                <a:latin typeface="Times New Roman" panose="02020603050405020304" pitchFamily="18" charset="0"/>
                <a:cs typeface="Times New Roman" panose="02020603050405020304" pitchFamily="18" charset="0"/>
              </a:rPr>
              <a:t>Agricultural goods, raw materials, and fuels</a:t>
            </a:r>
          </a:p>
          <a:p>
            <a:pPr algn="just"/>
            <a:r>
              <a:rPr lang="en-US" sz="2400" dirty="0">
                <a:solidFill>
                  <a:srgbClr val="307871"/>
                </a:solidFill>
                <a:latin typeface="Times New Roman" panose="02020603050405020304" pitchFamily="18" charset="0"/>
                <a:cs typeface="Times New Roman" panose="02020603050405020304" pitchFamily="18" charset="0"/>
              </a:rPr>
              <a:t>Manufactured goods</a:t>
            </a:r>
          </a:p>
          <a:p>
            <a:pPr lvl="1" algn="just"/>
            <a:r>
              <a:rPr lang="en-US" sz="2000" dirty="0">
                <a:solidFill>
                  <a:srgbClr val="307871"/>
                </a:solidFill>
                <a:latin typeface="Times New Roman" panose="02020603050405020304" pitchFamily="18" charset="0"/>
                <a:cs typeface="Times New Roman" panose="02020603050405020304" pitchFamily="18" charset="0"/>
              </a:rPr>
              <a:t>Textiles</a:t>
            </a:r>
          </a:p>
          <a:p>
            <a:pPr lvl="1" algn="just"/>
            <a:r>
              <a:rPr lang="en-US" sz="2000" dirty="0">
                <a:solidFill>
                  <a:srgbClr val="307871"/>
                </a:solidFill>
                <a:latin typeface="Times New Roman" panose="02020603050405020304" pitchFamily="18" charset="0"/>
                <a:cs typeface="Times New Roman" panose="02020603050405020304" pitchFamily="18" charset="0"/>
              </a:rPr>
              <a:t>Labor intensive</a:t>
            </a:r>
          </a:p>
          <a:p>
            <a:pPr lvl="1" algn="just"/>
            <a:r>
              <a:rPr lang="en-US" sz="2000" dirty="0">
                <a:solidFill>
                  <a:srgbClr val="307871"/>
                </a:solidFill>
                <a:latin typeface="Times New Roman" panose="02020603050405020304" pitchFamily="18" charset="0"/>
                <a:cs typeface="Times New Roman" panose="02020603050405020304" pitchFamily="18" charset="0"/>
              </a:rPr>
              <a:t>Modest amounts of technology in their production</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559857" y="3232528"/>
            <a:ext cx="3701565" cy="2680290"/>
          </a:xfrm>
          <a:prstGeom prst="rect">
            <a:avLst/>
          </a:prstGeom>
        </p:spPr>
      </p:pic>
    </p:spTree>
    <p:extLst>
      <p:ext uri="{BB962C8B-B14F-4D97-AF65-F5344CB8AC3E}">
        <p14:creationId xmlns:p14="http://schemas.microsoft.com/office/powerpoint/2010/main" val="317586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1073821" y="1572237"/>
            <a:ext cx="9144793" cy="4224894"/>
          </a:xfrm>
          <a:prstGeom prst="rect">
            <a:avLst/>
          </a:prstGeom>
        </p:spPr>
      </p:pic>
    </p:spTree>
    <p:extLst>
      <p:ext uri="{BB962C8B-B14F-4D97-AF65-F5344CB8AC3E}">
        <p14:creationId xmlns:p14="http://schemas.microsoft.com/office/powerpoint/2010/main" val="1164664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Developing </a:t>
            </a:r>
            <a:r>
              <a:rPr lang="cs-CZ" sz="2400" dirty="0" err="1" smtClean="0">
                <a:solidFill>
                  <a:srgbClr val="FF0000"/>
                </a:solidFill>
                <a:latin typeface="Times New Roman" panose="02020603050405020304" pitchFamily="18" charset="0"/>
                <a:cs typeface="Times New Roman" panose="02020603050405020304" pitchFamily="18" charset="0"/>
              </a:rPr>
              <a:t>countrie</a:t>
            </a:r>
            <a:r>
              <a:rPr lang="en-US" sz="2400" dirty="0" smtClean="0">
                <a:solidFill>
                  <a:srgbClr val="FF0000"/>
                </a:solidFill>
                <a:latin typeface="Times New Roman" panose="02020603050405020304" pitchFamily="18" charset="0"/>
                <a:cs typeface="Times New Roman" panose="02020603050405020304" pitchFamily="18" charset="0"/>
              </a:rPr>
              <a:t>s </a:t>
            </a:r>
            <a:r>
              <a:rPr lang="en-US" sz="2400" dirty="0">
                <a:solidFill>
                  <a:srgbClr val="FF0000"/>
                </a:solidFill>
                <a:latin typeface="Times New Roman" panose="02020603050405020304" pitchFamily="18" charset="0"/>
                <a:cs typeface="Times New Roman" panose="02020603050405020304" pitchFamily="18" charset="0"/>
              </a:rPr>
              <a:t>– moving into exports of manufactured products</a:t>
            </a:r>
          </a:p>
          <a:p>
            <a:pPr algn="just"/>
            <a:r>
              <a:rPr lang="en-US" sz="2400" dirty="0">
                <a:solidFill>
                  <a:srgbClr val="307871"/>
                </a:solidFill>
                <a:latin typeface="Times New Roman" panose="02020603050405020304" pitchFamily="18" charset="0"/>
                <a:cs typeface="Times New Roman" panose="02020603050405020304" pitchFamily="18" charset="0"/>
              </a:rPr>
              <a:t>Investment in people and factories</a:t>
            </a:r>
          </a:p>
          <a:p>
            <a:pPr lvl="1" algn="just"/>
            <a:r>
              <a:rPr lang="en-US" sz="2000" dirty="0">
                <a:solidFill>
                  <a:srgbClr val="307871"/>
                </a:solidFill>
                <a:latin typeface="Times New Roman" panose="02020603050405020304" pitchFamily="18" charset="0"/>
                <a:cs typeface="Times New Roman" panose="02020603050405020304" pitchFamily="18" charset="0"/>
              </a:rPr>
              <a:t>Higher educational levels</a:t>
            </a:r>
          </a:p>
          <a:p>
            <a:pPr lvl="1" algn="just"/>
            <a:r>
              <a:rPr lang="en-US" sz="2000" dirty="0">
                <a:solidFill>
                  <a:srgbClr val="307871"/>
                </a:solidFill>
                <a:latin typeface="Times New Roman" panose="02020603050405020304" pitchFamily="18" charset="0"/>
                <a:cs typeface="Times New Roman" panose="02020603050405020304" pitchFamily="18" charset="0"/>
              </a:rPr>
              <a:t>Higher capital stock per worker</a:t>
            </a:r>
          </a:p>
          <a:p>
            <a:pPr algn="just"/>
            <a:r>
              <a:rPr lang="en-US" sz="2400" dirty="0">
                <a:solidFill>
                  <a:srgbClr val="307871"/>
                </a:solidFill>
                <a:latin typeface="Times New Roman" panose="02020603050405020304" pitchFamily="18" charset="0"/>
                <a:cs typeface="Times New Roman" panose="02020603050405020304" pitchFamily="18" charset="0"/>
              </a:rPr>
              <a:t>Improvements in transport and communications</a:t>
            </a:r>
          </a:p>
          <a:p>
            <a:pPr algn="just"/>
            <a:r>
              <a:rPr lang="en-US" sz="2400" dirty="0">
                <a:solidFill>
                  <a:srgbClr val="307871"/>
                </a:solidFill>
                <a:latin typeface="Times New Roman" panose="02020603050405020304" pitchFamily="18" charset="0"/>
                <a:cs typeface="Times New Roman" panose="02020603050405020304" pitchFamily="18" charset="0"/>
              </a:rPr>
              <a:t>Reforms</a:t>
            </a:r>
          </a:p>
          <a:p>
            <a:pPr algn="just"/>
            <a:r>
              <a:rPr lang="en-US" sz="2400" dirty="0">
                <a:solidFill>
                  <a:srgbClr val="307871"/>
                </a:solidFill>
                <a:latin typeface="Times New Roman" panose="02020603050405020304" pitchFamily="18" charset="0"/>
                <a:cs typeface="Times New Roman" panose="02020603050405020304" pitchFamily="18" charset="0"/>
              </a:rPr>
              <a:t>Liberalization of trade barriers</a:t>
            </a:r>
          </a:p>
          <a:p>
            <a:pPr marL="457200" lvl="1"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009708" y="3893763"/>
            <a:ext cx="3107266" cy="1747837"/>
          </a:xfrm>
          <a:prstGeom prst="rect">
            <a:avLst/>
          </a:prstGeom>
        </p:spPr>
      </p:pic>
    </p:spTree>
    <p:extLst>
      <p:ext uri="{BB962C8B-B14F-4D97-AF65-F5344CB8AC3E}">
        <p14:creationId xmlns:p14="http://schemas.microsoft.com/office/powerpoint/2010/main" val="43618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Poor nation – to develop</a:t>
            </a:r>
          </a:p>
          <a:p>
            <a:pPr algn="just"/>
            <a:r>
              <a:rPr lang="en-US" sz="2400" dirty="0">
                <a:solidFill>
                  <a:srgbClr val="307871"/>
                </a:solidFill>
                <a:latin typeface="Times New Roman" panose="02020603050405020304" pitchFamily="18" charset="0"/>
                <a:cs typeface="Times New Roman" panose="02020603050405020304" pitchFamily="18" charset="0"/>
              </a:rPr>
              <a:t>Need to take advantage of international trade</a:t>
            </a:r>
          </a:p>
          <a:p>
            <a:pPr algn="just"/>
            <a:r>
              <a:rPr lang="en-US" sz="2400" dirty="0">
                <a:solidFill>
                  <a:srgbClr val="307871"/>
                </a:solidFill>
                <a:latin typeface="Times New Roman" panose="02020603050405020304" pitchFamily="18" charset="0"/>
                <a:cs typeface="Times New Roman" panose="02020603050405020304" pitchFamily="18" charset="0"/>
              </a:rPr>
              <a:t>Problem: advanced world – increased barriers to imports from these developing nations</a:t>
            </a:r>
          </a:p>
          <a:p>
            <a:pPr algn="just"/>
            <a:r>
              <a:rPr lang="en-US" sz="2400" dirty="0">
                <a:solidFill>
                  <a:srgbClr val="307871"/>
                </a:solidFill>
                <a:latin typeface="Times New Roman" panose="02020603050405020304" pitchFamily="18" charset="0"/>
                <a:cs typeface="Times New Roman" panose="02020603050405020304" pitchFamily="18" charset="0"/>
              </a:rPr>
              <a:t>Other problems:</a:t>
            </a:r>
          </a:p>
          <a:p>
            <a:pPr lvl="1" algn="just"/>
            <a:r>
              <a:rPr lang="en-US" sz="2000" dirty="0">
                <a:solidFill>
                  <a:srgbClr val="307871"/>
                </a:solidFill>
                <a:latin typeface="Times New Roman" panose="02020603050405020304" pitchFamily="18" charset="0"/>
                <a:cs typeface="Times New Roman" panose="02020603050405020304" pitchFamily="18" charset="0"/>
              </a:rPr>
              <a:t>Structural weaknesses</a:t>
            </a:r>
          </a:p>
          <a:p>
            <a:pPr lvl="1" algn="just"/>
            <a:r>
              <a:rPr lang="en-US" sz="2000" dirty="0">
                <a:solidFill>
                  <a:srgbClr val="307871"/>
                </a:solidFill>
                <a:latin typeface="Times New Roman" panose="02020603050405020304" pitchFamily="18" charset="0"/>
                <a:cs typeface="Times New Roman" panose="02020603050405020304" pitchFamily="18" charset="0"/>
              </a:rPr>
              <a:t>Nonexistent or inadequate institutions and policies</a:t>
            </a:r>
          </a:p>
          <a:p>
            <a:pPr lvl="2" algn="just"/>
            <a:r>
              <a:rPr lang="en-US" dirty="0">
                <a:solidFill>
                  <a:srgbClr val="307871"/>
                </a:solidFill>
                <a:latin typeface="Times New Roman" panose="02020603050405020304" pitchFamily="18" charset="0"/>
                <a:cs typeface="Times New Roman" panose="02020603050405020304" pitchFamily="18" charset="0"/>
              </a:rPr>
              <a:t>Law and order, sustainable macroeconomic management, and public services</a:t>
            </a:r>
          </a:p>
          <a:p>
            <a:pPr marL="457200" lvl="1"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20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Trade Problems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Unstable export markets </a:t>
            </a:r>
            <a:endParaRPr lang="en-US" sz="2400" dirty="0" smtClean="0">
              <a:solidFill>
                <a:srgbClr val="FF0000"/>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Exports </a:t>
            </a:r>
            <a:r>
              <a:rPr lang="en-US" sz="2000" dirty="0">
                <a:solidFill>
                  <a:srgbClr val="307871"/>
                </a:solidFill>
                <a:latin typeface="Times New Roman" panose="02020603050405020304" pitchFamily="18" charset="0"/>
                <a:cs typeface="Times New Roman" panose="02020603050405020304" pitchFamily="18" charset="0"/>
              </a:rPr>
              <a:t>- concentrated in only one or a few primary products</a:t>
            </a:r>
          </a:p>
          <a:p>
            <a:pPr lvl="1" algn="just"/>
            <a:r>
              <a:rPr lang="en-US" sz="2000" dirty="0">
                <a:solidFill>
                  <a:srgbClr val="307871"/>
                </a:solidFill>
                <a:latin typeface="Times New Roman" panose="02020603050405020304" pitchFamily="18" charset="0"/>
                <a:cs typeface="Times New Roman" panose="02020603050405020304" pitchFamily="18" charset="0"/>
              </a:rPr>
              <a:t>Instability of prices and producer revenues</a:t>
            </a:r>
          </a:p>
          <a:p>
            <a:pPr lvl="1" algn="just"/>
            <a:r>
              <a:rPr lang="en-US" sz="2000" dirty="0">
                <a:solidFill>
                  <a:srgbClr val="307871"/>
                </a:solidFill>
                <a:latin typeface="Times New Roman" panose="02020603050405020304" pitchFamily="18" charset="0"/>
                <a:cs typeface="Times New Roman" panose="02020603050405020304" pitchFamily="18" charset="0"/>
              </a:rPr>
              <a:t>Low price elasticity of the demand and supply </a:t>
            </a:r>
            <a:r>
              <a:rPr lang="en-US" sz="2000" dirty="0" smtClean="0">
                <a:solidFill>
                  <a:srgbClr val="307871"/>
                </a:solidFill>
                <a:latin typeface="Times New Roman" panose="02020603050405020304" pitchFamily="18" charset="0"/>
                <a:cs typeface="Times New Roman" panose="02020603050405020304" pitchFamily="18" charset="0"/>
              </a:rPr>
              <a:t>schedules</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cs-CZ" sz="10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53812" t="32564" r="6464" b="24146"/>
          <a:stretch/>
        </p:blipFill>
        <p:spPr>
          <a:xfrm>
            <a:off x="8148978" y="3402107"/>
            <a:ext cx="2860398" cy="2340326"/>
          </a:xfrm>
          <a:prstGeom prst="rect">
            <a:avLst/>
          </a:prstGeom>
        </p:spPr>
      </p:pic>
    </p:spTree>
    <p:extLst>
      <p:ext uri="{BB962C8B-B14F-4D97-AF65-F5344CB8AC3E}">
        <p14:creationId xmlns:p14="http://schemas.microsoft.com/office/powerpoint/2010/main" val="373892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Trade Problems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Worsening </a:t>
            </a:r>
            <a:r>
              <a:rPr lang="en-US" sz="2400" dirty="0">
                <a:solidFill>
                  <a:srgbClr val="FF0000"/>
                </a:solidFill>
                <a:latin typeface="Times New Roman" panose="02020603050405020304" pitchFamily="18" charset="0"/>
                <a:cs typeface="Times New Roman" panose="02020603050405020304" pitchFamily="18" charset="0"/>
              </a:rPr>
              <a:t>terms of </a:t>
            </a:r>
            <a:r>
              <a:rPr lang="en-US" sz="2400" dirty="0" smtClean="0">
                <a:solidFill>
                  <a:srgbClr val="FF0000"/>
                </a:solidFill>
                <a:latin typeface="Times New Roman" panose="02020603050405020304" pitchFamily="18" charset="0"/>
                <a:cs typeface="Times New Roman" panose="02020603050405020304" pitchFamily="18" charset="0"/>
              </a:rPr>
              <a:t>trade</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000" dirty="0">
                <a:solidFill>
                  <a:srgbClr val="307871"/>
                </a:solidFill>
                <a:latin typeface="Times New Roman" panose="02020603050405020304" pitchFamily="18" charset="0"/>
                <a:cs typeface="Times New Roman" panose="02020603050405020304" pitchFamily="18" charset="0"/>
              </a:rPr>
              <a:t>Prices of their exports relative to their imports have fallen</a:t>
            </a:r>
          </a:p>
          <a:p>
            <a:pPr algn="just">
              <a:spcBef>
                <a:spcPts val="500"/>
              </a:spcBef>
            </a:pPr>
            <a:r>
              <a:rPr lang="en-US" sz="2000" dirty="0">
                <a:solidFill>
                  <a:srgbClr val="307871"/>
                </a:solidFill>
                <a:latin typeface="Times New Roman" panose="02020603050405020304" pitchFamily="18" charset="0"/>
                <a:cs typeface="Times New Roman" panose="02020603050405020304" pitchFamily="18" charset="0"/>
              </a:rPr>
              <a:t>Import – manufactured goods</a:t>
            </a:r>
          </a:p>
          <a:p>
            <a:pPr lvl="1" algn="just"/>
            <a:r>
              <a:rPr lang="en-US" sz="1600" dirty="0">
                <a:solidFill>
                  <a:srgbClr val="307871"/>
                </a:solidFill>
                <a:latin typeface="Times New Roman" panose="02020603050405020304" pitchFamily="18" charset="0"/>
                <a:cs typeface="Times New Roman" panose="02020603050405020304" pitchFamily="18" charset="0"/>
              </a:rPr>
              <a:t>Monopoly market</a:t>
            </a:r>
          </a:p>
          <a:p>
            <a:pPr lvl="1" algn="just"/>
            <a:r>
              <a:rPr lang="en-US" sz="1600" dirty="0">
                <a:solidFill>
                  <a:srgbClr val="307871"/>
                </a:solidFill>
                <a:latin typeface="Times New Roman" panose="02020603050405020304" pitchFamily="18" charset="0"/>
                <a:cs typeface="Times New Roman" panose="02020603050405020304" pitchFamily="18" charset="0"/>
              </a:rPr>
              <a:t>Gains in productivity = higher earnings</a:t>
            </a:r>
          </a:p>
          <a:p>
            <a:pPr algn="just">
              <a:spcBef>
                <a:spcPts val="500"/>
              </a:spcBef>
            </a:pPr>
            <a:r>
              <a:rPr lang="en-US" sz="2000" dirty="0">
                <a:solidFill>
                  <a:srgbClr val="307871"/>
                </a:solidFill>
                <a:latin typeface="Times New Roman" panose="02020603050405020304" pitchFamily="18" charset="0"/>
                <a:cs typeface="Times New Roman" panose="02020603050405020304" pitchFamily="18" charset="0"/>
              </a:rPr>
              <a:t>Export – primary goods</a:t>
            </a:r>
          </a:p>
          <a:p>
            <a:pPr lvl="1" algn="just"/>
            <a:r>
              <a:rPr lang="en-US" sz="1600" dirty="0">
                <a:solidFill>
                  <a:srgbClr val="307871"/>
                </a:solidFill>
                <a:latin typeface="Times New Roman" panose="02020603050405020304" pitchFamily="18" charset="0"/>
                <a:cs typeface="Times New Roman" panose="02020603050405020304" pitchFamily="18" charset="0"/>
              </a:rPr>
              <a:t>Competitive market</a:t>
            </a:r>
          </a:p>
          <a:p>
            <a:pPr lvl="1" algn="just"/>
            <a:r>
              <a:rPr lang="en-US" sz="1600" dirty="0">
                <a:solidFill>
                  <a:srgbClr val="307871"/>
                </a:solidFill>
                <a:latin typeface="Times New Roman" panose="02020603050405020304" pitchFamily="18" charset="0"/>
                <a:cs typeface="Times New Roman" panose="02020603050405020304" pitchFamily="18" charset="0"/>
              </a:rPr>
              <a:t>Gains in productivity = lower prices</a:t>
            </a:r>
          </a:p>
          <a:p>
            <a:pPr algn="just"/>
            <a:r>
              <a:rPr lang="en-US" sz="2000" dirty="0" smtClean="0">
                <a:solidFill>
                  <a:srgbClr val="307871"/>
                </a:solidFill>
                <a:latin typeface="Times New Roman" panose="02020603050405020304" pitchFamily="18" charset="0"/>
                <a:cs typeface="Times New Roman" panose="02020603050405020304" pitchFamily="18" charset="0"/>
              </a:rPr>
              <a:t>Prices </a:t>
            </a:r>
            <a:r>
              <a:rPr lang="en-US" sz="2000" dirty="0">
                <a:solidFill>
                  <a:srgbClr val="307871"/>
                </a:solidFill>
                <a:latin typeface="Times New Roman" panose="02020603050405020304" pitchFamily="18" charset="0"/>
                <a:cs typeface="Times New Roman" panose="02020603050405020304" pitchFamily="18" charset="0"/>
              </a:rPr>
              <a:t>they pay for imports </a:t>
            </a:r>
          </a:p>
          <a:p>
            <a:pPr lvl="2" algn="just"/>
            <a:r>
              <a:rPr lang="en-US" dirty="0">
                <a:solidFill>
                  <a:srgbClr val="307871"/>
                </a:solidFill>
                <a:latin typeface="Times New Roman" panose="02020603050405020304" pitchFamily="18" charset="0"/>
                <a:cs typeface="Times New Roman" panose="02020603050405020304" pitchFamily="18" charset="0"/>
              </a:rPr>
              <a:t>Rise faster than the prices commanded by their exports</a:t>
            </a:r>
          </a:p>
          <a:p>
            <a:pPr lvl="1" algn="just"/>
            <a:r>
              <a:rPr lang="en-US" sz="2000" dirty="0">
                <a:solidFill>
                  <a:srgbClr val="307871"/>
                </a:solidFill>
                <a:latin typeface="Times New Roman" panose="02020603050405020304" pitchFamily="18" charset="0"/>
                <a:cs typeface="Times New Roman" panose="02020603050405020304" pitchFamily="18" charset="0"/>
              </a:rPr>
              <a:t>As income rises</a:t>
            </a:r>
          </a:p>
          <a:p>
            <a:pPr lvl="2" algn="just"/>
            <a:r>
              <a:rPr lang="en-US" dirty="0">
                <a:solidFill>
                  <a:srgbClr val="307871"/>
                </a:solidFill>
                <a:latin typeface="Times New Roman" panose="02020603050405020304" pitchFamily="18" charset="0"/>
                <a:cs typeface="Times New Roman" panose="02020603050405020304" pitchFamily="18" charset="0"/>
              </a:rPr>
              <a:t>People tend to spend more on manufactured goods than primary goods</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270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519772" y="1358456"/>
            <a:ext cx="6276975" cy="4543425"/>
          </a:xfrm>
          <a:prstGeom prst="rect">
            <a:avLst/>
          </a:prstGeom>
          <a:noFill/>
          <a:ln w="9525">
            <a:noFill/>
            <a:miter lim="800000"/>
            <a:headEnd/>
            <a:tailEnd/>
          </a:ln>
        </p:spPr>
      </p:pic>
    </p:spTree>
    <p:extLst>
      <p:ext uri="{BB962C8B-B14F-4D97-AF65-F5344CB8AC3E}">
        <p14:creationId xmlns:p14="http://schemas.microsoft.com/office/powerpoint/2010/main" val="1908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Trade Problems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Limited market </a:t>
            </a:r>
            <a:r>
              <a:rPr lang="en-US" sz="2400" dirty="0" smtClean="0">
                <a:solidFill>
                  <a:srgbClr val="FF0000"/>
                </a:solidFill>
                <a:latin typeface="Times New Roman" panose="02020603050405020304" pitchFamily="18" charset="0"/>
                <a:cs typeface="Times New Roman" panose="02020603050405020304" pitchFamily="18" charset="0"/>
              </a:rPr>
              <a:t>access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Global protectionism</a:t>
            </a:r>
          </a:p>
          <a:p>
            <a:pPr lvl="1" algn="just"/>
            <a:r>
              <a:rPr lang="en-US" sz="2000" dirty="0">
                <a:solidFill>
                  <a:srgbClr val="307871"/>
                </a:solidFill>
                <a:latin typeface="Times New Roman" panose="02020603050405020304" pitchFamily="18" charset="0"/>
                <a:cs typeface="Times New Roman" panose="02020603050405020304" pitchFamily="18" charset="0"/>
              </a:rPr>
              <a:t>Agriculture</a:t>
            </a:r>
          </a:p>
          <a:p>
            <a:pPr lvl="1" algn="just"/>
            <a:r>
              <a:rPr lang="en-US" sz="2000" dirty="0">
                <a:solidFill>
                  <a:srgbClr val="307871"/>
                </a:solidFill>
                <a:latin typeface="Times New Roman" panose="02020603050405020304" pitchFamily="18" charset="0"/>
                <a:cs typeface="Times New Roman" panose="02020603050405020304" pitchFamily="18" charset="0"/>
              </a:rPr>
              <a:t>Labor-intensive manufactured products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Higher tariffs</a:t>
            </a:r>
          </a:p>
          <a:p>
            <a:pPr lvl="1" algn="just"/>
            <a:r>
              <a:rPr lang="en-US" sz="2000" dirty="0">
                <a:solidFill>
                  <a:srgbClr val="307871"/>
                </a:solidFill>
                <a:latin typeface="Times New Roman" panose="02020603050405020304" pitchFamily="18" charset="0"/>
                <a:cs typeface="Times New Roman" panose="02020603050405020304" pitchFamily="18" charset="0"/>
              </a:rPr>
              <a:t>Major trading blocks: EU, NAFTA</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Tariff escalation</a:t>
            </a:r>
          </a:p>
          <a:p>
            <a:pPr lvl="1" algn="just"/>
            <a:r>
              <a:rPr lang="en-US" sz="2000" dirty="0">
                <a:solidFill>
                  <a:srgbClr val="307871"/>
                </a:solidFill>
                <a:latin typeface="Times New Roman" panose="02020603050405020304" pitchFamily="18" charset="0"/>
                <a:cs typeface="Times New Roman" panose="02020603050405020304" pitchFamily="18" charset="0"/>
              </a:rPr>
              <a:t>By developed and developing nations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Quotas on imports </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ýsledek obrázku pro global protectio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926" y="2360364"/>
            <a:ext cx="3774744" cy="328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2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2725865" y="1164853"/>
            <a:ext cx="6581775" cy="4981575"/>
          </a:xfrm>
          <a:prstGeom prst="rect">
            <a:avLst/>
          </a:prstGeom>
          <a:noFill/>
          <a:ln w="9525">
            <a:noFill/>
            <a:miter lim="800000"/>
            <a:headEnd/>
            <a:tailEnd/>
          </a:ln>
        </p:spPr>
      </p:pic>
    </p:spTree>
    <p:extLst>
      <p:ext uri="{BB962C8B-B14F-4D97-AF65-F5344CB8AC3E}">
        <p14:creationId xmlns:p14="http://schemas.microsoft.com/office/powerpoint/2010/main" val="3078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978658" y="1318633"/>
            <a:ext cx="6311646" cy="4770645"/>
          </a:xfrm>
          <a:prstGeom prst="rect">
            <a:avLst/>
          </a:prstGeom>
          <a:noFill/>
          <a:ln w="9525">
            <a:noFill/>
            <a:miter lim="800000"/>
            <a:headEnd/>
            <a:tailEnd/>
          </a:ln>
        </p:spPr>
      </p:pic>
    </p:spTree>
    <p:extLst>
      <p:ext uri="{BB962C8B-B14F-4D97-AF65-F5344CB8AC3E}">
        <p14:creationId xmlns:p14="http://schemas.microsoft.com/office/powerpoint/2010/main" val="28961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4801314"/>
          </a:xfrm>
          <a:prstGeom prst="rect">
            <a:avLst/>
          </a:prstGeom>
        </p:spPr>
        <p:txBody>
          <a:bodyPr>
            <a:spAutoFit/>
          </a:bodyPr>
          <a:lstStyle/>
          <a:p>
            <a:pPr marL="342900" indent="-342900">
              <a:buFont typeface="+mj-lt"/>
              <a:buAutoNum type="arabicPeriod"/>
            </a:pPr>
            <a:r>
              <a:rPr lang="cs-CZ" dirty="0" err="1" smtClean="0"/>
              <a:t>Characteristic</a:t>
            </a:r>
            <a:r>
              <a:rPr lang="cs-CZ" dirty="0" smtClean="0"/>
              <a:t> </a:t>
            </a:r>
            <a:r>
              <a:rPr lang="cs-CZ" dirty="0" err="1" smtClean="0"/>
              <a:t>of</a:t>
            </a:r>
            <a:r>
              <a:rPr lang="cs-CZ" dirty="0" smtClean="0"/>
              <a:t> </a:t>
            </a:r>
            <a:r>
              <a:rPr lang="cs-CZ" dirty="0" err="1" smtClean="0"/>
              <a:t>Developing</a:t>
            </a:r>
            <a:r>
              <a:rPr lang="cs-CZ" dirty="0" smtClean="0"/>
              <a:t> </a:t>
            </a:r>
            <a:r>
              <a:rPr lang="cs-CZ" dirty="0" err="1" smtClean="0"/>
              <a:t>Countries</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Trade</a:t>
            </a:r>
            <a:r>
              <a:rPr lang="cs-CZ" dirty="0" smtClean="0"/>
              <a:t> </a:t>
            </a:r>
            <a:r>
              <a:rPr lang="cs-CZ" dirty="0" err="1" smtClean="0"/>
              <a:t>Characteristics</a:t>
            </a:r>
            <a:r>
              <a:rPr lang="cs-CZ" dirty="0" smtClean="0"/>
              <a:t> </a:t>
            </a:r>
            <a:r>
              <a:rPr lang="cs-CZ" dirty="0" err="1" smtClean="0"/>
              <a:t>of</a:t>
            </a:r>
            <a:r>
              <a:rPr lang="cs-CZ" dirty="0" smtClean="0"/>
              <a:t> </a:t>
            </a:r>
            <a:r>
              <a:rPr lang="cs-CZ" dirty="0" err="1" smtClean="0"/>
              <a:t>Developing</a:t>
            </a:r>
            <a:r>
              <a:rPr lang="cs-CZ" dirty="0" smtClean="0"/>
              <a:t> </a:t>
            </a:r>
            <a:r>
              <a:rPr lang="cs-CZ" dirty="0" err="1" smtClean="0"/>
              <a:t>Countries</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Trade</a:t>
            </a:r>
            <a:r>
              <a:rPr lang="cs-CZ" dirty="0" smtClean="0"/>
              <a:t> </a:t>
            </a:r>
            <a:r>
              <a:rPr lang="cs-CZ" dirty="0" err="1" smtClean="0"/>
              <a:t>problems</a:t>
            </a:r>
            <a:r>
              <a:rPr lang="cs-CZ" dirty="0" smtClean="0"/>
              <a:t> </a:t>
            </a:r>
            <a:r>
              <a:rPr lang="cs-CZ" dirty="0" err="1" smtClean="0"/>
              <a:t>of</a:t>
            </a:r>
            <a:r>
              <a:rPr lang="cs-CZ" dirty="0" smtClean="0"/>
              <a:t> </a:t>
            </a:r>
            <a:r>
              <a:rPr lang="cs-CZ" dirty="0" err="1" smtClean="0"/>
              <a:t>Developing</a:t>
            </a:r>
            <a:r>
              <a:rPr lang="cs-CZ" dirty="0" smtClean="0"/>
              <a:t> </a:t>
            </a:r>
            <a:r>
              <a:rPr lang="cs-CZ" dirty="0" err="1" smtClean="0"/>
              <a:t>Countries</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Aiding</a:t>
            </a:r>
            <a:r>
              <a:rPr lang="cs-CZ" dirty="0" smtClean="0"/>
              <a:t> </a:t>
            </a:r>
            <a:r>
              <a:rPr lang="cs-CZ" dirty="0" err="1" smtClean="0"/>
              <a:t>the</a:t>
            </a:r>
            <a:r>
              <a:rPr lang="cs-CZ" dirty="0" smtClean="0"/>
              <a:t> </a:t>
            </a:r>
            <a:r>
              <a:rPr lang="cs-CZ" dirty="0" err="1" smtClean="0"/>
              <a:t>Developing</a:t>
            </a:r>
            <a:r>
              <a:rPr lang="cs-CZ" dirty="0" smtClean="0"/>
              <a:t> </a:t>
            </a:r>
            <a:r>
              <a:rPr lang="cs-CZ" dirty="0" err="1" smtClean="0"/>
              <a:t>Countries</a:t>
            </a:r>
            <a:endParaRPr lang="cs-CZ" dirty="0"/>
          </a:p>
          <a:p>
            <a:pPr marL="342900" indent="-342900">
              <a:buFont typeface="+mj-lt"/>
              <a:buAutoNum type="arabicPeriod"/>
            </a:pPr>
            <a:endParaRPr lang="cs-CZ" dirty="0" smtClean="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3592378" y="1329445"/>
            <a:ext cx="5055992" cy="4694850"/>
          </a:xfrm>
          <a:prstGeom prst="rect">
            <a:avLst/>
          </a:prstGeom>
          <a:noFill/>
          <a:ln w="9525">
            <a:noFill/>
            <a:miter lim="800000"/>
            <a:headEnd/>
            <a:tailEnd/>
          </a:ln>
        </p:spPr>
      </p:pic>
    </p:spTree>
    <p:extLst>
      <p:ext uri="{BB962C8B-B14F-4D97-AF65-F5344CB8AC3E}">
        <p14:creationId xmlns:p14="http://schemas.microsoft.com/office/powerpoint/2010/main" val="22277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8512" y="1661242"/>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Trade Problems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Agricultural export subsidies of advanced </a:t>
            </a:r>
            <a:r>
              <a:rPr lang="en-US" sz="2400" dirty="0" smtClean="0">
                <a:solidFill>
                  <a:srgbClr val="FF0000"/>
                </a:solidFill>
                <a:latin typeface="Times New Roman" panose="02020603050405020304" pitchFamily="18" charset="0"/>
                <a:cs typeface="Times New Roman" panose="02020603050405020304" pitchFamily="18" charset="0"/>
              </a:rPr>
              <a:t>nations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Discourage agricultural imports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Displace developing-nation shipments to advanced-nation markets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Result in unwanted surpluses  </a:t>
            </a:r>
          </a:p>
          <a:p>
            <a:pPr lvl="1" algn="just"/>
            <a:r>
              <a:rPr lang="en-US" sz="2000" dirty="0">
                <a:solidFill>
                  <a:srgbClr val="307871"/>
                </a:solidFill>
                <a:latin typeface="Times New Roman" panose="02020603050405020304" pitchFamily="18" charset="0"/>
                <a:cs typeface="Times New Roman" panose="02020603050405020304" pitchFamily="18" charset="0"/>
              </a:rPr>
              <a:t>Often dumped onto world markets</a:t>
            </a:r>
          </a:p>
          <a:p>
            <a:pPr lvl="1" algn="just"/>
            <a:r>
              <a:rPr lang="en-US" sz="2000" dirty="0">
                <a:solidFill>
                  <a:srgbClr val="307871"/>
                </a:solidFill>
                <a:latin typeface="Times New Roman" panose="02020603050405020304" pitchFamily="18" charset="0"/>
                <a:cs typeface="Times New Roman" panose="02020603050405020304" pitchFamily="18" charset="0"/>
              </a:rPr>
              <a:t>Decreasing prices for many agricultural commodities </a:t>
            </a:r>
          </a:p>
          <a:p>
            <a:pPr lvl="1" algn="just"/>
            <a:r>
              <a:rPr lang="en-US" sz="2000" dirty="0">
                <a:solidFill>
                  <a:srgbClr val="307871"/>
                </a:solidFill>
                <a:latin typeface="Times New Roman" panose="02020603050405020304" pitchFamily="18" charset="0"/>
                <a:cs typeface="Times New Roman" panose="02020603050405020304" pitchFamily="18" charset="0"/>
              </a:rPr>
              <a:t>Reduces the revenues of developing nations</a:t>
            </a: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flipH="1">
            <a:off x="8430728" y="3936275"/>
            <a:ext cx="2307622" cy="1812281"/>
          </a:xfrm>
          <a:prstGeom prst="rect">
            <a:avLst/>
          </a:prstGeom>
        </p:spPr>
      </p:pic>
    </p:spTree>
    <p:extLst>
      <p:ext uri="{BB962C8B-B14F-4D97-AF65-F5344CB8AC3E}">
        <p14:creationId xmlns:p14="http://schemas.microsoft.com/office/powerpoint/2010/main" val="2839869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Trade Problems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American food-aid policies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U.S. food donated to the developing world</a:t>
            </a:r>
          </a:p>
          <a:p>
            <a:pPr lvl="1" algn="just"/>
            <a:r>
              <a:rPr lang="en-US" sz="2000" dirty="0">
                <a:solidFill>
                  <a:srgbClr val="307871"/>
                </a:solidFill>
                <a:latin typeface="Times New Roman" panose="02020603050405020304" pitchFamily="18" charset="0"/>
                <a:cs typeface="Times New Roman" panose="02020603050405020304" pitchFamily="18" charset="0"/>
              </a:rPr>
              <a:t>Saved millions of lives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Purchases surplus grain from American farmers (by law)</a:t>
            </a:r>
          </a:p>
          <a:p>
            <a:pPr lvl="1" algn="just"/>
            <a:r>
              <a:rPr lang="en-US" sz="2000" dirty="0">
                <a:solidFill>
                  <a:srgbClr val="307871"/>
                </a:solidFill>
                <a:latin typeface="Times New Roman" panose="02020603050405020304" pitchFamily="18" charset="0"/>
                <a:cs typeface="Times New Roman" panose="02020603050405020304" pitchFamily="18" charset="0"/>
              </a:rPr>
              <a:t>Instead of purchasing what foreigners grow</a:t>
            </a:r>
          </a:p>
          <a:p>
            <a:pPr lvl="1" algn="just"/>
            <a:r>
              <a:rPr lang="en-US" sz="2000" dirty="0">
                <a:solidFill>
                  <a:srgbClr val="307871"/>
                </a:solidFill>
                <a:latin typeface="Times New Roman" panose="02020603050405020304" pitchFamily="18" charset="0"/>
                <a:cs typeface="Times New Roman" panose="02020603050405020304" pitchFamily="18" charset="0"/>
              </a:rPr>
              <a:t>Supports American farmers, processors, and shippers, and the world’s hungry</a:t>
            </a: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488680" y="4097486"/>
            <a:ext cx="2904744" cy="1989750"/>
          </a:xfrm>
          <a:prstGeom prst="rect">
            <a:avLst/>
          </a:prstGeom>
        </p:spPr>
      </p:pic>
    </p:spTree>
    <p:extLst>
      <p:ext uri="{BB962C8B-B14F-4D97-AF65-F5344CB8AC3E}">
        <p14:creationId xmlns:p14="http://schemas.microsoft.com/office/powerpoint/2010/main" val="3891549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31289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International commodity agreements (ICAs)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Among developing nations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Attempt to stabilize export prices and revenues of primary products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Agreements between leading producing and consuming nations of commodities</a:t>
            </a:r>
          </a:p>
          <a:p>
            <a:pPr lvl="1" algn="just"/>
            <a:r>
              <a:rPr lang="en-US" sz="2000" dirty="0">
                <a:solidFill>
                  <a:srgbClr val="307871"/>
                </a:solidFill>
                <a:latin typeface="Times New Roman" panose="02020603050405020304" pitchFamily="18" charset="0"/>
                <a:cs typeface="Times New Roman" panose="02020603050405020304" pitchFamily="18" charset="0"/>
              </a:rPr>
              <a:t>Stabilizing prices</a:t>
            </a:r>
          </a:p>
          <a:p>
            <a:pPr lvl="1" algn="just"/>
            <a:r>
              <a:rPr lang="en-US" sz="2000" dirty="0">
                <a:solidFill>
                  <a:srgbClr val="307871"/>
                </a:solidFill>
                <a:latin typeface="Times New Roman" panose="02020603050405020304" pitchFamily="18" charset="0"/>
                <a:cs typeface="Times New Roman" panose="02020603050405020304" pitchFamily="18" charset="0"/>
              </a:rPr>
              <a:t>Assuring adequate supplies to consumers</a:t>
            </a:r>
          </a:p>
          <a:p>
            <a:pPr lvl="1" algn="just"/>
            <a:r>
              <a:rPr lang="en-US" sz="2000" dirty="0">
                <a:solidFill>
                  <a:srgbClr val="307871"/>
                </a:solidFill>
                <a:latin typeface="Times New Roman" panose="02020603050405020304" pitchFamily="18" charset="0"/>
                <a:cs typeface="Times New Roman" panose="02020603050405020304" pitchFamily="18" charset="0"/>
              </a:rPr>
              <a:t>Promoting economic development of </a:t>
            </a:r>
            <a:r>
              <a:rPr lang="en-US" sz="2000" dirty="0" smtClean="0">
                <a:solidFill>
                  <a:srgbClr val="307871"/>
                </a:solidFill>
                <a:latin typeface="Times New Roman" panose="02020603050405020304" pitchFamily="18" charset="0"/>
                <a:cs typeface="Times New Roman" panose="02020603050405020304" pitchFamily="18" charset="0"/>
              </a:rPr>
              <a:t>producers</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Promote stability in commodity markets</a:t>
            </a:r>
          </a:p>
          <a:p>
            <a:pPr lvl="1" algn="just"/>
            <a:r>
              <a:rPr lang="en-US" sz="2000" dirty="0">
                <a:solidFill>
                  <a:srgbClr val="307871"/>
                </a:solidFill>
                <a:latin typeface="Times New Roman" panose="02020603050405020304" pitchFamily="18" charset="0"/>
                <a:cs typeface="Times New Roman" panose="02020603050405020304" pitchFamily="18" charset="0"/>
              </a:rPr>
              <a:t>Production and export controls</a:t>
            </a:r>
          </a:p>
          <a:p>
            <a:pPr lvl="1" algn="just"/>
            <a:r>
              <a:rPr lang="en-US" sz="2000" dirty="0">
                <a:solidFill>
                  <a:srgbClr val="307871"/>
                </a:solidFill>
                <a:latin typeface="Times New Roman" panose="02020603050405020304" pitchFamily="18" charset="0"/>
                <a:cs typeface="Times New Roman" panose="02020603050405020304" pitchFamily="18" charset="0"/>
              </a:rPr>
              <a:t>Buffer stocks</a:t>
            </a:r>
          </a:p>
          <a:p>
            <a:pPr lvl="1" algn="just"/>
            <a:r>
              <a:rPr lang="en-US" sz="2000" dirty="0">
                <a:solidFill>
                  <a:srgbClr val="307871"/>
                </a:solidFill>
                <a:latin typeface="Times New Roman" panose="02020603050405020304" pitchFamily="18" charset="0"/>
                <a:cs typeface="Times New Roman" panose="02020603050405020304" pitchFamily="18" charset="0"/>
              </a:rPr>
              <a:t>Multilateral contracts</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519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18843" y="153061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Production and export </a:t>
            </a:r>
            <a:r>
              <a:rPr lang="en-US" sz="2400" dirty="0" smtClean="0">
                <a:solidFill>
                  <a:srgbClr val="FF0000"/>
                </a:solidFill>
                <a:latin typeface="Times New Roman" panose="02020603050405020304" pitchFamily="18" charset="0"/>
                <a:cs typeface="Times New Roman" panose="02020603050405020304" pitchFamily="18" charset="0"/>
              </a:rPr>
              <a:t>controls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Affect the price - influence world supply </a:t>
            </a:r>
          </a:p>
          <a:p>
            <a:pPr lvl="1" algn="just"/>
            <a:r>
              <a:rPr lang="en-US" sz="2000" dirty="0">
                <a:solidFill>
                  <a:srgbClr val="307871"/>
                </a:solidFill>
                <a:latin typeface="Times New Roman" panose="02020603050405020304" pitchFamily="18" charset="0"/>
                <a:cs typeface="Times New Roman" panose="02020603050405020304" pitchFamily="18" charset="0"/>
              </a:rPr>
              <a:t>Based on a target price </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Obstacles:</a:t>
            </a:r>
          </a:p>
          <a:p>
            <a:pPr lvl="1" algn="just"/>
            <a:r>
              <a:rPr lang="en-US" sz="2000" dirty="0">
                <a:solidFill>
                  <a:srgbClr val="307871"/>
                </a:solidFill>
                <a:latin typeface="Times New Roman" panose="02020603050405020304" pitchFamily="18" charset="0"/>
                <a:cs typeface="Times New Roman" panose="02020603050405020304" pitchFamily="18" charset="0"/>
              </a:rPr>
              <a:t>Distribution of the limits among producing nations</a:t>
            </a:r>
          </a:p>
          <a:p>
            <a:pPr lvl="1" algn="just"/>
            <a:r>
              <a:rPr lang="en-US" sz="2000" dirty="0">
                <a:solidFill>
                  <a:srgbClr val="307871"/>
                </a:solidFill>
                <a:latin typeface="Times New Roman" panose="02020603050405020304" pitchFamily="18" charset="0"/>
                <a:cs typeface="Times New Roman" panose="02020603050405020304" pitchFamily="18" charset="0"/>
              </a:rPr>
              <a:t>Entrance of new producers</a:t>
            </a:r>
          </a:p>
          <a:p>
            <a:pPr lvl="1" algn="just"/>
            <a:r>
              <a:rPr lang="en-US" sz="2000" dirty="0">
                <a:solidFill>
                  <a:srgbClr val="307871"/>
                </a:solidFill>
                <a:latin typeface="Times New Roman" panose="02020603050405020304" pitchFamily="18" charset="0"/>
                <a:cs typeface="Times New Roman" panose="02020603050405020304" pitchFamily="18" charset="0"/>
              </a:rPr>
              <a:t>Producers have the incentive to cheat on output restrictions</a:t>
            </a:r>
          </a:p>
          <a:p>
            <a:pPr lvl="1" algn="just"/>
            <a:r>
              <a:rPr lang="en-US" sz="2000" dirty="0">
                <a:solidFill>
                  <a:srgbClr val="307871"/>
                </a:solidFill>
                <a:latin typeface="Times New Roman" panose="02020603050405020304" pitchFamily="18" charset="0"/>
                <a:cs typeface="Times New Roman" panose="02020603050405020304" pitchFamily="18" charset="0"/>
              </a:rPr>
              <a:t>Enforcement is difficult</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229600" y="2499359"/>
            <a:ext cx="3044130" cy="1712323"/>
          </a:xfrm>
          <a:prstGeom prst="rect">
            <a:avLst/>
          </a:prstGeom>
        </p:spPr>
      </p:pic>
    </p:spTree>
    <p:extLst>
      <p:ext uri="{BB962C8B-B14F-4D97-AF65-F5344CB8AC3E}">
        <p14:creationId xmlns:p14="http://schemas.microsoft.com/office/powerpoint/2010/main" val="292375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Buffer </a:t>
            </a:r>
            <a:r>
              <a:rPr lang="en-US" sz="2400" dirty="0" smtClean="0">
                <a:solidFill>
                  <a:srgbClr val="FF0000"/>
                </a:solidFill>
                <a:latin typeface="Times New Roman" panose="02020603050405020304" pitchFamily="18" charset="0"/>
                <a:cs typeface="Times New Roman" panose="02020603050405020304" pitchFamily="18" charset="0"/>
              </a:rPr>
              <a:t>stock</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 producers’ association (international agency)</a:t>
            </a:r>
          </a:p>
          <a:p>
            <a:pPr lvl="1" algn="just"/>
            <a:r>
              <a:rPr lang="en-US" sz="2000" dirty="0">
                <a:solidFill>
                  <a:srgbClr val="307871"/>
                </a:solidFill>
                <a:latin typeface="Times New Roman" panose="02020603050405020304" pitchFamily="18" charset="0"/>
                <a:cs typeface="Times New Roman" panose="02020603050405020304" pitchFamily="18" charset="0"/>
              </a:rPr>
              <a:t>Prepared to buy and sell a commodity in large amounts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Supplies of a commodity </a:t>
            </a:r>
          </a:p>
          <a:p>
            <a:pPr lvl="1" algn="just"/>
            <a:r>
              <a:rPr lang="en-US" sz="2000" dirty="0">
                <a:solidFill>
                  <a:srgbClr val="307871"/>
                </a:solidFill>
                <a:latin typeface="Times New Roman" panose="02020603050405020304" pitchFamily="18" charset="0"/>
                <a:cs typeface="Times New Roman" panose="02020603050405020304" pitchFamily="18" charset="0"/>
              </a:rPr>
              <a:t>Financed and held by the producers’ association</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Buffer stock manager </a:t>
            </a:r>
          </a:p>
          <a:p>
            <a:pPr lvl="1" algn="just"/>
            <a:r>
              <a:rPr lang="en-US" sz="2000" dirty="0">
                <a:solidFill>
                  <a:srgbClr val="307871"/>
                </a:solidFill>
                <a:latin typeface="Times New Roman" panose="02020603050405020304" pitchFamily="18" charset="0"/>
                <a:cs typeface="Times New Roman" panose="02020603050405020304" pitchFamily="18" charset="0"/>
              </a:rPr>
              <a:t>Buys from the market when prices are </a:t>
            </a:r>
            <a:r>
              <a:rPr lang="en-US" sz="2000" dirty="0" smtClean="0">
                <a:solidFill>
                  <a:srgbClr val="307871"/>
                </a:solidFill>
                <a:latin typeface="Times New Roman" panose="02020603050405020304" pitchFamily="18" charset="0"/>
                <a:cs typeface="Times New Roman" panose="02020603050405020304" pitchFamily="18" charset="0"/>
              </a:rPr>
              <a:t>falling</a:t>
            </a:r>
            <a:r>
              <a:rPr lang="cs-CZ" sz="2000" dirty="0" smtClean="0">
                <a:solidFill>
                  <a:srgbClr val="307871"/>
                </a:solidFill>
                <a:latin typeface="Times New Roman" panose="02020603050405020304" pitchFamily="18" charset="0"/>
                <a:cs typeface="Times New Roman" panose="02020603050405020304" pitchFamily="18" charset="0"/>
              </a:rPr>
              <a:t> and s</a:t>
            </a:r>
            <a:r>
              <a:rPr lang="en-US" sz="2000" dirty="0" smtClean="0">
                <a:solidFill>
                  <a:srgbClr val="307871"/>
                </a:solidFill>
                <a:latin typeface="Times New Roman" panose="02020603050405020304" pitchFamily="18" charset="0"/>
                <a:cs typeface="Times New Roman" panose="02020603050405020304" pitchFamily="18" charset="0"/>
              </a:rPr>
              <a:t>ells </a:t>
            </a:r>
            <a:r>
              <a:rPr lang="en-US" sz="2000" dirty="0">
                <a:solidFill>
                  <a:srgbClr val="307871"/>
                </a:solidFill>
                <a:latin typeface="Times New Roman" panose="02020603050405020304" pitchFamily="18" charset="0"/>
                <a:cs typeface="Times New Roman" panose="02020603050405020304" pitchFamily="18" charset="0"/>
              </a:rPr>
              <a:t>from the buffer stock when prices are </a:t>
            </a:r>
            <a:r>
              <a:rPr lang="en-US" sz="2000" dirty="0" smtClean="0">
                <a:solidFill>
                  <a:srgbClr val="307871"/>
                </a:solidFill>
                <a:latin typeface="Times New Roman" panose="02020603050405020304" pitchFamily="18" charset="0"/>
                <a:cs typeface="Times New Roman" panose="02020603050405020304" pitchFamily="18" charset="0"/>
              </a:rPr>
              <a:t>high</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Buffer stock </a:t>
            </a:r>
            <a:r>
              <a:rPr lang="en-US" sz="2400" dirty="0" smtClean="0">
                <a:solidFill>
                  <a:srgbClr val="307871"/>
                </a:solidFill>
                <a:latin typeface="Times New Roman" panose="02020603050405020304" pitchFamily="18" charset="0"/>
                <a:cs typeface="Times New Roman" panose="02020603050405020304" pitchFamily="18" charset="0"/>
              </a:rPr>
              <a:t>advantages</a:t>
            </a:r>
            <a:r>
              <a:rPr lang="cs-CZ" sz="2400" dirty="0" smtClean="0">
                <a:solidFill>
                  <a:srgbClr val="307871"/>
                </a:solidFill>
                <a:latin typeface="Times New Roman" panose="02020603050405020304" pitchFamily="18" charset="0"/>
                <a:cs typeface="Times New Roman" panose="02020603050405020304" pitchFamily="18" charset="0"/>
              </a:rPr>
              <a:t> (c</a:t>
            </a:r>
            <a:r>
              <a:rPr lang="en-US" sz="2000" dirty="0" smtClean="0">
                <a:solidFill>
                  <a:srgbClr val="307871"/>
                </a:solidFill>
                <a:latin typeface="Times New Roman" panose="02020603050405020304" pitchFamily="18" charset="0"/>
                <a:cs typeface="Times New Roman" panose="02020603050405020304" pitchFamily="18" charset="0"/>
              </a:rPr>
              <a:t>an </a:t>
            </a:r>
            <a:r>
              <a:rPr lang="en-US" sz="2000" dirty="0">
                <a:solidFill>
                  <a:srgbClr val="307871"/>
                </a:solidFill>
                <a:latin typeface="Times New Roman" panose="02020603050405020304" pitchFamily="18" charset="0"/>
                <a:cs typeface="Times New Roman" panose="02020603050405020304" pitchFamily="18" charset="0"/>
              </a:rPr>
              <a:t>promote economic </a:t>
            </a:r>
            <a:r>
              <a:rPr lang="en-US" sz="2000" dirty="0" smtClean="0">
                <a:solidFill>
                  <a:srgbClr val="307871"/>
                </a:solidFill>
                <a:latin typeface="Times New Roman" panose="02020603050405020304" pitchFamily="18" charset="0"/>
                <a:cs typeface="Times New Roman" panose="02020603050405020304" pitchFamily="18" charset="0"/>
              </a:rPr>
              <a:t>efficiency</a:t>
            </a:r>
            <a:r>
              <a:rPr lang="cs-CZ" sz="2000" dirty="0" smtClean="0">
                <a:solidFill>
                  <a:srgbClr val="307871"/>
                </a:solidFill>
                <a:latin typeface="Times New Roman" panose="02020603050405020304" pitchFamily="18" charset="0"/>
                <a:cs typeface="Times New Roman" panose="02020603050405020304" pitchFamily="18" charset="0"/>
              </a:rPr>
              <a:t> and </a:t>
            </a:r>
            <a:r>
              <a:rPr lang="en-US" sz="2000" dirty="0" smtClean="0">
                <a:solidFill>
                  <a:srgbClr val="307871"/>
                </a:solidFill>
                <a:latin typeface="Times New Roman" panose="02020603050405020304" pitchFamily="18" charset="0"/>
                <a:cs typeface="Times New Roman" panose="02020603050405020304" pitchFamily="18" charset="0"/>
              </a:rPr>
              <a:t>moderate </a:t>
            </a:r>
            <a:r>
              <a:rPr lang="en-US" sz="2000" dirty="0">
                <a:solidFill>
                  <a:srgbClr val="307871"/>
                </a:solidFill>
                <a:latin typeface="Times New Roman" panose="02020603050405020304" pitchFamily="18" charset="0"/>
                <a:cs typeface="Times New Roman" panose="02020603050405020304" pitchFamily="18" charset="0"/>
              </a:rPr>
              <a:t>the price inflation of the industrialized </a:t>
            </a:r>
            <a:r>
              <a:rPr lang="en-US" sz="2000" dirty="0" smtClean="0">
                <a:solidFill>
                  <a:srgbClr val="307871"/>
                </a:solidFill>
                <a:latin typeface="Times New Roman" panose="02020603050405020304" pitchFamily="18" charset="0"/>
                <a:cs typeface="Times New Roman" panose="02020603050405020304" pitchFamily="18" charset="0"/>
              </a:rPr>
              <a:t>nations</a:t>
            </a:r>
            <a:r>
              <a:rPr lang="cs-CZ"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Buffer stock </a:t>
            </a:r>
            <a:r>
              <a:rPr lang="en-US" sz="2400" dirty="0" smtClean="0">
                <a:solidFill>
                  <a:srgbClr val="307871"/>
                </a:solidFill>
                <a:latin typeface="Times New Roman" panose="02020603050405020304" pitchFamily="18" charset="0"/>
                <a:cs typeface="Times New Roman" panose="02020603050405020304" pitchFamily="18" charset="0"/>
              </a:rPr>
              <a:t>problems</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000" dirty="0" smtClean="0">
                <a:solidFill>
                  <a:srgbClr val="307871"/>
                </a:solidFill>
                <a:latin typeface="Times New Roman" panose="02020603050405020304" pitchFamily="18" charset="0"/>
                <a:cs typeface="Times New Roman" panose="02020603050405020304" pitchFamily="18" charset="0"/>
              </a:rPr>
              <a:t>a</a:t>
            </a:r>
            <a:r>
              <a:rPr lang="en-US" sz="2000" dirty="0" err="1" smtClean="0">
                <a:solidFill>
                  <a:srgbClr val="307871"/>
                </a:solidFill>
                <a:latin typeface="Times New Roman" panose="02020603050405020304" pitchFamily="18" charset="0"/>
                <a:cs typeface="Times New Roman" panose="02020603050405020304" pitchFamily="18" charset="0"/>
              </a:rPr>
              <a:t>greeing</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on a target </a:t>
            </a:r>
            <a:r>
              <a:rPr lang="en-US" sz="2000" dirty="0" smtClean="0">
                <a:solidFill>
                  <a:srgbClr val="307871"/>
                </a:solidFill>
                <a:latin typeface="Times New Roman" panose="02020603050405020304" pitchFamily="18" charset="0"/>
                <a:cs typeface="Times New Roman" panose="02020603050405020304" pitchFamily="18" charset="0"/>
              </a:rPr>
              <a:t>price</a:t>
            </a:r>
            <a:r>
              <a:rPr lang="cs-CZ" sz="2000" dirty="0" smtClean="0">
                <a:solidFill>
                  <a:srgbClr val="307871"/>
                </a:solidFill>
                <a:latin typeface="Times New Roman" panose="02020603050405020304" pitchFamily="18" charset="0"/>
                <a:cs typeface="Times New Roman" panose="02020603050405020304" pitchFamily="18" charset="0"/>
              </a:rPr>
              <a:t>, h</a:t>
            </a:r>
            <a:r>
              <a:rPr lang="en-US" sz="2000" dirty="0" err="1" smtClean="0">
                <a:solidFill>
                  <a:srgbClr val="307871"/>
                </a:solidFill>
                <a:latin typeface="Times New Roman" panose="02020603050405020304" pitchFamily="18" charset="0"/>
                <a:cs typeface="Times New Roman" panose="02020603050405020304" pitchFamily="18" charset="0"/>
              </a:rPr>
              <a:t>igh</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costs of holding the </a:t>
            </a:r>
            <a:r>
              <a:rPr lang="en-US" sz="2000" dirty="0" smtClean="0">
                <a:solidFill>
                  <a:srgbClr val="307871"/>
                </a:solidFill>
                <a:latin typeface="Times New Roman" panose="02020603050405020304" pitchFamily="18" charset="0"/>
                <a:cs typeface="Times New Roman" panose="02020603050405020304" pitchFamily="18" charset="0"/>
              </a:rPr>
              <a:t>stocks</a:t>
            </a:r>
            <a:r>
              <a:rPr lang="cs-CZ" sz="2000" dirty="0" smtClean="0">
                <a:solidFill>
                  <a:srgbClr val="307871"/>
                </a:solidFill>
                <a:latin typeface="Times New Roman" panose="02020603050405020304" pitchFamily="18" charset="0"/>
                <a:cs typeface="Times New Roman" panose="02020603050405020304" pitchFamily="18" charset="0"/>
              </a:rPr>
              <a:t> and p</a:t>
            </a:r>
            <a:r>
              <a:rPr lang="en-US" sz="2000" dirty="0" err="1" smtClean="0">
                <a:solidFill>
                  <a:srgbClr val="307871"/>
                </a:solidFill>
                <a:latin typeface="Times New Roman" panose="02020603050405020304" pitchFamily="18" charset="0"/>
                <a:cs typeface="Times New Roman" panose="02020603050405020304" pitchFamily="18" charset="0"/>
              </a:rPr>
              <a:t>oor</a:t>
            </a:r>
            <a:r>
              <a:rPr lang="en-US" sz="2000" dirty="0" smtClean="0">
                <a:solidFill>
                  <a:srgbClr val="307871"/>
                </a:solidFill>
                <a:latin typeface="Times New Roman" panose="02020603050405020304" pitchFamily="18" charset="0"/>
                <a:cs typeface="Times New Roman" panose="02020603050405020304" pitchFamily="18" charset="0"/>
              </a:rPr>
              <a:t> decisions</a:t>
            </a:r>
            <a:r>
              <a:rPr lang="cs-CZ"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831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48304" y="151319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Multilateral contracts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To hold the price within a target range</a:t>
            </a:r>
          </a:p>
          <a:p>
            <a:pPr lvl="1" algn="just"/>
            <a:r>
              <a:rPr lang="en-US" sz="2000" dirty="0">
                <a:solidFill>
                  <a:srgbClr val="307871"/>
                </a:solidFill>
                <a:latin typeface="Times New Roman" panose="02020603050405020304" pitchFamily="18" charset="0"/>
                <a:cs typeface="Times New Roman" panose="02020603050405020304" pitchFamily="18" charset="0"/>
              </a:rPr>
              <a:t>Minimum price at which importers will purchase guaranteed quantities</a:t>
            </a:r>
          </a:p>
          <a:p>
            <a:pPr lvl="1" algn="just"/>
            <a:r>
              <a:rPr lang="en-US" sz="2000" dirty="0">
                <a:solidFill>
                  <a:srgbClr val="307871"/>
                </a:solidFill>
                <a:latin typeface="Times New Roman" panose="02020603050405020304" pitchFamily="18" charset="0"/>
                <a:cs typeface="Times New Roman" panose="02020603050405020304" pitchFamily="18" charset="0"/>
              </a:rPr>
              <a:t>Maximum price at which producing nations will sell guaranteed amounts to the importers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Advantage</a:t>
            </a:r>
          </a:p>
          <a:p>
            <a:pPr lvl="1" algn="just"/>
            <a:r>
              <a:rPr lang="en-US" sz="2000" dirty="0">
                <a:solidFill>
                  <a:srgbClr val="307871"/>
                </a:solidFill>
                <a:latin typeface="Times New Roman" panose="02020603050405020304" pitchFamily="18" charset="0"/>
                <a:cs typeface="Times New Roman" panose="02020603050405020304" pitchFamily="18" charset="0"/>
              </a:rPr>
              <a:t>Less distortion of the market mechanism and the allocation of resources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Tend to furnish only limited market stability</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5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Fair-trade coffee </a:t>
            </a:r>
            <a:r>
              <a:rPr lang="en-US" sz="2400" dirty="0" smtClean="0">
                <a:solidFill>
                  <a:srgbClr val="FF0000"/>
                </a:solidFill>
                <a:latin typeface="Times New Roman" panose="02020603050405020304" pitchFamily="18" charset="0"/>
                <a:cs typeface="Times New Roman" panose="02020603050405020304" pitchFamily="18" charset="0"/>
              </a:rPr>
              <a:t>movement</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Objective: to increase the income of poor farmers in developing nations</a:t>
            </a:r>
          </a:p>
          <a:p>
            <a:pPr lvl="1" algn="just"/>
            <a:r>
              <a:rPr lang="en-US" sz="2000" dirty="0">
                <a:solidFill>
                  <a:srgbClr val="307871"/>
                </a:solidFill>
                <a:latin typeface="Times New Roman" panose="02020603050405020304" pitchFamily="18" charset="0"/>
                <a:cs typeface="Times New Roman" panose="02020603050405020304" pitchFamily="18" charset="0"/>
              </a:rPr>
              <a:t>Farmers can sell their beans directly to roasters and retailers ($1.26 per pound)</a:t>
            </a:r>
          </a:p>
          <a:p>
            <a:pPr lvl="1" algn="just"/>
            <a:r>
              <a:rPr lang="en-US" sz="2000" dirty="0">
                <a:solidFill>
                  <a:srgbClr val="307871"/>
                </a:solidFill>
                <a:latin typeface="Times New Roman" panose="02020603050405020304" pitchFamily="18" charset="0"/>
                <a:cs typeface="Times New Roman" panose="02020603050405020304" pitchFamily="18" charset="0"/>
              </a:rPr>
              <a:t>Bypassing the traditional practice of selling to middlemen in their own nations ($0.40 per pound</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Farmers organize in cooperatives</a:t>
            </a:r>
          </a:p>
          <a:p>
            <a:pPr lvl="1" algn="just"/>
            <a:r>
              <a:rPr lang="en-US" sz="2000" dirty="0">
                <a:solidFill>
                  <a:srgbClr val="307871"/>
                </a:solidFill>
                <a:latin typeface="Times New Roman" panose="02020603050405020304" pitchFamily="18" charset="0"/>
                <a:cs typeface="Times New Roman" panose="02020603050405020304" pitchFamily="18" charset="0"/>
              </a:rPr>
              <a:t>As many as 2,500 members</a:t>
            </a:r>
          </a:p>
          <a:p>
            <a:pPr lvl="1" algn="just"/>
            <a:r>
              <a:rPr lang="en-US" sz="2000" dirty="0">
                <a:solidFill>
                  <a:srgbClr val="307871"/>
                </a:solidFill>
                <a:latin typeface="Times New Roman" panose="02020603050405020304" pitchFamily="18" charset="0"/>
                <a:cs typeface="Times New Roman" panose="02020603050405020304" pitchFamily="18" charset="0"/>
              </a:rPr>
              <a:t>Set prices</a:t>
            </a:r>
          </a:p>
          <a:p>
            <a:pPr lvl="1" algn="just"/>
            <a:r>
              <a:rPr lang="en-US" sz="2000" dirty="0">
                <a:solidFill>
                  <a:srgbClr val="307871"/>
                </a:solidFill>
                <a:latin typeface="Times New Roman" panose="02020603050405020304" pitchFamily="18" charset="0"/>
                <a:cs typeface="Times New Roman" panose="02020603050405020304" pitchFamily="18" charset="0"/>
              </a:rPr>
              <a:t>Arrange for export directly to brokerage firms and other distributors</a:t>
            </a:r>
          </a:p>
          <a:p>
            <a:pPr algn="just"/>
            <a:r>
              <a:rPr lang="en-US" sz="2400" dirty="0">
                <a:solidFill>
                  <a:srgbClr val="307871"/>
                </a:solidFill>
                <a:latin typeface="Times New Roman" panose="02020603050405020304" pitchFamily="18" charset="0"/>
                <a:cs typeface="Times New Roman" panose="02020603050405020304" pitchFamily="18" charset="0"/>
              </a:rPr>
              <a:t>500,000 of the developing world’s 4 million coffee farmers</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489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65720" y="143481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Stabilizing Primary-Product Prices </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Fair-trade coffee </a:t>
            </a:r>
            <a:r>
              <a:rPr lang="en-US" sz="2400" dirty="0" smtClean="0">
                <a:solidFill>
                  <a:srgbClr val="FF0000"/>
                </a:solidFill>
                <a:latin typeface="Times New Roman" panose="02020603050405020304" pitchFamily="18" charset="0"/>
                <a:cs typeface="Times New Roman" panose="02020603050405020304" pitchFamily="18" charset="0"/>
              </a:rPr>
              <a:t>movement</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Biggest winners </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Not the farmers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Retailers</a:t>
            </a:r>
          </a:p>
          <a:p>
            <a:pPr lvl="1" algn="just"/>
            <a:r>
              <a:rPr lang="en-US" sz="2000" dirty="0">
                <a:solidFill>
                  <a:srgbClr val="307871"/>
                </a:solidFill>
                <a:latin typeface="Times New Roman" panose="02020603050405020304" pitchFamily="18" charset="0"/>
                <a:cs typeface="Times New Roman" panose="02020603050405020304" pitchFamily="18" charset="0"/>
              </a:rPr>
              <a:t>Charge huge markups on fair-traded coffee</a:t>
            </a:r>
          </a:p>
          <a:p>
            <a:pPr lvl="1" algn="just"/>
            <a:r>
              <a:rPr lang="en-US" sz="2000" dirty="0">
                <a:solidFill>
                  <a:srgbClr val="307871"/>
                </a:solidFill>
                <a:latin typeface="Times New Roman" panose="02020603050405020304" pitchFamily="18" charset="0"/>
                <a:cs typeface="Times New Roman" panose="02020603050405020304" pitchFamily="18" charset="0"/>
              </a:rPr>
              <a:t>Promote themselves as corporate citizens</a:t>
            </a:r>
          </a:p>
          <a:p>
            <a:pPr lvl="1" algn="just"/>
            <a:r>
              <a:rPr lang="en-US" sz="2000" dirty="0">
                <a:solidFill>
                  <a:srgbClr val="307871"/>
                </a:solidFill>
                <a:latin typeface="Times New Roman" panose="02020603050405020304" pitchFamily="18" charset="0"/>
                <a:cs typeface="Times New Roman" panose="02020603050405020304" pitchFamily="18" charset="0"/>
              </a:rPr>
              <a:t>Can get away with it - consumers generally are given little or no information about how much of a product’s price goes to farmers</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02237" y="1996954"/>
            <a:ext cx="2881133" cy="1621971"/>
          </a:xfrm>
          <a:prstGeom prst="rect">
            <a:avLst/>
          </a:prstGeom>
        </p:spPr>
      </p:pic>
    </p:spTree>
    <p:extLst>
      <p:ext uri="{BB962C8B-B14F-4D97-AF65-F5344CB8AC3E}">
        <p14:creationId xmlns:p14="http://schemas.microsoft.com/office/powerpoint/2010/main" val="3205218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139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AIDING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Institutions and policies created to support developing nations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World Bank</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International Monetary </a:t>
            </a:r>
            <a:r>
              <a:rPr lang="en-US" sz="2400" dirty="0" smtClean="0">
                <a:solidFill>
                  <a:srgbClr val="307871"/>
                </a:solidFill>
                <a:latin typeface="Times New Roman" panose="02020603050405020304" pitchFamily="18" charset="0"/>
                <a:cs typeface="Times New Roman" panose="02020603050405020304" pitchFamily="18" charset="0"/>
              </a:rPr>
              <a:t>Fund</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r>
              <a:rPr lang="en-US" sz="2400" b="1" dirty="0">
                <a:solidFill>
                  <a:srgbClr val="307871"/>
                </a:solidFill>
                <a:latin typeface="Times New Roman" panose="02020603050405020304" pitchFamily="18" charset="0"/>
                <a:cs typeface="Times New Roman" panose="02020603050405020304" pitchFamily="18" charset="0"/>
              </a:rPr>
              <a:t>Generalized system of </a:t>
            </a:r>
            <a:r>
              <a:rPr lang="en-US" sz="2400" b="1" dirty="0" smtClean="0">
                <a:solidFill>
                  <a:srgbClr val="307871"/>
                </a:solidFill>
                <a:latin typeface="Times New Roman" panose="02020603050405020304" pitchFamily="18" charset="0"/>
                <a:cs typeface="Times New Roman" panose="02020603050405020304" pitchFamily="18" charset="0"/>
              </a:rPr>
              <a:t>preferences</a:t>
            </a:r>
            <a:r>
              <a:rPr lang="cs-CZ" sz="2400" b="1" dirty="0" smtClean="0">
                <a:solidFill>
                  <a:srgbClr val="307871"/>
                </a:solidFill>
                <a:latin typeface="Times New Roman" panose="02020603050405020304" pitchFamily="18" charset="0"/>
                <a:cs typeface="Times New Roman" panose="02020603050405020304" pitchFamily="18" charset="0"/>
              </a:rPr>
              <a:t> (GSP)</a:t>
            </a:r>
          </a:p>
          <a:p>
            <a:pPr lvl="1" algn="just"/>
            <a:r>
              <a:rPr lang="en-US" sz="2000" dirty="0">
                <a:solidFill>
                  <a:srgbClr val="307871"/>
                </a:solidFill>
                <a:latin typeface="Times New Roman" panose="02020603050405020304" pitchFamily="18" charset="0"/>
                <a:cs typeface="Times New Roman" panose="02020603050405020304" pitchFamily="18" charset="0"/>
              </a:rPr>
              <a:t>Nonreciprocal tariff preferences to exports of developing nations</a:t>
            </a:r>
          </a:p>
          <a:p>
            <a:pPr lvl="1" algn="just"/>
            <a:r>
              <a:rPr lang="en-US" sz="2000" dirty="0">
                <a:solidFill>
                  <a:srgbClr val="307871"/>
                </a:solidFill>
                <a:latin typeface="Times New Roman" panose="02020603050405020304" pitchFamily="18" charset="0"/>
                <a:cs typeface="Times New Roman" panose="02020603050405020304" pitchFamily="18" charset="0"/>
              </a:rPr>
              <a:t>Attempts to promote economic development in developing nations through increased </a:t>
            </a:r>
            <a:r>
              <a:rPr lang="en-US" sz="2000" dirty="0" smtClean="0">
                <a:solidFill>
                  <a:srgbClr val="307871"/>
                </a:solidFill>
                <a:latin typeface="Times New Roman" panose="02020603050405020304" pitchFamily="18" charset="0"/>
                <a:cs typeface="Times New Roman" panose="02020603050405020304" pitchFamily="18" charset="0"/>
              </a:rPr>
              <a:t>trade</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Factors that erode GSP </a:t>
            </a:r>
            <a:r>
              <a:rPr lang="en-US" sz="2000" dirty="0" smtClean="0">
                <a:solidFill>
                  <a:srgbClr val="307871"/>
                </a:solidFill>
                <a:latin typeface="Times New Roman" panose="02020603050405020304" pitchFamily="18" charset="0"/>
                <a:cs typeface="Times New Roman" panose="02020603050405020304" pitchFamily="18" charset="0"/>
              </a:rPr>
              <a:t>effectiveness</a:t>
            </a:r>
            <a:endParaRPr lang="en-US" sz="1600" dirty="0">
              <a:solidFill>
                <a:srgbClr val="307871"/>
              </a:solidFill>
              <a:latin typeface="Times New Roman" panose="02020603050405020304" pitchFamily="18" charset="0"/>
              <a:cs typeface="Times New Roman" panose="02020603050405020304" pitchFamily="18" charset="0"/>
            </a:endParaRPr>
          </a:p>
          <a:p>
            <a:pPr lvl="2" algn="just"/>
            <a:r>
              <a:rPr lang="en-US" sz="1600" dirty="0">
                <a:solidFill>
                  <a:srgbClr val="307871"/>
                </a:solidFill>
                <a:latin typeface="Times New Roman" panose="02020603050405020304" pitchFamily="18" charset="0"/>
                <a:cs typeface="Times New Roman" panose="02020603050405020304" pitchFamily="18" charset="0"/>
              </a:rPr>
              <a:t>Preferences</a:t>
            </a:r>
          </a:p>
          <a:p>
            <a:pPr lvl="3" algn="just"/>
            <a:r>
              <a:rPr lang="en-US" sz="1400" dirty="0">
                <a:solidFill>
                  <a:srgbClr val="307871"/>
                </a:solidFill>
                <a:latin typeface="Times New Roman" panose="02020603050405020304" pitchFamily="18" charset="0"/>
                <a:cs typeface="Times New Roman" panose="02020603050405020304" pitchFamily="18" charset="0"/>
              </a:rPr>
              <a:t>Apply to products that already face relatively low tariffs</a:t>
            </a:r>
          </a:p>
          <a:p>
            <a:pPr lvl="2" algn="just"/>
            <a:r>
              <a:rPr lang="en-US" sz="1600" dirty="0">
                <a:solidFill>
                  <a:srgbClr val="307871"/>
                </a:solidFill>
                <a:latin typeface="Times New Roman" panose="02020603050405020304" pitchFamily="18" charset="0"/>
                <a:cs typeface="Times New Roman" panose="02020603050405020304" pitchFamily="18" charset="0"/>
              </a:rPr>
              <a:t>Tariff preferences</a:t>
            </a:r>
          </a:p>
          <a:p>
            <a:pPr lvl="3" algn="just"/>
            <a:r>
              <a:rPr lang="en-US" sz="1400" dirty="0">
                <a:solidFill>
                  <a:srgbClr val="307871"/>
                </a:solidFill>
                <a:latin typeface="Times New Roman" panose="02020603050405020304" pitchFamily="18" charset="0"/>
                <a:cs typeface="Times New Roman" panose="02020603050405020304" pitchFamily="18" charset="0"/>
              </a:rPr>
              <a:t>Eroded by nontariff measures</a:t>
            </a:r>
          </a:p>
          <a:p>
            <a:pPr lvl="2" algn="just"/>
            <a:r>
              <a:rPr lang="en-US" sz="1600" dirty="0">
                <a:solidFill>
                  <a:srgbClr val="307871"/>
                </a:solidFill>
                <a:latin typeface="Times New Roman" panose="02020603050405020304" pitchFamily="18" charset="0"/>
                <a:cs typeface="Times New Roman" panose="02020603050405020304" pitchFamily="18" charset="0"/>
              </a:rPr>
              <a:t>Products and nations</a:t>
            </a:r>
          </a:p>
          <a:p>
            <a:pPr lvl="3" algn="just"/>
            <a:r>
              <a:rPr lang="en-US" sz="1400" dirty="0">
                <a:solidFill>
                  <a:srgbClr val="307871"/>
                </a:solidFill>
                <a:latin typeface="Times New Roman" panose="02020603050405020304" pitchFamily="18" charset="0"/>
                <a:cs typeface="Times New Roman" panose="02020603050405020304" pitchFamily="18" charset="0"/>
              </a:rPr>
              <a:t>Removed from GSP eligibility because of lobbying by domestic interest groups in importing nations</a:t>
            </a: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87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CHARACTERISTIC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Advanced </a:t>
            </a:r>
            <a:r>
              <a:rPr lang="en-US" sz="2400" dirty="0">
                <a:solidFill>
                  <a:srgbClr val="FF0000"/>
                </a:solidFill>
                <a:latin typeface="Times New Roman" panose="02020603050405020304" pitchFamily="18" charset="0"/>
                <a:cs typeface="Times New Roman" panose="02020603050405020304" pitchFamily="18" charset="0"/>
              </a:rPr>
              <a:t>nations</a:t>
            </a:r>
          </a:p>
          <a:p>
            <a:pPr lvl="1" algn="just"/>
            <a:r>
              <a:rPr lang="en-US" sz="2000" dirty="0">
                <a:solidFill>
                  <a:srgbClr val="307871"/>
                </a:solidFill>
                <a:latin typeface="Times New Roman" panose="02020603050405020304" pitchFamily="18" charset="0"/>
                <a:cs typeface="Times New Roman" panose="02020603050405020304" pitchFamily="18" charset="0"/>
              </a:rPr>
              <a:t>North America, Western Europe, Australia, New Zealand, and Japan</a:t>
            </a:r>
          </a:p>
          <a:p>
            <a:pPr lvl="1" algn="just"/>
            <a:r>
              <a:rPr lang="en-US" sz="2000" dirty="0">
                <a:solidFill>
                  <a:srgbClr val="307871"/>
                </a:solidFill>
                <a:latin typeface="Times New Roman" panose="02020603050405020304" pitchFamily="18" charset="0"/>
                <a:cs typeface="Times New Roman" panose="02020603050405020304" pitchFamily="18" charset="0"/>
              </a:rPr>
              <a:t>High levels of gross domestic product per capita</a:t>
            </a:r>
          </a:p>
          <a:p>
            <a:pPr lvl="1" algn="just"/>
            <a:r>
              <a:rPr lang="en-US" sz="2000" dirty="0">
                <a:solidFill>
                  <a:srgbClr val="307871"/>
                </a:solidFill>
                <a:latin typeface="Times New Roman" panose="02020603050405020304" pitchFamily="18" charset="0"/>
                <a:cs typeface="Times New Roman" panose="02020603050405020304" pitchFamily="18" charset="0"/>
              </a:rPr>
              <a:t>Longer life expectancies</a:t>
            </a:r>
          </a:p>
          <a:p>
            <a:pPr lvl="1" algn="just"/>
            <a:r>
              <a:rPr lang="en-US" sz="2000" dirty="0">
                <a:solidFill>
                  <a:srgbClr val="307871"/>
                </a:solidFill>
                <a:latin typeface="Times New Roman" panose="02020603050405020304" pitchFamily="18" charset="0"/>
                <a:cs typeface="Times New Roman" panose="02020603050405020304" pitchFamily="18" charset="0"/>
              </a:rPr>
              <a:t>Higher levels of adult literacy</a:t>
            </a:r>
          </a:p>
          <a:p>
            <a:pPr algn="just"/>
            <a:r>
              <a:rPr lang="en-US" sz="2400" dirty="0">
                <a:solidFill>
                  <a:srgbClr val="FF0000"/>
                </a:solidFill>
                <a:latin typeface="Times New Roman" panose="02020603050405020304" pitchFamily="18" charset="0"/>
                <a:cs typeface="Times New Roman" panose="02020603050405020304" pitchFamily="18" charset="0"/>
              </a:rPr>
              <a:t>Developing nations</a:t>
            </a:r>
          </a:p>
          <a:p>
            <a:pPr lvl="1" algn="just"/>
            <a:r>
              <a:rPr lang="en-US" sz="2000" dirty="0">
                <a:solidFill>
                  <a:srgbClr val="307871"/>
                </a:solidFill>
                <a:latin typeface="Times New Roman" panose="02020603050405020304" pitchFamily="18" charset="0"/>
                <a:cs typeface="Times New Roman" panose="02020603050405020304" pitchFamily="18" charset="0"/>
              </a:rPr>
              <a:t>Africa, Asia, Latin America, and the Middle </a:t>
            </a:r>
            <a:r>
              <a:rPr lang="en-US" sz="2000" dirty="0" smtClean="0">
                <a:solidFill>
                  <a:srgbClr val="307871"/>
                </a:solidFill>
                <a:latin typeface="Times New Roman" panose="02020603050405020304" pitchFamily="18" charset="0"/>
                <a:cs typeface="Times New Roman" panose="02020603050405020304" pitchFamily="18" charset="0"/>
              </a:rPr>
              <a:t>East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cs-CZ" sz="2000" dirty="0" err="1" smtClean="0">
                <a:solidFill>
                  <a:srgbClr val="307871"/>
                </a:solidFill>
                <a:latin typeface="Times New Roman" panose="02020603050405020304" pitchFamily="18" charset="0"/>
                <a:cs typeface="Times New Roman" panose="02020603050405020304" pitchFamily="18" charset="0"/>
              </a:rPr>
              <a:t>Traditional</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or</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industrial</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sectoral</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structure</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of</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economy</a:t>
            </a:r>
            <a:endParaRPr lang="en-US" sz="20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700009" y="3893763"/>
            <a:ext cx="3733677" cy="1878654"/>
          </a:xfrm>
          <a:prstGeom prst="rect">
            <a:avLst/>
          </a:prstGeom>
        </p:spPr>
      </p:pic>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139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AIDING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65721" y="15654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Critics of aid programs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Aid:</a:t>
            </a:r>
          </a:p>
          <a:p>
            <a:pPr lvl="1" algn="just"/>
            <a:r>
              <a:rPr lang="en-US" sz="2000" dirty="0">
                <a:solidFill>
                  <a:srgbClr val="307871"/>
                </a:solidFill>
                <a:latin typeface="Times New Roman" panose="02020603050405020304" pitchFamily="18" charset="0"/>
                <a:cs typeface="Times New Roman" panose="02020603050405020304" pitchFamily="18" charset="0"/>
              </a:rPr>
              <a:t>Fostered government bureaucracies</a:t>
            </a:r>
          </a:p>
          <a:p>
            <a:pPr lvl="1" algn="just"/>
            <a:r>
              <a:rPr lang="en-US" sz="2000" dirty="0">
                <a:solidFill>
                  <a:srgbClr val="307871"/>
                </a:solidFill>
                <a:latin typeface="Times New Roman" panose="02020603050405020304" pitchFamily="18" charset="0"/>
                <a:cs typeface="Times New Roman" panose="02020603050405020304" pitchFamily="18" charset="0"/>
              </a:rPr>
              <a:t>Prolonged bad governments</a:t>
            </a:r>
          </a:p>
          <a:p>
            <a:pPr lvl="1" algn="just"/>
            <a:r>
              <a:rPr lang="en-US" sz="2000" dirty="0">
                <a:solidFill>
                  <a:srgbClr val="307871"/>
                </a:solidFill>
                <a:latin typeface="Times New Roman" panose="02020603050405020304" pitchFamily="18" charset="0"/>
                <a:cs typeface="Times New Roman" panose="02020603050405020304" pitchFamily="18" charset="0"/>
              </a:rPr>
              <a:t>Favored the wealthy in poor nations</a:t>
            </a:r>
          </a:p>
          <a:p>
            <a:pPr lvl="1" algn="just"/>
            <a:r>
              <a:rPr lang="en-US" sz="2000" dirty="0">
                <a:solidFill>
                  <a:srgbClr val="307871"/>
                </a:solidFill>
                <a:latin typeface="Times New Roman" panose="02020603050405020304" pitchFamily="18" charset="0"/>
                <a:cs typeface="Times New Roman" panose="02020603050405020304" pitchFamily="18" charset="0"/>
              </a:rPr>
              <a:t>Been squandered</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40 years of aid – still widespread poverty</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Aid programs</a:t>
            </a:r>
          </a:p>
          <a:p>
            <a:pPr lvl="1" algn="just"/>
            <a:r>
              <a:rPr lang="en-US" sz="2000" dirty="0">
                <a:solidFill>
                  <a:srgbClr val="307871"/>
                </a:solidFill>
                <a:latin typeface="Times New Roman" panose="02020603050405020304" pitchFamily="18" charset="0"/>
                <a:cs typeface="Times New Roman" panose="02020603050405020304" pitchFamily="18" charset="0"/>
              </a:rPr>
              <a:t>Substantially altered, drastically cut, or eliminated altogether</a:t>
            </a: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368132" y="2395593"/>
            <a:ext cx="3133725" cy="1457325"/>
          </a:xfrm>
          <a:prstGeom prst="rect">
            <a:avLst/>
          </a:prstGeom>
        </p:spPr>
      </p:pic>
    </p:spTree>
    <p:extLst>
      <p:ext uri="{BB962C8B-B14F-4D97-AF65-F5344CB8AC3E}">
        <p14:creationId xmlns:p14="http://schemas.microsoft.com/office/powerpoint/2010/main" val="2993637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139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AIDING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Proponents of aid programs</a:t>
            </a:r>
          </a:p>
          <a:p>
            <a:pPr algn="just">
              <a:spcBef>
                <a:spcPts val="500"/>
              </a:spcBef>
            </a:pPr>
            <a:r>
              <a:rPr lang="en-US" sz="2400" dirty="0" smtClean="0">
                <a:solidFill>
                  <a:srgbClr val="307871"/>
                </a:solidFill>
                <a:latin typeface="Times New Roman" panose="02020603050405020304" pitchFamily="18" charset="0"/>
                <a:cs typeface="Times New Roman" panose="02020603050405020304" pitchFamily="18" charset="0"/>
              </a:rPr>
              <a:t>Aid</a:t>
            </a:r>
            <a:r>
              <a:rPr lang="en-US" sz="2400" dirty="0">
                <a:solidFill>
                  <a:srgbClr val="307871"/>
                </a:solidFill>
                <a:latin typeface="Times New Roman" panose="02020603050405020304" pitchFamily="18" charset="0"/>
                <a:cs typeface="Times New Roman" panose="02020603050405020304" pitchFamily="18" charset="0"/>
              </a:rPr>
              <a:t>:</a:t>
            </a:r>
          </a:p>
          <a:p>
            <a:pPr lvl="1" algn="just"/>
            <a:r>
              <a:rPr lang="en-US" sz="2000" dirty="0">
                <a:solidFill>
                  <a:srgbClr val="307871"/>
                </a:solidFill>
                <a:latin typeface="Times New Roman" panose="02020603050405020304" pitchFamily="18" charset="0"/>
                <a:cs typeface="Times New Roman" panose="02020603050405020304" pitchFamily="18" charset="0"/>
              </a:rPr>
              <a:t>Enhanced poverty reduction</a:t>
            </a:r>
          </a:p>
          <a:p>
            <a:pPr lvl="1" algn="just"/>
            <a:r>
              <a:rPr lang="en-US" sz="2000" dirty="0">
                <a:solidFill>
                  <a:srgbClr val="307871"/>
                </a:solidFill>
                <a:latin typeface="Times New Roman" panose="02020603050405020304" pitchFamily="18" charset="0"/>
                <a:cs typeface="Times New Roman" panose="02020603050405020304" pitchFamily="18" charset="0"/>
              </a:rPr>
              <a:t>Enhanced growth in some nations</a:t>
            </a:r>
          </a:p>
          <a:p>
            <a:pPr lvl="1" algn="just"/>
            <a:r>
              <a:rPr lang="en-US" sz="2000" dirty="0">
                <a:solidFill>
                  <a:srgbClr val="307871"/>
                </a:solidFill>
                <a:latin typeface="Times New Roman" panose="02020603050405020304" pitchFamily="18" charset="0"/>
                <a:cs typeface="Times New Roman" panose="02020603050405020304" pitchFamily="18" charset="0"/>
              </a:rPr>
              <a:t>Prevented worse performance in other nations</a:t>
            </a:r>
          </a:p>
          <a:p>
            <a:pPr algn="just">
              <a:spcBef>
                <a:spcPts val="500"/>
              </a:spcBef>
            </a:pPr>
            <a:r>
              <a:rPr lang="en-US" sz="2400" dirty="0">
                <a:solidFill>
                  <a:srgbClr val="307871"/>
                </a:solidFill>
                <a:latin typeface="Times New Roman" panose="02020603050405020304" pitchFamily="18" charset="0"/>
                <a:cs typeface="Times New Roman" panose="02020603050405020304" pitchFamily="18" charset="0"/>
              </a:rPr>
              <a:t>Shortcomings of aid</a:t>
            </a:r>
          </a:p>
          <a:p>
            <a:pPr lvl="1" algn="just"/>
            <a:r>
              <a:rPr lang="en-US" sz="2000" dirty="0">
                <a:solidFill>
                  <a:srgbClr val="307871"/>
                </a:solidFill>
                <a:latin typeface="Times New Roman" panose="02020603050405020304" pitchFamily="18" charset="0"/>
                <a:cs typeface="Times New Roman" panose="02020603050405020304" pitchFamily="18" charset="0"/>
              </a:rPr>
              <a:t>Have more to do with donors than </a:t>
            </a:r>
            <a:r>
              <a:rPr lang="en-US" sz="2000" dirty="0" smtClean="0">
                <a:solidFill>
                  <a:srgbClr val="307871"/>
                </a:solidFill>
                <a:latin typeface="Times New Roman" panose="02020603050405020304" pitchFamily="18" charset="0"/>
                <a:cs typeface="Times New Roman" panose="02020603050405020304" pitchFamily="18" charset="0"/>
              </a:rPr>
              <a:t>beneficiaries</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Aid </a:t>
            </a:r>
            <a:r>
              <a:rPr lang="en-US" sz="2400" dirty="0">
                <a:solidFill>
                  <a:srgbClr val="307871"/>
                </a:solidFill>
                <a:latin typeface="Times New Roman" panose="02020603050405020304" pitchFamily="18" charset="0"/>
                <a:cs typeface="Times New Roman" panose="02020603050405020304" pitchFamily="18" charset="0"/>
              </a:rPr>
              <a:t>for the development of infrastructure</a:t>
            </a:r>
          </a:p>
          <a:p>
            <a:pPr lvl="1" algn="just"/>
            <a:r>
              <a:rPr lang="en-US" sz="2000" dirty="0">
                <a:solidFill>
                  <a:srgbClr val="307871"/>
                </a:solidFill>
                <a:latin typeface="Times New Roman" panose="02020603050405020304" pitchFamily="18" charset="0"/>
                <a:cs typeface="Times New Roman" panose="02020603050405020304" pitchFamily="18" charset="0"/>
              </a:rPr>
              <a:t>Transportation systems, communications, energy generation, and banking services</a:t>
            </a:r>
          </a:p>
          <a:p>
            <a:pPr lvl="1" algn="just"/>
            <a:r>
              <a:rPr lang="en-US" sz="2000" dirty="0">
                <a:solidFill>
                  <a:srgbClr val="307871"/>
                </a:solidFill>
                <a:latin typeface="Times New Roman" panose="02020603050405020304" pitchFamily="18" charset="0"/>
                <a:cs typeface="Times New Roman" panose="02020603050405020304" pitchFamily="18" charset="0"/>
              </a:rPr>
              <a:t>Relatively strong effects on economic growth</a:t>
            </a:r>
          </a:p>
          <a:p>
            <a:pPr lvl="1" algn="just"/>
            <a:r>
              <a:rPr lang="en-US" sz="2000" dirty="0">
                <a:solidFill>
                  <a:srgbClr val="307871"/>
                </a:solidFill>
                <a:latin typeface="Times New Roman" panose="02020603050405020304" pitchFamily="18" charset="0"/>
                <a:cs typeface="Times New Roman" panose="02020603050405020304" pitchFamily="18" charset="0"/>
              </a:rPr>
              <a:t>Growth-oriented aid</a:t>
            </a:r>
          </a:p>
          <a:p>
            <a:pPr algn="just"/>
            <a:r>
              <a:rPr lang="en-US" sz="2400" dirty="0">
                <a:solidFill>
                  <a:srgbClr val="307871"/>
                </a:solidFill>
                <a:latin typeface="Times New Roman" panose="02020603050405020304" pitchFamily="18" charset="0"/>
                <a:cs typeface="Times New Roman" panose="02020603050405020304" pitchFamily="18" charset="0"/>
              </a:rPr>
              <a:t>Aid for disaster and humanitarian relief</a:t>
            </a:r>
          </a:p>
          <a:p>
            <a:pPr lvl="1" algn="just"/>
            <a:r>
              <a:rPr lang="en-US" sz="2000" dirty="0">
                <a:solidFill>
                  <a:srgbClr val="307871"/>
                </a:solidFill>
                <a:latin typeface="Times New Roman" panose="02020603050405020304" pitchFamily="18" charset="0"/>
                <a:cs typeface="Times New Roman" panose="02020603050405020304" pitchFamily="18" charset="0"/>
              </a:rPr>
              <a:t>Food supply, water sanitation</a:t>
            </a:r>
          </a:p>
          <a:p>
            <a:pPr lvl="1" algn="just"/>
            <a:r>
              <a:rPr lang="en-US" sz="2000" dirty="0">
                <a:solidFill>
                  <a:srgbClr val="307871"/>
                </a:solidFill>
                <a:latin typeface="Times New Roman" panose="02020603050405020304" pitchFamily="18" charset="0"/>
                <a:cs typeface="Times New Roman" panose="02020603050405020304" pitchFamily="18" charset="0"/>
              </a:rPr>
              <a:t>Less immediate effects on economic growth</a:t>
            </a:r>
          </a:p>
          <a:p>
            <a:pPr algn="just"/>
            <a:endParaRPr lang="en-US"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0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139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AIDING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FF0000"/>
                </a:solidFill>
                <a:latin typeface="Times New Roman" panose="02020603050405020304" pitchFamily="18" charset="0"/>
                <a:cs typeface="Times New Roman" panose="02020603050405020304" pitchFamily="18" charset="0"/>
              </a:rPr>
              <a:t>Proponents of aid programs</a:t>
            </a:r>
          </a:p>
          <a:p>
            <a:pPr algn="just"/>
            <a:endParaRPr lang="en-US"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spcBef>
                <a:spcPts val="500"/>
              </a:spcBef>
            </a:pPr>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marL="457200" lvl="1" indent="0" algn="just">
              <a:buNone/>
            </a:pPr>
            <a:endParaRPr lang="en-US"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081405" y="1840778"/>
            <a:ext cx="6879716" cy="3873131"/>
          </a:xfrm>
          <a:prstGeom prst="rect">
            <a:avLst/>
          </a:prstGeom>
        </p:spPr>
      </p:pic>
    </p:spTree>
    <p:extLst>
      <p:ext uri="{BB962C8B-B14F-4D97-AF65-F5344CB8AC3E}">
        <p14:creationId xmlns:p14="http://schemas.microsoft.com/office/powerpoint/2010/main" val="2525322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lvl="0">
              <a:defRPr/>
            </a:pPr>
            <a:r>
              <a:rPr lang="cs-CZ" sz="2400" kern="0" dirty="0">
                <a:solidFill>
                  <a:srgbClr val="307871"/>
                </a:solidFill>
                <a:latin typeface="Times New Roman"/>
              </a:rPr>
              <a:t>CHARACTERISTIC OF DEVELOPING COUNTRIES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886267" y="1065596"/>
            <a:ext cx="6202870" cy="5130193"/>
          </a:xfrm>
          <a:prstGeom prst="rect">
            <a:avLst/>
          </a:prstGeom>
          <a:noFill/>
          <a:ln w="9525">
            <a:noFill/>
            <a:miter lim="800000"/>
            <a:headEnd/>
            <a:tailEnd/>
          </a:ln>
        </p:spPr>
      </p:pic>
    </p:spTree>
    <p:extLst>
      <p:ext uri="{BB962C8B-B14F-4D97-AF65-F5344CB8AC3E}">
        <p14:creationId xmlns:p14="http://schemas.microsoft.com/office/powerpoint/2010/main" val="12767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CHARACTERISTIC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Low </a:t>
            </a:r>
            <a:r>
              <a:rPr lang="en-US" sz="2400" dirty="0">
                <a:solidFill>
                  <a:srgbClr val="FF0000"/>
                </a:solidFill>
                <a:latin typeface="Times New Roman" panose="02020603050405020304" pitchFamily="18" charset="0"/>
                <a:cs typeface="Times New Roman" panose="02020603050405020304" pitchFamily="18" charset="0"/>
              </a:rPr>
              <a:t>per capita real income</a:t>
            </a:r>
          </a:p>
          <a:p>
            <a:pPr lvl="1" algn="just"/>
            <a:endParaRPr lang="en-US" sz="1000" dirty="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Low per capita real income is one of the most defining characteristics of developing economies. They suffer from low per capita real income level, which results in low savings and low investments</a:t>
            </a:r>
            <a:r>
              <a:rPr lang="en-US" dirty="0" smtClean="0">
                <a:solidFill>
                  <a:srgbClr val="307871"/>
                </a:solidFill>
                <a:latin typeface="Times New Roman" panose="02020603050405020304" pitchFamily="18" charset="0"/>
                <a:cs typeface="Times New Roman" panose="02020603050405020304" pitchFamily="18" charset="0"/>
              </a:rPr>
              <a:t>.</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 </a:t>
            </a:r>
            <a:r>
              <a:rPr lang="en-US" dirty="0">
                <a:solidFill>
                  <a:srgbClr val="307871"/>
                </a:solidFill>
                <a:latin typeface="Times New Roman" panose="02020603050405020304" pitchFamily="18" charset="0"/>
                <a:cs typeface="Times New Roman" panose="02020603050405020304" pitchFamily="18" charset="0"/>
              </a:rPr>
              <a:t>It means the average person doesn’t earn enough money to invest or save money. They spend whatever they make. Thus, it creates a cycle of poverty that most of the population struggles to escape. </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The </a:t>
            </a:r>
            <a:r>
              <a:rPr lang="en-US" dirty="0">
                <a:solidFill>
                  <a:srgbClr val="307871"/>
                </a:solidFill>
                <a:latin typeface="Times New Roman" panose="02020603050405020304" pitchFamily="18" charset="0"/>
                <a:cs typeface="Times New Roman" panose="02020603050405020304" pitchFamily="18" charset="0"/>
              </a:rPr>
              <a:t>percentage of people in absolute poverty (the minimum income level) is high in developing countries.</a:t>
            </a:r>
          </a:p>
        </p:txBody>
      </p:sp>
    </p:spTree>
    <p:extLst>
      <p:ext uri="{BB962C8B-B14F-4D97-AF65-F5344CB8AC3E}">
        <p14:creationId xmlns:p14="http://schemas.microsoft.com/office/powerpoint/2010/main" val="130885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CHARACTERISTIC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High population growth </a:t>
            </a:r>
            <a:r>
              <a:rPr lang="en-US" sz="2400" dirty="0" smtClean="0">
                <a:solidFill>
                  <a:srgbClr val="FF0000"/>
                </a:solidFill>
                <a:latin typeface="Times New Roman" panose="02020603050405020304" pitchFamily="18" charset="0"/>
                <a:cs typeface="Times New Roman" panose="02020603050405020304" pitchFamily="18" charset="0"/>
              </a:rPr>
              <a:t>rate/size</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endParaRPr lang="en-US" sz="1000" dirty="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they either have high population growth rates or large populations. </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Often</a:t>
            </a:r>
            <a:r>
              <a:rPr lang="en-US" dirty="0">
                <a:solidFill>
                  <a:srgbClr val="307871"/>
                </a:solidFill>
                <a:latin typeface="Times New Roman" panose="02020603050405020304" pitchFamily="18" charset="0"/>
                <a:cs typeface="Times New Roman" panose="02020603050405020304" pitchFamily="18" charset="0"/>
              </a:rPr>
              <a:t>, this is because of a lack of family planning options, lack of sex education and the belief that more children could result in a higher labor force for the family to earn income. </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This </a:t>
            </a:r>
            <a:r>
              <a:rPr lang="en-US" dirty="0">
                <a:solidFill>
                  <a:srgbClr val="307871"/>
                </a:solidFill>
                <a:latin typeface="Times New Roman" panose="02020603050405020304" pitchFamily="18" charset="0"/>
                <a:cs typeface="Times New Roman" panose="02020603050405020304" pitchFamily="18" charset="0"/>
              </a:rPr>
              <a:t>increase in recent decades could be because of higher birth rates and reduced death rates through improved health care</a:t>
            </a:r>
            <a:r>
              <a:rPr lang="en-US" dirty="0" smtClean="0">
                <a:solidFill>
                  <a:srgbClr val="307871"/>
                </a:solidFill>
                <a:latin typeface="Times New Roman" panose="02020603050405020304" pitchFamily="18" charset="0"/>
                <a:cs typeface="Times New Roman" panose="02020603050405020304" pitchFamily="18" charset="0"/>
              </a:rPr>
              <a:t>.</a:t>
            </a:r>
            <a:endParaRPr lang="en-US"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79118" y="4370416"/>
            <a:ext cx="2784974" cy="1668026"/>
          </a:xfrm>
          <a:prstGeom prst="rect">
            <a:avLst/>
          </a:prstGeom>
        </p:spPr>
      </p:pic>
    </p:spTree>
    <p:extLst>
      <p:ext uri="{BB962C8B-B14F-4D97-AF65-F5344CB8AC3E}">
        <p14:creationId xmlns:p14="http://schemas.microsoft.com/office/powerpoint/2010/main" val="149333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CHARACTERISTIC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46562" y="138935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High rates of unemployment</a:t>
            </a:r>
            <a:endParaRPr lang="cs-CZ" sz="2400" dirty="0" smtClean="0">
              <a:solidFill>
                <a:srgbClr val="FF0000"/>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In </a:t>
            </a:r>
            <a:r>
              <a:rPr lang="en-US" dirty="0">
                <a:solidFill>
                  <a:srgbClr val="307871"/>
                </a:solidFill>
                <a:latin typeface="Times New Roman" panose="02020603050405020304" pitchFamily="18" charset="0"/>
                <a:cs typeface="Times New Roman" panose="02020603050405020304" pitchFamily="18" charset="0"/>
              </a:rPr>
              <a:t>rural areas, unemployment suffers from large seasonal variations. However, unemployment is a more complex problem requiring policies beyond traditional fixes</a:t>
            </a:r>
            <a:r>
              <a:rPr lang="en-US" dirty="0" smtClean="0">
                <a:solidFill>
                  <a:srgbClr val="307871"/>
                </a:solidFill>
                <a:latin typeface="Times New Roman" panose="02020603050405020304" pitchFamily="18" charset="0"/>
                <a:cs typeface="Times New Roman" panose="02020603050405020304" pitchFamily="18" charset="0"/>
              </a:rPr>
              <a:t>.</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endParaRPr lang="cs-CZ" sz="8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Dependence on primary </a:t>
            </a:r>
            <a:r>
              <a:rPr lang="en-US" sz="2400" dirty="0" smtClean="0">
                <a:solidFill>
                  <a:srgbClr val="FF0000"/>
                </a:solidFill>
                <a:latin typeface="Times New Roman" panose="02020603050405020304" pitchFamily="18" charset="0"/>
                <a:cs typeface="Times New Roman" panose="02020603050405020304" pitchFamily="18" charset="0"/>
              </a:rPr>
              <a:t>sector</a:t>
            </a:r>
            <a:endParaRPr lang="cs-CZ" sz="2400" dirty="0" smtClean="0">
              <a:solidFill>
                <a:srgbClr val="FF0000"/>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Almost 75% of the population of low-income countries is rurally based. </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As </a:t>
            </a:r>
            <a:r>
              <a:rPr lang="en-US" dirty="0">
                <a:solidFill>
                  <a:srgbClr val="307871"/>
                </a:solidFill>
                <a:latin typeface="Times New Roman" panose="02020603050405020304" pitchFamily="18" charset="0"/>
                <a:cs typeface="Times New Roman" panose="02020603050405020304" pitchFamily="18" charset="0"/>
              </a:rPr>
              <a:t>income levels rise, the structure of demand changes, which leads to a rise in the manufacturing sector and then the services sector</a:t>
            </a:r>
            <a:r>
              <a:rPr lang="en-US" dirty="0" smtClean="0">
                <a:solidFill>
                  <a:srgbClr val="307871"/>
                </a:solidFill>
                <a:latin typeface="Times New Roman" panose="02020603050405020304" pitchFamily="18" charset="0"/>
                <a:cs typeface="Times New Roman" panose="02020603050405020304" pitchFamily="18" charset="0"/>
              </a:rPr>
              <a:t>.</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endParaRPr lang="cs-CZ" sz="8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Dependence on exports of primary </a:t>
            </a:r>
            <a:r>
              <a:rPr lang="en-US" sz="2400" dirty="0" smtClean="0">
                <a:solidFill>
                  <a:srgbClr val="FF0000"/>
                </a:solidFill>
                <a:latin typeface="Times New Roman" panose="02020603050405020304" pitchFamily="18" charset="0"/>
                <a:cs typeface="Times New Roman" panose="02020603050405020304" pitchFamily="18" charset="0"/>
              </a:rPr>
              <a:t>commodities</a:t>
            </a:r>
            <a:endParaRPr lang="cs-CZ" sz="2400" dirty="0" smtClean="0">
              <a:solidFill>
                <a:srgbClr val="FF0000"/>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Since a significant portion of output originates from the primary sector, a large portion of exports is also from the primary </a:t>
            </a:r>
            <a:r>
              <a:rPr lang="en-US" dirty="0" smtClean="0">
                <a:solidFill>
                  <a:srgbClr val="307871"/>
                </a:solidFill>
                <a:latin typeface="Times New Roman" panose="02020603050405020304" pitchFamily="18" charset="0"/>
                <a:cs typeface="Times New Roman" panose="02020603050405020304" pitchFamily="18" charset="0"/>
              </a:rPr>
              <a:t>sector</a:t>
            </a:r>
            <a:r>
              <a:rPr lang="cs-CZ" dirty="0" smtClean="0">
                <a:solidFill>
                  <a:srgbClr val="307871"/>
                </a:solidFill>
                <a:latin typeface="Times New Roman" panose="02020603050405020304" pitchFamily="18" charset="0"/>
                <a:cs typeface="Times New Roman" panose="02020603050405020304" pitchFamily="18" charset="0"/>
              </a:rPr>
              <a:t>.</a:t>
            </a:r>
            <a:endParaRPr lang="en-US"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655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2463" cy="461665"/>
          </a:xfrm>
          <a:prstGeom prst="rect">
            <a:avLst/>
          </a:prstGeom>
        </p:spPr>
        <p:txBody>
          <a:bodyPr wrap="none">
            <a:spAutoFit/>
          </a:bodyPr>
          <a:lstStyle/>
          <a:p>
            <a:pPr lvl="0">
              <a:defRPr/>
            </a:pPr>
            <a:r>
              <a:rPr lang="cs-CZ" sz="2400" kern="0" dirty="0">
                <a:solidFill>
                  <a:srgbClr val="307871"/>
                </a:solidFill>
                <a:latin typeface="Times New Roman"/>
              </a:rPr>
              <a:t>CHARACTERISTIC OF DEVELOPING COUNTRIES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007614" y="1390459"/>
            <a:ext cx="6286500" cy="4772025"/>
          </a:xfrm>
          <a:prstGeom prst="rect">
            <a:avLst/>
          </a:prstGeom>
        </p:spPr>
      </p:pic>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396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TRADE CHARACTERISTICS OF DEVELOPING COUNTRIES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Characteristics of developing-nation trade</a:t>
            </a:r>
          </a:p>
          <a:p>
            <a:pPr algn="just"/>
            <a:r>
              <a:rPr lang="en-US" sz="2400" dirty="0">
                <a:solidFill>
                  <a:srgbClr val="307871"/>
                </a:solidFill>
                <a:latin typeface="Times New Roman" panose="02020603050405020304" pitchFamily="18" charset="0"/>
                <a:cs typeface="Times New Roman" panose="02020603050405020304" pitchFamily="18" charset="0"/>
              </a:rPr>
              <a:t>Highly dependent on advanced nations</a:t>
            </a:r>
          </a:p>
          <a:p>
            <a:pPr algn="just"/>
            <a:r>
              <a:rPr lang="en-US" sz="2400" dirty="0">
                <a:solidFill>
                  <a:srgbClr val="307871"/>
                </a:solidFill>
                <a:latin typeface="Times New Roman" panose="02020603050405020304" pitchFamily="18" charset="0"/>
                <a:cs typeface="Times New Roman" panose="02020603050405020304" pitchFamily="18" charset="0"/>
              </a:rPr>
              <a:t>Exports go to the advanced nations</a:t>
            </a:r>
          </a:p>
          <a:p>
            <a:pPr algn="just"/>
            <a:r>
              <a:rPr lang="en-US" sz="2400" dirty="0">
                <a:solidFill>
                  <a:srgbClr val="307871"/>
                </a:solidFill>
                <a:latin typeface="Times New Roman" panose="02020603050405020304" pitchFamily="18" charset="0"/>
                <a:cs typeface="Times New Roman" panose="02020603050405020304" pitchFamily="18" charset="0"/>
              </a:rPr>
              <a:t>Imports originate in advanced nations</a:t>
            </a:r>
          </a:p>
          <a:p>
            <a:pPr algn="just"/>
            <a:r>
              <a:rPr lang="en-US" sz="2400" dirty="0">
                <a:solidFill>
                  <a:srgbClr val="307871"/>
                </a:solidFill>
                <a:latin typeface="Times New Roman" panose="02020603050405020304" pitchFamily="18" charset="0"/>
                <a:cs typeface="Times New Roman" panose="02020603050405020304" pitchFamily="18" charset="0"/>
              </a:rPr>
              <a:t>Trade among developing nations - relatively minor</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7573355" y="3090930"/>
            <a:ext cx="3955923" cy="2681982"/>
          </a:xfrm>
          <a:prstGeom prst="rect">
            <a:avLst/>
          </a:prstGeom>
        </p:spPr>
      </p:pic>
    </p:spTree>
    <p:extLst>
      <p:ext uri="{BB962C8B-B14F-4D97-AF65-F5344CB8AC3E}">
        <p14:creationId xmlns:p14="http://schemas.microsoft.com/office/powerpoint/2010/main" val="288810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1436</Words>
  <Application>Microsoft Office PowerPoint</Application>
  <PresentationFormat>Širokoúhlá obrazovka</PresentationFormat>
  <Paragraphs>302</Paragraphs>
  <Slides>33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33</vt:i4>
      </vt:variant>
    </vt:vector>
  </HeadingPairs>
  <TitlesOfParts>
    <vt:vector size="38" baseType="lpstr">
      <vt:lpstr>Arial</vt:lpstr>
      <vt:lpstr>Calibri</vt:lpstr>
      <vt:lpstr>Calibri Light</vt:lpstr>
      <vt:lpstr>Times New Roman</vt:lpstr>
      <vt:lpstr>Motiv Office</vt:lpstr>
      <vt:lpstr>DEVELOPING COUNTRIES AND TRADE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170</cp:revision>
  <dcterms:created xsi:type="dcterms:W3CDTF">2016-11-25T20:36:16Z</dcterms:created>
  <dcterms:modified xsi:type="dcterms:W3CDTF">2020-01-21T20:40:28Z</dcterms:modified>
</cp:coreProperties>
</file>