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74" r:id="rId5"/>
    <p:sldId id="366" r:id="rId6"/>
    <p:sldId id="367" r:id="rId7"/>
    <p:sldId id="364" r:id="rId8"/>
    <p:sldId id="368" r:id="rId9"/>
    <p:sldId id="370" r:id="rId10"/>
    <p:sldId id="376" r:id="rId11"/>
    <p:sldId id="371" r:id="rId12"/>
    <p:sldId id="372" r:id="rId13"/>
    <p:sldId id="373" r:id="rId14"/>
    <p:sldId id="369" r:id="rId15"/>
    <p:sldId id="375" r:id="rId16"/>
    <p:sldId id="379" r:id="rId17"/>
    <p:sldId id="380" r:id="rId18"/>
    <p:sldId id="381" r:id="rId19"/>
    <p:sldId id="382" r:id="rId20"/>
    <p:sldId id="383" r:id="rId21"/>
    <p:sldId id="384" r:id="rId22"/>
    <p:sldId id="387" r:id="rId23"/>
    <p:sldId id="388" r:id="rId24"/>
    <p:sldId id="385" r:id="rId25"/>
    <p:sldId id="391" r:id="rId26"/>
    <p:sldId id="389" r:id="rId27"/>
    <p:sldId id="386" r:id="rId28"/>
    <p:sldId id="392" r:id="rId29"/>
    <p:sldId id="393" r:id="rId30"/>
    <p:sldId id="363" r:id="rId31"/>
    <p:sldId id="377" r:id="rId32"/>
    <p:sldId id="378" r:id="rId33"/>
    <p:sldId id="262"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71397" y="878294"/>
            <a:ext cx="6816757" cy="2880320"/>
          </a:xfrm>
          <a:prstGeom prst="rect">
            <a:avLst/>
          </a:prstGeom>
        </p:spPr>
        <p:txBody>
          <a:bodyPr anchor="t">
            <a:normAutofit fontScale="90000"/>
          </a:bodyPr>
          <a:lstStyle/>
          <a:p>
            <a:r>
              <a:rPr lang="cs-CZ" sz="5333" b="1" dirty="0" smtClean="0">
                <a:solidFill>
                  <a:schemeClr val="bg1"/>
                </a:solidFill>
                <a:latin typeface="Times New Roman" panose="02020603050405020304" pitchFamily="18" charset="0"/>
                <a:cs typeface="Times New Roman" panose="02020603050405020304" pitchFamily="18" charset="0"/>
              </a:rPr>
              <a:t>CENTRALLY PLANNED ECONOMIES</a:t>
            </a:r>
            <a:br>
              <a:rPr lang="cs-CZ" sz="5333" b="1" dirty="0" smtClean="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
            </a:r>
            <a:br>
              <a:rPr lang="cs-CZ" sz="5333" b="1" dirty="0">
                <a:solidFill>
                  <a:schemeClr val="bg1"/>
                </a:solidFill>
                <a:latin typeface="Times New Roman" panose="02020603050405020304" pitchFamily="18" charset="0"/>
                <a:cs typeface="Times New Roman" panose="02020603050405020304" pitchFamily="18" charset="0"/>
              </a:rPr>
            </a:br>
            <a:endParaRPr lang="en-GB" sz="2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XI</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1426" y="135278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solidFill>
                  <a:srgbClr val="FF0000"/>
                </a:solidFill>
                <a:latin typeface="Times New Roman" panose="02020603050405020304" pitchFamily="18" charset="0"/>
                <a:cs typeface="Times New Roman" panose="02020603050405020304" pitchFamily="18" charset="0"/>
              </a:rPr>
              <a:t>Gosplan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Gosudarstvennyi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Planovyi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Komitet</a:t>
            </a:r>
            <a:r>
              <a:rPr lang="en-US" sz="2400" dirty="0">
                <a:solidFill>
                  <a:srgbClr val="FF0000"/>
                </a:solidFill>
                <a:latin typeface="Times New Roman" panose="02020603050405020304" pitchFamily="18" charset="0"/>
                <a:cs typeface="Times New Roman" panose="02020603050405020304" pitchFamily="18" charset="0"/>
              </a:rPr>
              <a:t>, State Planning Committee) </a:t>
            </a:r>
            <a:endParaRPr lang="en-US" sz="1200" dirty="0">
              <a:solidFill>
                <a:srgbClr val="FF0000"/>
              </a:solidFill>
              <a:latin typeface="Times New Roman" panose="02020603050405020304" pitchFamily="18" charset="0"/>
              <a:cs typeface="Times New Roman" panose="02020603050405020304" pitchFamily="18" charset="0"/>
            </a:endParaRPr>
          </a:p>
          <a:p>
            <a:pPr lvl="1" algn="just"/>
            <a:r>
              <a:rPr lang="cs-CZ" dirty="0" smtClean="0">
                <a:solidFill>
                  <a:srgbClr val="307871"/>
                </a:solidFill>
                <a:latin typeface="Times New Roman" panose="02020603050405020304" pitchFamily="18" charset="0"/>
                <a:cs typeface="Times New Roman" panose="02020603050405020304" pitchFamily="18" charset="0"/>
              </a:rPr>
              <a:t>1921</a:t>
            </a:r>
            <a:endParaRPr lang="en-US" dirty="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Its purpose was to implement </a:t>
            </a:r>
            <a:r>
              <a:rPr lang="en-US" b="1" dirty="0" err="1">
                <a:solidFill>
                  <a:srgbClr val="307871"/>
                </a:solidFill>
                <a:latin typeface="Times New Roman" panose="02020603050405020304" pitchFamily="18" charset="0"/>
                <a:cs typeface="Times New Roman" panose="02020603050405020304" pitchFamily="18" charset="0"/>
              </a:rPr>
              <a:t>Goelro</a:t>
            </a:r>
            <a:r>
              <a:rPr lang="en-US" dirty="0">
                <a:solidFill>
                  <a:srgbClr val="307871"/>
                </a:solidFill>
                <a:latin typeface="Times New Roman" panose="02020603050405020304" pitchFamily="18" charset="0"/>
                <a:cs typeface="Times New Roman" panose="02020603050405020304" pitchFamily="18" charset="0"/>
              </a:rPr>
              <a:t>, the plan of the electrification of </a:t>
            </a:r>
            <a:r>
              <a:rPr lang="en-US" dirty="0" smtClean="0">
                <a:solidFill>
                  <a:srgbClr val="307871"/>
                </a:solidFill>
                <a:latin typeface="Times New Roman" panose="02020603050405020304" pitchFamily="18" charset="0"/>
                <a:cs typeface="Times New Roman" panose="02020603050405020304" pitchFamily="18" charset="0"/>
              </a:rPr>
              <a:t>Russia</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Founded as a stopgap for one plan, it stayed and began to develop bigger plans, trying to estimate the development of the whole economy, but still its plans were rather estimations than mandatory plans that were to </a:t>
            </a:r>
            <a:r>
              <a:rPr lang="en-US" dirty="0" smtClean="0">
                <a:solidFill>
                  <a:srgbClr val="307871"/>
                </a:solidFill>
                <a:latin typeface="Times New Roman" panose="02020603050405020304" pitchFamily="18" charset="0"/>
                <a:cs typeface="Times New Roman" panose="02020603050405020304" pitchFamily="18" charset="0"/>
              </a:rPr>
              <a:t>fulfil</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endParaRPr lang="cs-CZ" dirty="0" smtClean="0">
              <a:solidFill>
                <a:srgbClr val="307871"/>
              </a:solidFill>
              <a:latin typeface="Times New Roman" panose="02020603050405020304" pitchFamily="18" charset="0"/>
              <a:cs typeface="Times New Roman" panose="02020603050405020304" pitchFamily="18" charset="0"/>
            </a:endParaRPr>
          </a:p>
          <a:p>
            <a:pPr algn="just"/>
            <a:r>
              <a:rPr lang="cs-CZ" dirty="0" smtClean="0">
                <a:solidFill>
                  <a:srgbClr val="307871"/>
                </a:solidFill>
                <a:latin typeface="Times New Roman" panose="02020603050405020304" pitchFamily="18" charset="0"/>
                <a:cs typeface="Times New Roman" panose="02020603050405020304" pitchFamily="18" charset="0"/>
              </a:rPr>
              <a:t>T</a:t>
            </a:r>
            <a:r>
              <a:rPr lang="en-US" dirty="0" smtClean="0">
                <a:solidFill>
                  <a:srgbClr val="307871"/>
                </a:solidFill>
                <a:latin typeface="Times New Roman" panose="02020603050405020304" pitchFamily="18" charset="0"/>
                <a:cs typeface="Times New Roman" panose="02020603050405020304" pitchFamily="18" charset="0"/>
              </a:rPr>
              <a:t>he </a:t>
            </a:r>
            <a:r>
              <a:rPr lang="en-US" dirty="0">
                <a:solidFill>
                  <a:srgbClr val="307871"/>
                </a:solidFill>
                <a:latin typeface="Times New Roman" panose="02020603050405020304" pitchFamily="18" charset="0"/>
                <a:cs typeface="Times New Roman" panose="02020603050405020304" pitchFamily="18" charset="0"/>
              </a:rPr>
              <a:t>NEP was a step away from total state control over the economy, but it reached its goals in the terms of increasing agricultural production, increasing the well-being of the population and due to that strengthening the position of power of the party.</a:t>
            </a:r>
          </a:p>
        </p:txBody>
      </p:sp>
    </p:spTree>
    <p:extLst>
      <p:ext uri="{BB962C8B-B14F-4D97-AF65-F5344CB8AC3E}">
        <p14:creationId xmlns:p14="http://schemas.microsoft.com/office/powerpoint/2010/main" val="306103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1277" y="140677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smtClean="0">
                <a:solidFill>
                  <a:srgbClr val="FF0000"/>
                </a:solidFill>
                <a:latin typeface="Times New Roman" panose="02020603050405020304" pitchFamily="18" charset="0"/>
                <a:cs typeface="Times New Roman" panose="02020603050405020304" pitchFamily="18" charset="0"/>
              </a:rPr>
              <a:t>Stalin Era</a:t>
            </a:r>
          </a:p>
          <a:p>
            <a:pPr lvl="1" algn="just"/>
            <a:r>
              <a:rPr lang="en-US" dirty="0">
                <a:solidFill>
                  <a:srgbClr val="307871"/>
                </a:solidFill>
                <a:latin typeface="Times New Roman" panose="02020603050405020304" pitchFamily="18" charset="0"/>
                <a:cs typeface="Times New Roman" panose="02020603050405020304" pitchFamily="18" charset="0"/>
              </a:rPr>
              <a:t>When Stalin became the single leader of the communist party in 1928 the economic policy changed </a:t>
            </a:r>
            <a:r>
              <a:rPr lang="en-US" dirty="0" smtClean="0">
                <a:solidFill>
                  <a:srgbClr val="307871"/>
                </a:solidFill>
                <a:latin typeface="Times New Roman" panose="02020603050405020304" pitchFamily="18" charset="0"/>
                <a:cs typeface="Times New Roman" panose="02020603050405020304" pitchFamily="18" charset="0"/>
              </a:rPr>
              <a:t>dramatically</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The NEP was abolished and in 1929 the first 5-year plan became reality</a:t>
            </a:r>
            <a:endParaRPr lang="cs-CZ" dirty="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The plan had the objective to raise the living standard and to establish a heavy industry that was supposed to protect the Soviet Union in case of war</a:t>
            </a:r>
            <a:r>
              <a:rPr lang="en-US" dirty="0" smtClean="0">
                <a:solidFill>
                  <a:srgbClr val="307871"/>
                </a:solidFill>
                <a:latin typeface="Times New Roman" panose="02020603050405020304" pitchFamily="18" charset="0"/>
                <a:cs typeface="Times New Roman" panose="02020603050405020304" pitchFamily="18" charset="0"/>
              </a:rPr>
              <a:t>.</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smtClean="0">
                <a:solidFill>
                  <a:srgbClr val="307871"/>
                </a:solidFill>
                <a:latin typeface="Times New Roman" panose="02020603050405020304" pitchFamily="18" charset="0"/>
                <a:cs typeface="Times New Roman" panose="02020603050405020304" pitchFamily="18" charset="0"/>
              </a:rPr>
              <a:t>The </a:t>
            </a:r>
            <a:r>
              <a:rPr lang="en-US" dirty="0">
                <a:solidFill>
                  <a:srgbClr val="307871"/>
                </a:solidFill>
                <a:latin typeface="Times New Roman" panose="02020603050405020304" pitchFamily="18" charset="0"/>
                <a:cs typeface="Times New Roman" panose="02020603050405020304" pitchFamily="18" charset="0"/>
              </a:rPr>
              <a:t>plan determined almost every economic activity in the country and therefore the communist party controlled a big part of the life, not to talk about the big importance of the intelligence service during Stalin’s times. </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cs-CZ" dirty="0" smtClean="0">
                <a:solidFill>
                  <a:srgbClr val="307871"/>
                </a:solidFill>
                <a:latin typeface="Times New Roman" panose="02020603050405020304" pitchFamily="18" charset="0"/>
                <a:cs typeface="Times New Roman" panose="02020603050405020304" pitchFamily="18" charset="0"/>
              </a:rPr>
              <a:t>U</a:t>
            </a:r>
            <a:r>
              <a:rPr lang="en-US" dirty="0" err="1" smtClean="0">
                <a:solidFill>
                  <a:srgbClr val="307871"/>
                </a:solidFill>
                <a:latin typeface="Times New Roman" panose="02020603050405020304" pitchFamily="18" charset="0"/>
                <a:cs typeface="Times New Roman" panose="02020603050405020304" pitchFamily="18" charset="0"/>
              </a:rPr>
              <a:t>nder</a:t>
            </a:r>
            <a:r>
              <a:rPr lang="en-US" dirty="0" smtClean="0">
                <a:solidFill>
                  <a:srgbClr val="307871"/>
                </a:solidFill>
                <a:latin typeface="Times New Roman" panose="02020603050405020304" pitchFamily="18" charset="0"/>
                <a:cs typeface="Times New Roman" panose="02020603050405020304" pitchFamily="18" charset="0"/>
              </a:rPr>
              <a:t> </a:t>
            </a:r>
            <a:r>
              <a:rPr lang="en-US" dirty="0">
                <a:solidFill>
                  <a:srgbClr val="307871"/>
                </a:solidFill>
                <a:latin typeface="Times New Roman" panose="02020603050405020304" pitchFamily="18" charset="0"/>
                <a:cs typeface="Times New Roman" panose="02020603050405020304" pitchFamily="18" charset="0"/>
              </a:rPr>
              <a:t>Stalin’s reign the agriculture was collectivized with force and subordinated to state control</a:t>
            </a:r>
          </a:p>
        </p:txBody>
      </p:sp>
    </p:spTree>
    <p:extLst>
      <p:ext uri="{BB962C8B-B14F-4D97-AF65-F5344CB8AC3E}">
        <p14:creationId xmlns:p14="http://schemas.microsoft.com/office/powerpoint/2010/main" val="1821573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smtClean="0">
                <a:solidFill>
                  <a:srgbClr val="FF0000"/>
                </a:solidFill>
                <a:latin typeface="Times New Roman" panose="02020603050405020304" pitchFamily="18" charset="0"/>
                <a:cs typeface="Times New Roman" panose="02020603050405020304" pitchFamily="18" charset="0"/>
              </a:rPr>
              <a:t>Stalin Era</a:t>
            </a:r>
          </a:p>
          <a:p>
            <a:pPr lvl="1" algn="just"/>
            <a:r>
              <a:rPr lang="en-US" dirty="0" smtClean="0">
                <a:solidFill>
                  <a:srgbClr val="307871"/>
                </a:solidFill>
                <a:latin typeface="Times New Roman" panose="02020603050405020304" pitchFamily="18" charset="0"/>
                <a:cs typeface="Times New Roman" panose="02020603050405020304" pitchFamily="18" charset="0"/>
              </a:rPr>
              <a:t>The industrialization under Stalin played a big role in the Second World War as well as in the raise of the Soviet Union as a superpower after the Second World War</a:t>
            </a:r>
            <a:endParaRPr lang="cs-CZ" dirty="0" smtClean="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The strong military position after the war gave it the opportunity to expand the borders and to establish a system of satellite states called the Warsaw </a:t>
            </a:r>
            <a:r>
              <a:rPr lang="en-US" dirty="0" smtClean="0">
                <a:solidFill>
                  <a:srgbClr val="307871"/>
                </a:solidFill>
                <a:latin typeface="Times New Roman" panose="02020603050405020304" pitchFamily="18" charset="0"/>
                <a:cs typeface="Times New Roman" panose="02020603050405020304" pitchFamily="18" charset="0"/>
              </a:rPr>
              <a:t>Pact</a:t>
            </a:r>
            <a:r>
              <a:rPr lang="cs-CZ" dirty="0" smtClean="0">
                <a:solidFill>
                  <a:srgbClr val="307871"/>
                </a:solidFill>
                <a:latin typeface="Times New Roman" panose="02020603050405020304" pitchFamily="18" charset="0"/>
                <a:cs typeface="Times New Roman" panose="02020603050405020304" pitchFamily="18" charset="0"/>
              </a:rPr>
              <a:t> (</a:t>
            </a:r>
            <a:r>
              <a:rPr lang="cs-CZ" dirty="0" err="1" smtClean="0">
                <a:solidFill>
                  <a:srgbClr val="307871"/>
                </a:solidFill>
                <a:latin typeface="Times New Roman" panose="02020603050405020304" pitchFamily="18" charset="0"/>
                <a:cs typeface="Times New Roman" panose="02020603050405020304" pitchFamily="18" charset="0"/>
              </a:rPr>
              <a:t>Bulgaria</a:t>
            </a:r>
            <a:r>
              <a:rPr lang="cs-CZ" dirty="0" smtClean="0">
                <a:solidFill>
                  <a:srgbClr val="307871"/>
                </a:solidFill>
                <a:latin typeface="Times New Roman" panose="02020603050405020304" pitchFamily="18" charset="0"/>
                <a:cs typeface="Times New Roman" panose="02020603050405020304" pitchFamily="18" charset="0"/>
              </a:rPr>
              <a:t>, </a:t>
            </a:r>
            <a:r>
              <a:rPr lang="cs-CZ" dirty="0" err="1" smtClean="0">
                <a:solidFill>
                  <a:srgbClr val="307871"/>
                </a:solidFill>
                <a:latin typeface="Times New Roman" panose="02020603050405020304" pitchFamily="18" charset="0"/>
                <a:cs typeface="Times New Roman" panose="02020603050405020304" pitchFamily="18" charset="0"/>
              </a:rPr>
              <a:t>Czechoslovakia</a:t>
            </a:r>
            <a:r>
              <a:rPr lang="cs-CZ" dirty="0" smtClean="0">
                <a:solidFill>
                  <a:srgbClr val="307871"/>
                </a:solidFill>
                <a:latin typeface="Times New Roman" panose="02020603050405020304" pitchFamily="18" charset="0"/>
                <a:cs typeface="Times New Roman" panose="02020603050405020304" pitchFamily="18" charset="0"/>
              </a:rPr>
              <a:t>, </a:t>
            </a:r>
            <a:r>
              <a:rPr lang="cs-CZ" dirty="0" err="1" smtClean="0">
                <a:solidFill>
                  <a:srgbClr val="307871"/>
                </a:solidFill>
                <a:latin typeface="Times New Roman" panose="02020603050405020304" pitchFamily="18" charset="0"/>
                <a:cs typeface="Times New Roman" panose="02020603050405020304" pitchFamily="18" charset="0"/>
              </a:rPr>
              <a:t>Democratic</a:t>
            </a:r>
            <a:r>
              <a:rPr lang="cs-CZ" dirty="0" smtClean="0">
                <a:solidFill>
                  <a:srgbClr val="307871"/>
                </a:solidFill>
                <a:latin typeface="Times New Roman" panose="02020603050405020304" pitchFamily="18" charset="0"/>
                <a:cs typeface="Times New Roman" panose="02020603050405020304" pitchFamily="18" charset="0"/>
              </a:rPr>
              <a:t> Republic </a:t>
            </a:r>
            <a:r>
              <a:rPr lang="cs-CZ" dirty="0" err="1" smtClean="0">
                <a:solidFill>
                  <a:srgbClr val="307871"/>
                </a:solidFill>
                <a:latin typeface="Times New Roman" panose="02020603050405020304" pitchFamily="18" charset="0"/>
                <a:cs typeface="Times New Roman" panose="02020603050405020304" pitchFamily="18" charset="0"/>
              </a:rPr>
              <a:t>of</a:t>
            </a:r>
            <a:r>
              <a:rPr lang="cs-CZ" dirty="0" smtClean="0">
                <a:solidFill>
                  <a:srgbClr val="307871"/>
                </a:solidFill>
                <a:latin typeface="Times New Roman" panose="02020603050405020304" pitchFamily="18" charset="0"/>
                <a:cs typeface="Times New Roman" panose="02020603050405020304" pitchFamily="18" charset="0"/>
              </a:rPr>
              <a:t> </a:t>
            </a:r>
            <a:r>
              <a:rPr lang="cs-CZ" dirty="0" err="1" smtClean="0">
                <a:solidFill>
                  <a:srgbClr val="307871"/>
                </a:solidFill>
                <a:latin typeface="Times New Roman" panose="02020603050405020304" pitchFamily="18" charset="0"/>
                <a:cs typeface="Times New Roman" panose="02020603050405020304" pitchFamily="18" charset="0"/>
              </a:rPr>
              <a:t>Germany</a:t>
            </a:r>
            <a:r>
              <a:rPr lang="cs-CZ" dirty="0" smtClean="0">
                <a:solidFill>
                  <a:srgbClr val="307871"/>
                </a:solidFill>
                <a:latin typeface="Times New Roman" panose="02020603050405020304" pitchFamily="18" charset="0"/>
                <a:cs typeface="Times New Roman" panose="02020603050405020304" pitchFamily="18" charset="0"/>
              </a:rPr>
              <a:t>, </a:t>
            </a:r>
            <a:r>
              <a:rPr lang="cs-CZ" dirty="0" err="1" smtClean="0">
                <a:solidFill>
                  <a:srgbClr val="307871"/>
                </a:solidFill>
                <a:latin typeface="Times New Roman" panose="02020603050405020304" pitchFamily="18" charset="0"/>
                <a:cs typeface="Times New Roman" panose="02020603050405020304" pitchFamily="18" charset="0"/>
              </a:rPr>
              <a:t>Hungary</a:t>
            </a:r>
            <a:r>
              <a:rPr lang="cs-CZ" dirty="0" smtClean="0">
                <a:solidFill>
                  <a:srgbClr val="307871"/>
                </a:solidFill>
                <a:latin typeface="Times New Roman" panose="02020603050405020304" pitchFamily="18" charset="0"/>
                <a:cs typeface="Times New Roman" panose="02020603050405020304" pitchFamily="18" charset="0"/>
              </a:rPr>
              <a:t>, </a:t>
            </a:r>
            <a:r>
              <a:rPr lang="cs-CZ" dirty="0" err="1" smtClean="0">
                <a:solidFill>
                  <a:srgbClr val="307871"/>
                </a:solidFill>
                <a:latin typeface="Times New Roman" panose="02020603050405020304" pitchFamily="18" charset="0"/>
                <a:cs typeface="Times New Roman" panose="02020603050405020304" pitchFamily="18" charset="0"/>
              </a:rPr>
              <a:t>Poland</a:t>
            </a:r>
            <a:r>
              <a:rPr lang="cs-CZ" dirty="0" smtClean="0">
                <a:solidFill>
                  <a:srgbClr val="307871"/>
                </a:solidFill>
                <a:latin typeface="Times New Roman" panose="02020603050405020304" pitchFamily="18" charset="0"/>
                <a:cs typeface="Times New Roman" panose="02020603050405020304" pitchFamily="18" charset="0"/>
              </a:rPr>
              <a:t>, </a:t>
            </a:r>
            <a:r>
              <a:rPr lang="cs-CZ" dirty="0" err="1" smtClean="0">
                <a:solidFill>
                  <a:srgbClr val="307871"/>
                </a:solidFill>
                <a:latin typeface="Times New Roman" panose="02020603050405020304" pitchFamily="18" charset="0"/>
                <a:cs typeface="Times New Roman" panose="02020603050405020304" pitchFamily="18" charset="0"/>
              </a:rPr>
              <a:t>Romania</a:t>
            </a:r>
            <a:r>
              <a:rPr lang="cs-CZ" dirty="0" smtClean="0">
                <a:solidFill>
                  <a:srgbClr val="307871"/>
                </a:solidFill>
                <a:latin typeface="Times New Roman" panose="02020603050405020304" pitchFamily="18" charset="0"/>
                <a:cs typeface="Times New Roman" panose="02020603050405020304" pitchFamily="18" charset="0"/>
              </a:rPr>
              <a:t> + </a:t>
            </a:r>
            <a:r>
              <a:rPr lang="cs-CZ" dirty="0" err="1" smtClean="0">
                <a:solidFill>
                  <a:srgbClr val="307871"/>
                </a:solidFill>
                <a:latin typeface="Times New Roman" panose="02020603050405020304" pitchFamily="18" charset="0"/>
                <a:cs typeface="Times New Roman" panose="02020603050405020304" pitchFamily="18" charset="0"/>
              </a:rPr>
              <a:t>Albania</a:t>
            </a:r>
            <a:r>
              <a:rPr lang="cs-CZ" dirty="0" smtClean="0">
                <a:solidFill>
                  <a:srgbClr val="307871"/>
                </a:solidFill>
                <a:latin typeface="Times New Roman" panose="02020603050405020304" pitchFamily="18" charset="0"/>
                <a:cs typeface="Times New Roman" panose="02020603050405020304" pitchFamily="18" charset="0"/>
              </a:rPr>
              <a:t> and </a:t>
            </a:r>
            <a:r>
              <a:rPr lang="cs-CZ" dirty="0" err="1" smtClean="0">
                <a:solidFill>
                  <a:srgbClr val="307871"/>
                </a:solidFill>
                <a:latin typeface="Times New Roman" panose="02020603050405020304" pitchFamily="18" charset="0"/>
                <a:cs typeface="Times New Roman" panose="02020603050405020304" pitchFamily="18" charset="0"/>
              </a:rPr>
              <a:t>Yugoslavia</a:t>
            </a:r>
            <a:r>
              <a:rPr lang="cs-CZ" dirty="0" smtClean="0">
                <a:solidFill>
                  <a:srgbClr val="307871"/>
                </a:solidFill>
                <a:latin typeface="Times New Roman" panose="02020603050405020304" pitchFamily="18" charset="0"/>
                <a:cs typeface="Times New Roman" panose="02020603050405020304" pitchFamily="18" charset="0"/>
              </a:rPr>
              <a:t>)</a:t>
            </a:r>
            <a:r>
              <a:rPr lang="en-US" dirty="0" smtClean="0">
                <a:solidFill>
                  <a:srgbClr val="307871"/>
                </a:solidFill>
                <a:latin typeface="Times New Roman" panose="02020603050405020304" pitchFamily="18" charset="0"/>
                <a:cs typeface="Times New Roman" panose="02020603050405020304" pitchFamily="18" charset="0"/>
              </a:rPr>
              <a:t>. </a:t>
            </a:r>
            <a:endParaRPr lang="cs-CZ" dirty="0" smtClean="0">
              <a:solidFill>
                <a:srgbClr val="307871"/>
              </a:solidFill>
              <a:latin typeface="Times New Roman" panose="02020603050405020304" pitchFamily="18" charset="0"/>
              <a:cs typeface="Times New Roman" panose="02020603050405020304" pitchFamily="18" charset="0"/>
            </a:endParaRPr>
          </a:p>
          <a:p>
            <a:pPr lvl="2" algn="just"/>
            <a:r>
              <a:rPr lang="en-US" dirty="0" smtClean="0">
                <a:solidFill>
                  <a:srgbClr val="307871"/>
                </a:solidFill>
                <a:latin typeface="Times New Roman" panose="02020603050405020304" pitchFamily="18" charset="0"/>
                <a:cs typeface="Times New Roman" panose="02020603050405020304" pitchFamily="18" charset="0"/>
              </a:rPr>
              <a:t>These </a:t>
            </a:r>
            <a:r>
              <a:rPr lang="en-US" dirty="0">
                <a:solidFill>
                  <a:srgbClr val="307871"/>
                </a:solidFill>
                <a:latin typeface="Times New Roman" panose="02020603050405020304" pitchFamily="18" charset="0"/>
                <a:cs typeface="Times New Roman" panose="02020603050405020304" pitchFamily="18" charset="0"/>
              </a:rPr>
              <a:t>satellite states stood under a heavy influence of the Soviet Union and had to adopt the Soviet central planning system to their own </a:t>
            </a:r>
            <a:r>
              <a:rPr lang="en-US" dirty="0" smtClean="0">
                <a:solidFill>
                  <a:srgbClr val="307871"/>
                </a:solidFill>
                <a:latin typeface="Times New Roman" panose="02020603050405020304" pitchFamily="18" charset="0"/>
                <a:cs typeface="Times New Roman" panose="02020603050405020304" pitchFamily="18" charset="0"/>
              </a:rPr>
              <a:t>economies</a:t>
            </a:r>
            <a:endParaRPr lang="cs-CZ" dirty="0" smtClean="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634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61940" y="155482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n-US" dirty="0" smtClean="0">
                <a:solidFill>
                  <a:srgbClr val="307871"/>
                </a:solidFill>
                <a:latin typeface="Times New Roman" panose="02020603050405020304" pitchFamily="18" charset="0"/>
                <a:cs typeface="Times New Roman" panose="02020603050405020304" pitchFamily="18" charset="0"/>
              </a:rPr>
              <a:t>In </a:t>
            </a:r>
            <a:r>
              <a:rPr lang="en-US" dirty="0">
                <a:solidFill>
                  <a:srgbClr val="307871"/>
                </a:solidFill>
                <a:latin typeface="Times New Roman" panose="02020603050405020304" pitchFamily="18" charset="0"/>
                <a:cs typeface="Times New Roman" panose="02020603050405020304" pitchFamily="18" charset="0"/>
              </a:rPr>
              <a:t>1949 the Council of Mutual Economic Assistance was founded. It comprised the socialist countries in Europe and some more like Cuba, Mongolia and Vietnam. It became the main source of trade for the member </a:t>
            </a:r>
            <a:r>
              <a:rPr lang="en-US" dirty="0" smtClean="0">
                <a:solidFill>
                  <a:srgbClr val="307871"/>
                </a:solidFill>
                <a:latin typeface="Times New Roman" panose="02020603050405020304" pitchFamily="18" charset="0"/>
                <a:cs typeface="Times New Roman" panose="02020603050405020304" pitchFamily="18" charset="0"/>
              </a:rPr>
              <a:t>countries</a:t>
            </a:r>
            <a:r>
              <a:rPr lang="cs-CZ" dirty="0" smtClean="0">
                <a:solidFill>
                  <a:srgbClr val="307871"/>
                </a:solidFill>
                <a:latin typeface="Times New Roman" panose="02020603050405020304" pitchFamily="18" charset="0"/>
                <a:cs typeface="Times New Roman" panose="02020603050405020304" pitchFamily="18" charset="0"/>
              </a:rPr>
              <a:t>.</a:t>
            </a:r>
          </a:p>
          <a:p>
            <a:pPr lvl="1" algn="just"/>
            <a:endParaRPr lang="cs-CZ" sz="1000" dirty="0" smtClean="0">
              <a:solidFill>
                <a:srgbClr val="307871"/>
              </a:solidFill>
              <a:latin typeface="Times New Roman" panose="02020603050405020304" pitchFamily="18" charset="0"/>
              <a:cs typeface="Times New Roman" panose="02020603050405020304" pitchFamily="18" charset="0"/>
            </a:endParaRPr>
          </a:p>
          <a:p>
            <a:pPr lvl="1" algn="just"/>
            <a:r>
              <a:rPr lang="cs-CZ" dirty="0" smtClean="0">
                <a:solidFill>
                  <a:srgbClr val="307871"/>
                </a:solidFill>
                <a:latin typeface="Times New Roman" panose="02020603050405020304" pitchFamily="18" charset="0"/>
                <a:cs typeface="Times New Roman" panose="02020603050405020304" pitchFamily="18" charset="0"/>
              </a:rPr>
              <a:t>T</a:t>
            </a:r>
            <a:r>
              <a:rPr lang="en-US" dirty="0" smtClean="0">
                <a:solidFill>
                  <a:srgbClr val="307871"/>
                </a:solidFill>
                <a:latin typeface="Times New Roman" panose="02020603050405020304" pitchFamily="18" charset="0"/>
                <a:cs typeface="Times New Roman" panose="02020603050405020304" pitchFamily="18" charset="0"/>
              </a:rPr>
              <a:t>he </a:t>
            </a:r>
            <a:r>
              <a:rPr lang="en-US" dirty="0">
                <a:solidFill>
                  <a:srgbClr val="307871"/>
                </a:solidFill>
                <a:latin typeface="Times New Roman" panose="02020603050405020304" pitchFamily="18" charset="0"/>
                <a:cs typeface="Times New Roman" panose="02020603050405020304" pitchFamily="18" charset="0"/>
              </a:rPr>
              <a:t>Soviet Union had communist allies with centrally planned economies in China, Vietnam, Laos, North Korea and in several states in South </a:t>
            </a:r>
            <a:r>
              <a:rPr lang="en-US" dirty="0" smtClean="0">
                <a:solidFill>
                  <a:srgbClr val="307871"/>
                </a:solidFill>
                <a:latin typeface="Times New Roman" panose="02020603050405020304" pitchFamily="18" charset="0"/>
                <a:cs typeface="Times New Roman" panose="02020603050405020304" pitchFamily="18" charset="0"/>
              </a:rPr>
              <a:t>America</a:t>
            </a:r>
            <a:r>
              <a:rPr lang="cs-CZ" dirty="0" smtClean="0">
                <a:solidFill>
                  <a:srgbClr val="307871"/>
                </a:solidFill>
                <a:latin typeface="Times New Roman" panose="02020603050405020304" pitchFamily="18" charset="0"/>
                <a:cs typeface="Times New Roman" panose="02020603050405020304" pitchFamily="18" charset="0"/>
              </a:rPr>
              <a:t>.</a:t>
            </a:r>
          </a:p>
          <a:p>
            <a:pPr lvl="1" algn="just"/>
            <a:endParaRPr lang="cs-CZ" sz="1200" dirty="0" smtClean="0">
              <a:solidFill>
                <a:srgbClr val="307871"/>
              </a:solidFill>
              <a:latin typeface="Times New Roman" panose="02020603050405020304" pitchFamily="18" charset="0"/>
              <a:cs typeface="Times New Roman" panose="02020603050405020304" pitchFamily="18" charset="0"/>
            </a:endParaRPr>
          </a:p>
          <a:p>
            <a:pPr lvl="1" algn="just"/>
            <a:r>
              <a:rPr lang="en-US" dirty="0">
                <a:solidFill>
                  <a:srgbClr val="307871"/>
                </a:solidFill>
                <a:latin typeface="Times New Roman" panose="02020603050405020304" pitchFamily="18" charset="0"/>
                <a:cs typeface="Times New Roman" panose="02020603050405020304" pitchFamily="18" charset="0"/>
              </a:rPr>
              <a:t>During the cold war this communist bloc of countries was very strong politically, militarily and </a:t>
            </a:r>
            <a:r>
              <a:rPr lang="en-US" dirty="0" smtClean="0">
                <a:solidFill>
                  <a:srgbClr val="307871"/>
                </a:solidFill>
                <a:latin typeface="Times New Roman" panose="02020603050405020304" pitchFamily="18" charset="0"/>
                <a:cs typeface="Times New Roman" panose="02020603050405020304" pitchFamily="18" charset="0"/>
              </a:rPr>
              <a:t>economically</a:t>
            </a:r>
            <a:r>
              <a:rPr lang="cs-CZ" dirty="0" smtClean="0">
                <a:solidFill>
                  <a:srgbClr val="307871"/>
                </a:solidFill>
                <a:latin typeface="Times New Roman" panose="02020603050405020304" pitchFamily="18" charset="0"/>
                <a:cs typeface="Times New Roman" panose="02020603050405020304" pitchFamily="18" charset="0"/>
              </a:rPr>
              <a:t>.</a:t>
            </a:r>
            <a:endParaRPr lang="en-US"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083487" y="4855463"/>
            <a:ext cx="2871026" cy="1230440"/>
          </a:xfrm>
          <a:prstGeom prst="rect">
            <a:avLst/>
          </a:prstGeom>
        </p:spPr>
      </p:pic>
    </p:spTree>
    <p:extLst>
      <p:ext uri="{BB962C8B-B14F-4D97-AF65-F5344CB8AC3E}">
        <p14:creationId xmlns:p14="http://schemas.microsoft.com/office/powerpoint/2010/main" val="2021647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For some time the socialist bloc could compete with the capitalist west, but due to many reasons, in 1989 the Berlin wall fell and the end of the socialist regimes (in Europe) became </a:t>
            </a:r>
            <a:r>
              <a:rPr lang="en-US" sz="2400" dirty="0" smtClean="0">
                <a:solidFill>
                  <a:srgbClr val="307871"/>
                </a:solidFill>
                <a:latin typeface="Times New Roman" panose="02020603050405020304" pitchFamily="18" charset="0"/>
                <a:cs typeface="Times New Roman" panose="02020603050405020304" pitchFamily="18" charset="0"/>
              </a:rPr>
              <a:t>inevitable</a:t>
            </a:r>
            <a:r>
              <a:rPr lang="cs-CZ" sz="2400" dirty="0" smtClean="0">
                <a:solidFill>
                  <a:srgbClr val="307871"/>
                </a:solidFill>
                <a:latin typeface="Times New Roman" panose="02020603050405020304" pitchFamily="18" charset="0"/>
                <a:cs typeface="Times New Roman" panose="02020603050405020304" pitchFamily="18" charset="0"/>
              </a:rPr>
              <a:t>.</a:t>
            </a:r>
          </a:p>
          <a:p>
            <a:pPr algn="just"/>
            <a:r>
              <a:rPr lang="en-US" sz="2400" dirty="0">
                <a:solidFill>
                  <a:srgbClr val="307871"/>
                </a:solidFill>
                <a:latin typeface="Times New Roman" panose="02020603050405020304" pitchFamily="18" charset="0"/>
                <a:cs typeface="Times New Roman" panose="02020603050405020304" pitchFamily="18" charset="0"/>
              </a:rPr>
              <a:t>The fall didn’t happen suddenly, it was foregone by many political, social and economic processes in all socialist countries in Europe.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And </a:t>
            </a:r>
            <a:r>
              <a:rPr lang="en-US" sz="2400" dirty="0">
                <a:solidFill>
                  <a:srgbClr val="307871"/>
                </a:solidFill>
                <a:latin typeface="Times New Roman" panose="02020603050405020304" pitchFamily="18" charset="0"/>
                <a:cs typeface="Times New Roman" panose="02020603050405020304" pitchFamily="18" charset="0"/>
              </a:rPr>
              <a:t>the fall of the wall combined with the end of the political regimes meant the end of the centrally planned socialist economy systems. </a:t>
            </a:r>
            <a:endParaRPr lang="cs-CZ" sz="2400" dirty="0" smtClean="0">
              <a:solidFill>
                <a:srgbClr val="307871"/>
              </a:solidFill>
              <a:latin typeface="Times New Roman" panose="02020603050405020304" pitchFamily="18" charset="0"/>
              <a:cs typeface="Times New Roman" panose="02020603050405020304" pitchFamily="18" charset="0"/>
            </a:endParaRPr>
          </a:p>
          <a:p>
            <a:pPr lvl="1" algn="just"/>
            <a:r>
              <a:rPr lang="cs-CZ" sz="2000" dirty="0" err="1" smtClean="0">
                <a:solidFill>
                  <a:srgbClr val="307871"/>
                </a:solidFill>
                <a:latin typeface="Times New Roman" panose="02020603050405020304" pitchFamily="18" charset="0"/>
                <a:cs typeface="Times New Roman" panose="02020603050405020304" pitchFamily="18" charset="0"/>
              </a:rPr>
              <a:t>Reunification</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Germany</a:t>
            </a:r>
            <a:r>
              <a:rPr lang="cs-CZ" sz="2000" dirty="0" smtClean="0">
                <a:solidFill>
                  <a:srgbClr val="307871"/>
                </a:solidFill>
                <a:latin typeface="Times New Roman" panose="02020603050405020304" pitchFamily="18" charset="0"/>
                <a:cs typeface="Times New Roman" panose="02020603050405020304" pitchFamily="18" charset="0"/>
              </a:rPr>
              <a:t> in 1990</a:t>
            </a:r>
          </a:p>
          <a:p>
            <a:pPr lvl="1" algn="just"/>
            <a:r>
              <a:rPr lang="en-US" sz="2000" dirty="0" smtClean="0">
                <a:solidFill>
                  <a:srgbClr val="307871"/>
                </a:solidFill>
                <a:latin typeface="Times New Roman" panose="02020603050405020304" pitchFamily="18" charset="0"/>
                <a:cs typeface="Times New Roman" panose="02020603050405020304" pitchFamily="18" charset="0"/>
              </a:rPr>
              <a:t>Collapse </a:t>
            </a:r>
            <a:r>
              <a:rPr lang="en-US" sz="2000" dirty="0">
                <a:solidFill>
                  <a:srgbClr val="307871"/>
                </a:solidFill>
                <a:latin typeface="Times New Roman" panose="02020603050405020304" pitchFamily="18" charset="0"/>
                <a:cs typeface="Times New Roman" panose="02020603050405020304" pitchFamily="18" charset="0"/>
              </a:rPr>
              <a:t>of the Soviet Union in 1991</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All </a:t>
            </a:r>
            <a:r>
              <a:rPr lang="en-US" sz="2400" dirty="0">
                <a:solidFill>
                  <a:srgbClr val="307871"/>
                </a:solidFill>
                <a:latin typeface="Times New Roman" panose="02020603050405020304" pitchFamily="18" charset="0"/>
                <a:cs typeface="Times New Roman" panose="02020603050405020304" pitchFamily="18" charset="0"/>
              </a:rPr>
              <a:t>of them took the path of transformation into market </a:t>
            </a:r>
            <a:r>
              <a:rPr lang="en-US" sz="2400" dirty="0" smtClean="0">
                <a:solidFill>
                  <a:srgbClr val="307871"/>
                </a:solidFill>
                <a:latin typeface="Times New Roman" panose="02020603050405020304" pitchFamily="18" charset="0"/>
                <a:cs typeface="Times New Roman" panose="02020603050405020304" pitchFamily="18" charset="0"/>
              </a:rPr>
              <a:t>economies</a:t>
            </a:r>
            <a:r>
              <a:rPr lang="cs-CZ" sz="2400" dirty="0" smtClean="0">
                <a:solidFill>
                  <a:srgbClr val="307871"/>
                </a:solidFill>
                <a:latin typeface="Times New Roman" panose="02020603050405020304" pitchFamily="18" charset="0"/>
                <a:cs typeface="Times New Roman" panose="02020603050405020304" pitchFamily="18" charset="0"/>
              </a:rPr>
              <a:t>.</a:t>
            </a: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10284665" y="4101576"/>
            <a:ext cx="995570" cy="2049084"/>
          </a:xfrm>
          <a:prstGeom prst="rect">
            <a:avLst/>
          </a:prstGeom>
        </p:spPr>
      </p:pic>
    </p:spTree>
    <p:extLst>
      <p:ext uri="{BB962C8B-B14F-4D97-AF65-F5344CB8AC3E}">
        <p14:creationId xmlns:p14="http://schemas.microsoft.com/office/powerpoint/2010/main" val="138125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rgbClr val="307871"/>
                </a:solidFill>
                <a:latin typeface="Times New Roman" panose="02020603050405020304" pitchFamily="18" charset="0"/>
                <a:cs typeface="Times New Roman" panose="02020603050405020304" pitchFamily="18" charset="0"/>
              </a:rPr>
              <a:t>The failure of socialist economies has been blamed on the neglect of technological progress and inefficient </a:t>
            </a:r>
            <a:r>
              <a:rPr lang="en-US" sz="2000" dirty="0" smtClean="0">
                <a:solidFill>
                  <a:srgbClr val="307871"/>
                </a:solidFill>
                <a:latin typeface="Times New Roman" panose="02020603050405020304" pitchFamily="18" charset="0"/>
                <a:cs typeface="Times New Roman" panose="02020603050405020304" pitchFamily="18" charset="0"/>
              </a:rPr>
              <a:t>investment.</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These </a:t>
            </a:r>
            <a:r>
              <a:rPr lang="en-US" sz="2000" dirty="0">
                <a:solidFill>
                  <a:srgbClr val="307871"/>
                </a:solidFill>
                <a:latin typeface="Times New Roman" panose="02020603050405020304" pitchFamily="18" charset="0"/>
                <a:cs typeface="Times New Roman" panose="02020603050405020304" pitchFamily="18" charset="0"/>
              </a:rPr>
              <a:t>factors were complemented by the high and growing material intensity of production</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State </a:t>
            </a:r>
            <a:r>
              <a:rPr lang="en-US" sz="2000" dirty="0">
                <a:solidFill>
                  <a:srgbClr val="307871"/>
                </a:solidFill>
                <a:latin typeface="Times New Roman" panose="02020603050405020304" pitchFamily="18" charset="0"/>
                <a:cs typeface="Times New Roman" panose="02020603050405020304" pitchFamily="18" charset="0"/>
              </a:rPr>
              <a:t>enterprises operating with soft budget constraints maximized their investment allocations and intermediate inputs regardless of the expected returns.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1600" dirty="0" smtClean="0">
                <a:solidFill>
                  <a:srgbClr val="307871"/>
                </a:solidFill>
                <a:latin typeface="Times New Roman" panose="02020603050405020304" pitchFamily="18" charset="0"/>
                <a:cs typeface="Times New Roman" panose="02020603050405020304" pitchFamily="18" charset="0"/>
              </a:rPr>
              <a:t>This </a:t>
            </a:r>
            <a:r>
              <a:rPr lang="en-US" sz="1600" dirty="0">
                <a:solidFill>
                  <a:srgbClr val="307871"/>
                </a:solidFill>
                <a:latin typeface="Times New Roman" panose="02020603050405020304" pitchFamily="18" charset="0"/>
                <a:cs typeface="Times New Roman" panose="02020603050405020304" pitchFamily="18" charset="0"/>
              </a:rPr>
              <a:t>evolved into a shortage economy, in which profit maximization was replaced by resource hunger that undermined productivity and </a:t>
            </a:r>
            <a:r>
              <a:rPr lang="en-US" sz="1600" dirty="0" smtClean="0">
                <a:solidFill>
                  <a:srgbClr val="307871"/>
                </a:solidFill>
                <a:latin typeface="Times New Roman" panose="02020603050405020304" pitchFamily="18" charset="0"/>
                <a:cs typeface="Times New Roman" panose="02020603050405020304" pitchFamily="18" charset="0"/>
              </a:rPr>
              <a:t>innovation. </a:t>
            </a:r>
            <a:endParaRPr lang="cs-CZ" sz="1600" dirty="0" smtClean="0">
              <a:solidFill>
                <a:srgbClr val="307871"/>
              </a:solidFill>
              <a:latin typeface="Times New Roman" panose="02020603050405020304" pitchFamily="18" charset="0"/>
              <a:cs typeface="Times New Roman" panose="02020603050405020304" pitchFamily="18" charset="0"/>
            </a:endParaRPr>
          </a:p>
          <a:p>
            <a:pPr lvl="1" algn="just"/>
            <a:r>
              <a:rPr lang="en-US" sz="1600" dirty="0" smtClean="0">
                <a:solidFill>
                  <a:srgbClr val="307871"/>
                </a:solidFill>
                <a:latin typeface="Times New Roman" panose="02020603050405020304" pitchFamily="18" charset="0"/>
                <a:cs typeface="Times New Roman" panose="02020603050405020304" pitchFamily="18" charset="0"/>
              </a:rPr>
              <a:t>Shortages </a:t>
            </a:r>
            <a:r>
              <a:rPr lang="en-US" sz="1600" dirty="0">
                <a:solidFill>
                  <a:srgbClr val="307871"/>
                </a:solidFill>
                <a:latin typeface="Times New Roman" panose="02020603050405020304" pitchFamily="18" charset="0"/>
                <a:cs typeface="Times New Roman" panose="02020603050405020304" pitchFamily="18" charset="0"/>
              </a:rPr>
              <a:t>emerging from poor allocation are believed to have become more disruptive as planned economies modernized. </a:t>
            </a:r>
            <a:endParaRPr lang="cs-CZ" sz="16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Grey </a:t>
            </a:r>
            <a:r>
              <a:rPr lang="en-US" sz="2000" dirty="0">
                <a:solidFill>
                  <a:srgbClr val="307871"/>
                </a:solidFill>
                <a:latin typeface="Times New Roman" panose="02020603050405020304" pitchFamily="18" charset="0"/>
                <a:cs typeface="Times New Roman" panose="02020603050405020304" pitchFamily="18" charset="0"/>
              </a:rPr>
              <a:t>markets emerged to satisfy increasingly complex consumer demands and to reallocate intermediate inputs between </a:t>
            </a:r>
            <a:r>
              <a:rPr lang="en-US" sz="2000" dirty="0" smtClean="0">
                <a:solidFill>
                  <a:srgbClr val="307871"/>
                </a:solidFill>
                <a:latin typeface="Times New Roman" panose="02020603050405020304" pitchFamily="18" charset="0"/>
                <a:cs typeface="Times New Roman" panose="02020603050405020304" pitchFamily="18" charset="0"/>
              </a:rPr>
              <a:t>firms.</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Input–output </a:t>
            </a:r>
            <a:r>
              <a:rPr lang="en-US" sz="2000" dirty="0">
                <a:solidFill>
                  <a:srgbClr val="307871"/>
                </a:solidFill>
                <a:latin typeface="Times New Roman" panose="02020603050405020304" pitchFamily="18" charset="0"/>
                <a:cs typeface="Times New Roman" panose="02020603050405020304" pitchFamily="18" charset="0"/>
              </a:rPr>
              <a:t>data indicate that, on average, the material intensity of production was higher in socialist countries than in western market economies and that this gap widened after the mid‐1970s.</a:t>
            </a:r>
          </a:p>
        </p:txBody>
      </p:sp>
    </p:spTree>
    <p:extLst>
      <p:ext uri="{BB962C8B-B14F-4D97-AF65-F5344CB8AC3E}">
        <p14:creationId xmlns:p14="http://schemas.microsoft.com/office/powerpoint/2010/main" val="3477369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581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GERMANY´S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de-DE" sz="2000" dirty="0">
                <a:solidFill>
                  <a:srgbClr val="FF0000"/>
                </a:solidFill>
                <a:latin typeface="Times New Roman" panose="02020603050405020304" pitchFamily="18" charset="0"/>
                <a:cs typeface="Times New Roman" panose="02020603050405020304" pitchFamily="18" charset="0"/>
              </a:rPr>
              <a:t>The </a:t>
            </a:r>
            <a:r>
              <a:rPr lang="de-DE" sz="2000" dirty="0" err="1">
                <a:solidFill>
                  <a:srgbClr val="FF0000"/>
                </a:solidFill>
                <a:latin typeface="Times New Roman" panose="02020603050405020304" pitchFamily="18" charset="0"/>
                <a:cs typeface="Times New Roman" panose="02020603050405020304" pitchFamily="18" charset="0"/>
              </a:rPr>
              <a:t>Nöspl</a:t>
            </a:r>
            <a:r>
              <a:rPr lang="de-DE" sz="2000" dirty="0">
                <a:solidFill>
                  <a:srgbClr val="FF0000"/>
                </a:solidFill>
                <a:latin typeface="Times New Roman" panose="02020603050405020304" pitchFamily="18" charset="0"/>
                <a:cs typeface="Times New Roman" panose="02020603050405020304" pitchFamily="18" charset="0"/>
              </a:rPr>
              <a:t> (Neues ökonomisches System der Planung und </a:t>
            </a:r>
            <a:r>
              <a:rPr lang="de-DE" sz="2000" dirty="0" smtClean="0">
                <a:solidFill>
                  <a:srgbClr val="FF0000"/>
                </a:solidFill>
                <a:latin typeface="Times New Roman" panose="02020603050405020304" pitchFamily="18" charset="0"/>
                <a:cs typeface="Times New Roman" panose="02020603050405020304" pitchFamily="18" charset="0"/>
              </a:rPr>
              <a:t>Leitung</a:t>
            </a:r>
            <a:r>
              <a:rPr lang="cs-CZ" sz="2000" dirty="0" smtClean="0">
                <a:solidFill>
                  <a:srgbClr val="FF0000"/>
                </a:solidFill>
                <a:latin typeface="Times New Roman" panose="02020603050405020304" pitchFamily="18" charset="0"/>
                <a:cs typeface="Times New Roman" panose="02020603050405020304" pitchFamily="18" charset="0"/>
              </a:rPr>
              <a:t>)</a:t>
            </a:r>
            <a:r>
              <a:rPr lang="de-DE" sz="2000" dirty="0" smtClean="0">
                <a:solidFill>
                  <a:srgbClr val="FF0000"/>
                </a:solidFill>
                <a:latin typeface="Times New Roman" panose="02020603050405020304" pitchFamily="18" charset="0"/>
                <a:cs typeface="Times New Roman" panose="02020603050405020304" pitchFamily="18" charset="0"/>
              </a:rPr>
              <a:t> </a:t>
            </a:r>
            <a:endParaRPr lang="cs-CZ" sz="2000" dirty="0" smtClean="0">
              <a:solidFill>
                <a:srgbClr val="FF0000"/>
              </a:solidFill>
              <a:latin typeface="Times New Roman" panose="02020603050405020304" pitchFamily="18" charset="0"/>
              <a:cs typeface="Times New Roman" panose="02020603050405020304" pitchFamily="18" charset="0"/>
            </a:endParaRPr>
          </a:p>
          <a:p>
            <a:pPr algn="just"/>
            <a:r>
              <a:rPr lang="cs-CZ" sz="2000" dirty="0" smtClean="0">
                <a:solidFill>
                  <a:srgbClr val="307871"/>
                </a:solidFill>
                <a:latin typeface="Times New Roman" panose="02020603050405020304" pitchFamily="18" charset="0"/>
                <a:cs typeface="Times New Roman" panose="02020603050405020304" pitchFamily="18" charset="0"/>
              </a:rPr>
              <a:t>L</a:t>
            </a:r>
            <a:r>
              <a:rPr lang="de-DE" sz="2000" dirty="0" err="1" smtClean="0">
                <a:solidFill>
                  <a:srgbClr val="307871"/>
                </a:solidFill>
                <a:latin typeface="Times New Roman" panose="02020603050405020304" pitchFamily="18" charset="0"/>
                <a:cs typeface="Times New Roman" panose="02020603050405020304" pitchFamily="18" charset="0"/>
              </a:rPr>
              <a:t>aunched</a:t>
            </a:r>
            <a:r>
              <a:rPr lang="de-DE" sz="2000" dirty="0" smtClean="0">
                <a:solidFill>
                  <a:srgbClr val="307871"/>
                </a:solidFill>
                <a:latin typeface="Times New Roman" panose="02020603050405020304" pitchFamily="18" charset="0"/>
                <a:cs typeface="Times New Roman" panose="02020603050405020304" pitchFamily="18" charset="0"/>
              </a:rPr>
              <a:t> 1963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cs-CZ" sz="2000" dirty="0" smtClean="0">
                <a:solidFill>
                  <a:srgbClr val="307871"/>
                </a:solidFill>
                <a:latin typeface="Times New Roman" panose="02020603050405020304" pitchFamily="18" charset="0"/>
                <a:cs typeface="Times New Roman" panose="02020603050405020304" pitchFamily="18" charset="0"/>
              </a:rPr>
              <a:t>R</a:t>
            </a:r>
            <a:r>
              <a:rPr lang="en-US" sz="2000" dirty="0" err="1" smtClean="0">
                <a:solidFill>
                  <a:srgbClr val="307871"/>
                </a:solidFill>
                <a:latin typeface="Times New Roman" panose="02020603050405020304" pitchFamily="18" charset="0"/>
                <a:cs typeface="Times New Roman" panose="02020603050405020304" pitchFamily="18" charset="0"/>
              </a:rPr>
              <a:t>eaction</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of the leaders of the German Democratic Republic and primarily Walter Ulbricht to the economic and political situation in the </a:t>
            </a:r>
            <a:r>
              <a:rPr lang="en-US" sz="2000" dirty="0" smtClean="0">
                <a:solidFill>
                  <a:srgbClr val="307871"/>
                </a:solidFill>
                <a:latin typeface="Times New Roman" panose="02020603050405020304" pitchFamily="18" charset="0"/>
                <a:cs typeface="Times New Roman" panose="02020603050405020304" pitchFamily="18" charset="0"/>
              </a:rPr>
              <a:t>country</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cs-CZ" sz="1600" dirty="0" smtClean="0">
                <a:solidFill>
                  <a:srgbClr val="307871"/>
                </a:solidFill>
                <a:latin typeface="Times New Roman" panose="02020603050405020304" pitchFamily="18" charset="0"/>
                <a:cs typeface="Times New Roman" panose="02020603050405020304" pitchFamily="18" charset="0"/>
              </a:rPr>
              <a:t>T</a:t>
            </a:r>
            <a:r>
              <a:rPr lang="en-US" sz="1600" dirty="0" smtClean="0">
                <a:solidFill>
                  <a:srgbClr val="307871"/>
                </a:solidFill>
                <a:latin typeface="Times New Roman" panose="02020603050405020304" pitchFamily="18" charset="0"/>
                <a:cs typeface="Times New Roman" panose="02020603050405020304" pitchFamily="18" charset="0"/>
              </a:rPr>
              <a:t>he </a:t>
            </a:r>
            <a:r>
              <a:rPr lang="en-US" sz="1600" dirty="0">
                <a:solidFill>
                  <a:srgbClr val="307871"/>
                </a:solidFill>
                <a:latin typeface="Times New Roman" panose="02020603050405020304" pitchFamily="18" charset="0"/>
                <a:cs typeface="Times New Roman" panose="02020603050405020304" pitchFamily="18" charset="0"/>
              </a:rPr>
              <a:t>GDR was suffering from a low productivity and shortages that was becoming more and more visible by looking to the west of Germany. </a:t>
            </a:r>
            <a:endParaRPr lang="cs-CZ" sz="1600" dirty="0" smtClean="0">
              <a:solidFill>
                <a:srgbClr val="307871"/>
              </a:solidFill>
              <a:latin typeface="Times New Roman" panose="02020603050405020304" pitchFamily="18" charset="0"/>
              <a:cs typeface="Times New Roman" panose="02020603050405020304" pitchFamily="18" charset="0"/>
            </a:endParaRPr>
          </a:p>
          <a:p>
            <a:pPr lvl="1" algn="just"/>
            <a:r>
              <a:rPr lang="en-US" sz="1600" dirty="0" smtClean="0">
                <a:solidFill>
                  <a:srgbClr val="307871"/>
                </a:solidFill>
                <a:latin typeface="Times New Roman" panose="02020603050405020304" pitchFamily="18" charset="0"/>
                <a:cs typeface="Times New Roman" panose="02020603050405020304" pitchFamily="18" charset="0"/>
              </a:rPr>
              <a:t>By </a:t>
            </a:r>
            <a:r>
              <a:rPr lang="en-US" sz="1600" dirty="0">
                <a:solidFill>
                  <a:srgbClr val="307871"/>
                </a:solidFill>
                <a:latin typeface="Times New Roman" panose="02020603050405020304" pitchFamily="18" charset="0"/>
                <a:cs typeface="Times New Roman" panose="02020603050405020304" pitchFamily="18" charset="0"/>
              </a:rPr>
              <a:t>making the economy work better he wanted to </a:t>
            </a:r>
            <a:r>
              <a:rPr lang="en-US" sz="1600" dirty="0" smtClean="0">
                <a:solidFill>
                  <a:srgbClr val="307871"/>
                </a:solidFill>
                <a:latin typeface="Times New Roman" panose="02020603050405020304" pitchFamily="18" charset="0"/>
                <a:cs typeface="Times New Roman" panose="02020603050405020304" pitchFamily="18" charset="0"/>
              </a:rPr>
              <a:t>raise </a:t>
            </a:r>
            <a:r>
              <a:rPr lang="en-US" sz="1600" dirty="0">
                <a:solidFill>
                  <a:srgbClr val="307871"/>
                </a:solidFill>
                <a:latin typeface="Times New Roman" panose="02020603050405020304" pitchFamily="18" charset="0"/>
                <a:cs typeface="Times New Roman" panose="02020603050405020304" pitchFamily="18" charset="0"/>
              </a:rPr>
              <a:t>the living standard of the people and so his political </a:t>
            </a:r>
            <a:r>
              <a:rPr lang="en-US" sz="1600" dirty="0" smtClean="0">
                <a:solidFill>
                  <a:srgbClr val="307871"/>
                </a:solidFill>
                <a:latin typeface="Times New Roman" panose="02020603050405020304" pitchFamily="18" charset="0"/>
                <a:cs typeface="Times New Roman" panose="02020603050405020304" pitchFamily="18" charset="0"/>
              </a:rPr>
              <a:t>position</a:t>
            </a:r>
            <a:r>
              <a:rPr lang="cs-CZ" sz="1600" dirty="0" smtClean="0">
                <a:solidFill>
                  <a:srgbClr val="307871"/>
                </a:solidFill>
                <a:latin typeface="Times New Roman" panose="02020603050405020304" pitchFamily="18" charset="0"/>
                <a:cs typeface="Times New Roman" panose="02020603050405020304" pitchFamily="18" charset="0"/>
              </a:rPr>
              <a:t>.</a:t>
            </a:r>
          </a:p>
          <a:p>
            <a:pPr algn="just"/>
            <a:r>
              <a:rPr lang="en-US" sz="2000" dirty="0">
                <a:solidFill>
                  <a:srgbClr val="307871"/>
                </a:solidFill>
                <a:latin typeface="Times New Roman" panose="02020603050405020304" pitchFamily="18" charset="0"/>
                <a:cs typeface="Times New Roman" panose="02020603050405020304" pitchFamily="18" charset="0"/>
              </a:rPr>
              <a:t>The changes </a:t>
            </a:r>
            <a:r>
              <a:rPr lang="en-US" sz="2000" dirty="0" smtClean="0">
                <a:solidFill>
                  <a:srgbClr val="307871"/>
                </a:solidFill>
                <a:latin typeface="Times New Roman" panose="02020603050405020304" pitchFamily="18" charset="0"/>
                <a:cs typeface="Times New Roman" panose="02020603050405020304" pitchFamily="18" charset="0"/>
              </a:rPr>
              <a:t>were </a:t>
            </a:r>
            <a:r>
              <a:rPr lang="en-US" sz="2000" dirty="0">
                <a:solidFill>
                  <a:srgbClr val="307871"/>
                </a:solidFill>
                <a:latin typeface="Times New Roman" panose="02020603050405020304" pitchFamily="18" charset="0"/>
                <a:cs typeface="Times New Roman" panose="02020603050405020304" pitchFamily="18" charset="0"/>
              </a:rPr>
              <a:t>very </a:t>
            </a:r>
            <a:r>
              <a:rPr lang="en-US" sz="2000" dirty="0" smtClean="0">
                <a:solidFill>
                  <a:srgbClr val="307871"/>
                </a:solidFill>
                <a:latin typeface="Times New Roman" panose="02020603050405020304" pitchFamily="18" charset="0"/>
                <a:cs typeface="Times New Roman" panose="02020603050405020304" pitchFamily="18" charset="0"/>
              </a:rPr>
              <a:t>radical</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1600" dirty="0">
                <a:solidFill>
                  <a:srgbClr val="307871"/>
                </a:solidFill>
                <a:latin typeface="Times New Roman" panose="02020603050405020304" pitchFamily="18" charset="0"/>
                <a:cs typeface="Times New Roman" panose="02020603050405020304" pitchFamily="18" charset="0"/>
              </a:rPr>
              <a:t>The main point was that the factories now were allowed and supposed to generate profit and could, even though not entirely, command it instead of returning everything into the state budget. </a:t>
            </a:r>
            <a:endParaRPr lang="cs-CZ" sz="1600" dirty="0" smtClean="0">
              <a:solidFill>
                <a:srgbClr val="307871"/>
              </a:solidFill>
              <a:latin typeface="Times New Roman" panose="02020603050405020304" pitchFamily="18" charset="0"/>
              <a:cs typeface="Times New Roman" panose="02020603050405020304" pitchFamily="18" charset="0"/>
            </a:endParaRPr>
          </a:p>
          <a:p>
            <a:pPr lvl="1" algn="just"/>
            <a:r>
              <a:rPr lang="en-US" sz="1600" dirty="0" smtClean="0">
                <a:solidFill>
                  <a:srgbClr val="307871"/>
                </a:solidFill>
                <a:latin typeface="Times New Roman" panose="02020603050405020304" pitchFamily="18" charset="0"/>
                <a:cs typeface="Times New Roman" panose="02020603050405020304" pitchFamily="18" charset="0"/>
              </a:rPr>
              <a:t>With </a:t>
            </a:r>
            <a:r>
              <a:rPr lang="en-US" sz="1600" dirty="0">
                <a:solidFill>
                  <a:srgbClr val="307871"/>
                </a:solidFill>
                <a:latin typeface="Times New Roman" panose="02020603050405020304" pitchFamily="18" charset="0"/>
                <a:cs typeface="Times New Roman" panose="02020603050405020304" pitchFamily="18" charset="0"/>
              </a:rPr>
              <a:t>this profit they could pay bonuses to the employees and create funds to refinance the factory itself instead of taking loans from the state bank. </a:t>
            </a:r>
            <a:endParaRPr lang="cs-CZ" sz="1600" dirty="0" smtClean="0">
              <a:solidFill>
                <a:srgbClr val="307871"/>
              </a:solidFill>
              <a:latin typeface="Times New Roman" panose="02020603050405020304" pitchFamily="18" charset="0"/>
              <a:cs typeface="Times New Roman" panose="02020603050405020304" pitchFamily="18" charset="0"/>
            </a:endParaRPr>
          </a:p>
          <a:p>
            <a:pPr lvl="1" algn="just"/>
            <a:r>
              <a:rPr lang="en-US" sz="1600" dirty="0" smtClean="0">
                <a:solidFill>
                  <a:srgbClr val="307871"/>
                </a:solidFill>
                <a:latin typeface="Times New Roman" panose="02020603050405020304" pitchFamily="18" charset="0"/>
                <a:cs typeface="Times New Roman" panose="02020603050405020304" pitchFamily="18" charset="0"/>
              </a:rPr>
              <a:t>This </a:t>
            </a:r>
            <a:r>
              <a:rPr lang="en-US" sz="1600" dirty="0">
                <a:solidFill>
                  <a:srgbClr val="307871"/>
                </a:solidFill>
                <a:latin typeface="Times New Roman" panose="02020603050405020304" pitchFamily="18" charset="0"/>
                <a:cs typeface="Times New Roman" panose="02020603050405020304" pitchFamily="18" charset="0"/>
              </a:rPr>
              <a:t>profit orientation should make the work of the factories more efficient. </a:t>
            </a:r>
            <a:endParaRPr lang="cs-CZ" sz="1600" dirty="0" smtClean="0">
              <a:solidFill>
                <a:srgbClr val="307871"/>
              </a:solidFill>
              <a:latin typeface="Times New Roman" panose="02020603050405020304" pitchFamily="18" charset="0"/>
              <a:cs typeface="Times New Roman" panose="02020603050405020304" pitchFamily="18" charset="0"/>
            </a:endParaRPr>
          </a:p>
          <a:p>
            <a:pPr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65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5810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GERMANY´S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1277" y="1406774"/>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de-DE" sz="2000" dirty="0">
                <a:solidFill>
                  <a:srgbClr val="FF0000"/>
                </a:solidFill>
                <a:latin typeface="Times New Roman" panose="02020603050405020304" pitchFamily="18" charset="0"/>
                <a:cs typeface="Times New Roman" panose="02020603050405020304" pitchFamily="18" charset="0"/>
              </a:rPr>
              <a:t>The </a:t>
            </a:r>
            <a:r>
              <a:rPr lang="de-DE" sz="2000" dirty="0" err="1">
                <a:solidFill>
                  <a:srgbClr val="FF0000"/>
                </a:solidFill>
                <a:latin typeface="Times New Roman" panose="02020603050405020304" pitchFamily="18" charset="0"/>
                <a:cs typeface="Times New Roman" panose="02020603050405020304" pitchFamily="18" charset="0"/>
              </a:rPr>
              <a:t>Nöspl</a:t>
            </a:r>
            <a:r>
              <a:rPr lang="de-DE" sz="2000" dirty="0">
                <a:solidFill>
                  <a:srgbClr val="FF0000"/>
                </a:solidFill>
                <a:latin typeface="Times New Roman" panose="02020603050405020304" pitchFamily="18" charset="0"/>
                <a:cs typeface="Times New Roman" panose="02020603050405020304" pitchFamily="18" charset="0"/>
              </a:rPr>
              <a:t> (Neues ökonomisches System der Planung und </a:t>
            </a:r>
            <a:r>
              <a:rPr lang="de-DE" sz="2000" dirty="0" smtClean="0">
                <a:solidFill>
                  <a:srgbClr val="FF0000"/>
                </a:solidFill>
                <a:latin typeface="Times New Roman" panose="02020603050405020304" pitchFamily="18" charset="0"/>
                <a:cs typeface="Times New Roman" panose="02020603050405020304" pitchFamily="18" charset="0"/>
              </a:rPr>
              <a:t>Leitung</a:t>
            </a:r>
            <a:r>
              <a:rPr lang="cs-CZ" sz="2000" dirty="0" smtClean="0">
                <a:solidFill>
                  <a:srgbClr val="FF0000"/>
                </a:solidFill>
                <a:latin typeface="Times New Roman" panose="02020603050405020304" pitchFamily="18" charset="0"/>
                <a:cs typeface="Times New Roman" panose="02020603050405020304" pitchFamily="18" charset="0"/>
              </a:rPr>
              <a:t>)</a:t>
            </a:r>
            <a:r>
              <a:rPr lang="de-DE" sz="2000" dirty="0" smtClean="0">
                <a:solidFill>
                  <a:srgbClr val="FF0000"/>
                </a:solidFill>
                <a:latin typeface="Times New Roman" panose="02020603050405020304" pitchFamily="18" charset="0"/>
                <a:cs typeface="Times New Roman" panose="02020603050405020304" pitchFamily="18" charset="0"/>
              </a:rPr>
              <a:t> </a:t>
            </a:r>
            <a:endParaRPr lang="cs-CZ" sz="2000"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a:solidFill>
                  <a:srgbClr val="307871"/>
                </a:solidFill>
                <a:latin typeface="Times New Roman" panose="02020603050405020304" pitchFamily="18" charset="0"/>
                <a:cs typeface="Times New Roman" panose="02020603050405020304" pitchFamily="18" charset="0"/>
              </a:rPr>
              <a:t>To reach this goal the managers now could, within certain limits, decide what they produced, how much and for what price.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They </a:t>
            </a:r>
            <a:r>
              <a:rPr lang="en-US" sz="2000" dirty="0">
                <a:solidFill>
                  <a:srgbClr val="307871"/>
                </a:solidFill>
                <a:latin typeface="Times New Roman" panose="02020603050405020304" pitchFamily="18" charset="0"/>
                <a:cs typeface="Times New Roman" panose="02020603050405020304" pitchFamily="18" charset="0"/>
              </a:rPr>
              <a:t>still had to produce according to a plan for the structure-determining things, but not only</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Prices were not completely fixed anymore but were supposed to become more market-based. By setting their own prices the factories could equilibrate their expenses.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Workers </a:t>
            </a:r>
            <a:r>
              <a:rPr lang="en-US" sz="2000" dirty="0">
                <a:solidFill>
                  <a:srgbClr val="307871"/>
                </a:solidFill>
                <a:latin typeface="Times New Roman" panose="02020603050405020304" pitchFamily="18" charset="0"/>
                <a:cs typeface="Times New Roman" panose="02020603050405020304" pitchFamily="18" charset="0"/>
              </a:rPr>
              <a:t>were allowed to participate in the management, bonuses for the profit were paid and in general the economy should be led more by expertize than by </a:t>
            </a:r>
            <a:r>
              <a:rPr lang="en-US" sz="2000" dirty="0" smtClean="0">
                <a:solidFill>
                  <a:srgbClr val="307871"/>
                </a:solidFill>
                <a:latin typeface="Times New Roman" panose="02020603050405020304" pitchFamily="18" charset="0"/>
                <a:cs typeface="Times New Roman" panose="02020603050405020304" pitchFamily="18" charset="0"/>
              </a:rPr>
              <a:t>ideology</a:t>
            </a:r>
            <a:r>
              <a:rPr lang="cs-CZ" sz="2000" dirty="0" smtClean="0">
                <a:solidFill>
                  <a:srgbClr val="307871"/>
                </a:solidFill>
                <a:latin typeface="Times New Roman" panose="02020603050405020304" pitchFamily="18" charset="0"/>
                <a:cs typeface="Times New Roman" panose="02020603050405020304" pitchFamily="18" charset="0"/>
              </a:rPr>
              <a:t>.</a:t>
            </a:r>
          </a:p>
          <a:p>
            <a:pPr algn="just"/>
            <a:r>
              <a:rPr lang="en-US" sz="2000" dirty="0" smtClean="0">
                <a:solidFill>
                  <a:srgbClr val="307871"/>
                </a:solidFill>
                <a:latin typeface="Times New Roman" panose="02020603050405020304" pitchFamily="18" charset="0"/>
                <a:cs typeface="Times New Roman" panose="02020603050405020304" pitchFamily="18" charset="0"/>
              </a:rPr>
              <a:t>Some </a:t>
            </a:r>
            <a:r>
              <a:rPr lang="en-US" sz="2000" dirty="0">
                <a:solidFill>
                  <a:srgbClr val="307871"/>
                </a:solidFill>
                <a:latin typeface="Times New Roman" panose="02020603050405020304" pitchFamily="18" charset="0"/>
                <a:cs typeface="Times New Roman" panose="02020603050405020304" pitchFamily="18" charset="0"/>
              </a:rPr>
              <a:t>of </a:t>
            </a:r>
            <a:r>
              <a:rPr lang="en-US" sz="2000" dirty="0" smtClean="0">
                <a:solidFill>
                  <a:srgbClr val="307871"/>
                </a:solidFill>
                <a:latin typeface="Times New Roman" panose="02020603050405020304" pitchFamily="18" charset="0"/>
                <a:cs typeface="Times New Roman" panose="02020603050405020304" pitchFamily="18" charset="0"/>
              </a:rPr>
              <a:t>changes </a:t>
            </a:r>
            <a:r>
              <a:rPr lang="en-US" sz="2000" dirty="0">
                <a:solidFill>
                  <a:srgbClr val="307871"/>
                </a:solidFill>
                <a:latin typeface="Times New Roman" panose="02020603050405020304" pitchFamily="18" charset="0"/>
                <a:cs typeface="Times New Roman" panose="02020603050405020304" pitchFamily="18" charset="0"/>
              </a:rPr>
              <a:t>were leading into the right direction and in 1963 the GDR could increase its productivity by 7 percent, but some problems remained unsolved</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1600" dirty="0">
                <a:solidFill>
                  <a:srgbClr val="307871"/>
                </a:solidFill>
                <a:latin typeface="Times New Roman" panose="02020603050405020304" pitchFamily="18" charset="0"/>
                <a:cs typeface="Times New Roman" panose="02020603050405020304" pitchFamily="18" charset="0"/>
              </a:rPr>
              <a:t>On one hand it proponed more economic freedom and less planning, but on the other hand needed to provide a structure policy.</a:t>
            </a:r>
            <a:endParaRPr lang="cs-CZ" sz="1600" dirty="0" smtClean="0">
              <a:solidFill>
                <a:srgbClr val="307871"/>
              </a:solidFill>
              <a:latin typeface="Times New Roman" panose="02020603050405020304" pitchFamily="18" charset="0"/>
              <a:cs typeface="Times New Roman" panose="02020603050405020304" pitchFamily="18" charset="0"/>
            </a:endParaRPr>
          </a:p>
          <a:p>
            <a:pPr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538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297917"/>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Today there are only a few countries that develop their economies according to plans. These are </a:t>
            </a:r>
            <a:r>
              <a:rPr lang="en-US" dirty="0" smtClean="0"/>
              <a:t>China</a:t>
            </a:r>
            <a:r>
              <a:rPr lang="en-US" dirty="0"/>
              <a:t>, </a:t>
            </a:r>
            <a:r>
              <a:rPr lang="en-US" dirty="0" smtClean="0"/>
              <a:t>Vietnam</a:t>
            </a:r>
            <a:r>
              <a:rPr lang="cs-CZ" dirty="0" smtClean="0"/>
              <a:t>, Laos</a:t>
            </a:r>
            <a:r>
              <a:rPr lang="en-US" dirty="0" smtClean="0"/>
              <a:t> </a:t>
            </a:r>
            <a:r>
              <a:rPr lang="en-US" dirty="0"/>
              <a:t>and North Korea.</a:t>
            </a:r>
            <a:endParaRPr lang="cs-CZ" dirty="0"/>
          </a:p>
          <a:p>
            <a:endParaRPr lang="cs-CZ" dirty="0"/>
          </a:p>
          <a:p>
            <a:r>
              <a:rPr lang="cs-CZ" dirty="0" err="1">
                <a:solidFill>
                  <a:srgbClr val="FF0000"/>
                </a:solidFill>
              </a:rPr>
              <a:t>North</a:t>
            </a:r>
            <a:r>
              <a:rPr lang="cs-CZ" dirty="0">
                <a:solidFill>
                  <a:srgbClr val="FF0000"/>
                </a:solidFill>
              </a:rPr>
              <a:t> Korea</a:t>
            </a:r>
          </a:p>
          <a:p>
            <a:r>
              <a:rPr lang="en-US" dirty="0"/>
              <a:t>The country that has the most similar economy to the centrally planned one of the Soviet </a:t>
            </a:r>
            <a:r>
              <a:rPr lang="en-US" dirty="0" smtClean="0"/>
              <a:t>Union</a:t>
            </a:r>
            <a:r>
              <a:rPr lang="cs-CZ" dirty="0" smtClean="0"/>
              <a:t>.</a:t>
            </a:r>
          </a:p>
          <a:p>
            <a:r>
              <a:rPr lang="en-US" dirty="0"/>
              <a:t> There is still a planning committee in charge of the economy combined with total power of the governing </a:t>
            </a:r>
            <a:r>
              <a:rPr lang="en-US" dirty="0" smtClean="0"/>
              <a:t>party</a:t>
            </a:r>
            <a:r>
              <a:rPr lang="cs-CZ" dirty="0" smtClean="0"/>
              <a:t>.</a:t>
            </a:r>
          </a:p>
          <a:p>
            <a:r>
              <a:rPr lang="en-US" dirty="0"/>
              <a:t>North Korea is one of the poorest countries in the world and one with the least </a:t>
            </a:r>
            <a:r>
              <a:rPr lang="en-US" dirty="0" smtClean="0"/>
              <a:t>freedom</a:t>
            </a:r>
            <a:r>
              <a:rPr lang="cs-CZ" dirty="0" smtClean="0"/>
              <a:t>.</a:t>
            </a:r>
            <a:endParaRPr lang="en-US" dirty="0"/>
          </a:p>
        </p:txBody>
      </p:sp>
      <p:pic>
        <p:nvPicPr>
          <p:cNvPr id="2" name="Obrázek 1"/>
          <p:cNvPicPr>
            <a:picLocks noChangeAspect="1"/>
          </p:cNvPicPr>
          <p:nvPr/>
        </p:nvPicPr>
        <p:blipFill>
          <a:blip r:embed="rId3"/>
          <a:stretch>
            <a:fillRect/>
          </a:stretch>
        </p:blipFill>
        <p:spPr>
          <a:xfrm>
            <a:off x="8599714" y="4593182"/>
            <a:ext cx="2048256" cy="1364651"/>
          </a:xfrm>
          <a:prstGeom prst="rect">
            <a:avLst/>
          </a:prstGeom>
        </p:spPr>
      </p:pic>
    </p:spTree>
    <p:extLst>
      <p:ext uri="{BB962C8B-B14F-4D97-AF65-F5344CB8AC3E}">
        <p14:creationId xmlns:p14="http://schemas.microsoft.com/office/powerpoint/2010/main" val="1705735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297917"/>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err="1" smtClean="0">
                <a:solidFill>
                  <a:srgbClr val="FF0000"/>
                </a:solidFill>
              </a:rPr>
              <a:t>North</a:t>
            </a:r>
            <a:r>
              <a:rPr lang="cs-CZ" dirty="0" smtClean="0">
                <a:solidFill>
                  <a:srgbClr val="FF0000"/>
                </a:solidFill>
              </a:rPr>
              <a:t> </a:t>
            </a:r>
            <a:r>
              <a:rPr lang="cs-CZ" dirty="0">
                <a:solidFill>
                  <a:srgbClr val="FF0000"/>
                </a:solidFill>
              </a:rPr>
              <a:t>Korea</a:t>
            </a:r>
          </a:p>
          <a:p>
            <a:r>
              <a:rPr lang="en-US" dirty="0"/>
              <a:t>North Korea’s economy hasn’t been in such bad shape since his father was battling floods, droughts and a famine that some estimates say killed as much as 10% of the </a:t>
            </a:r>
            <a:r>
              <a:rPr lang="en-US" dirty="0" smtClean="0"/>
              <a:t>population</a:t>
            </a:r>
            <a:r>
              <a:rPr lang="cs-CZ" dirty="0" smtClean="0"/>
              <a:t>.</a:t>
            </a:r>
          </a:p>
          <a:p>
            <a:r>
              <a:rPr lang="en-US" dirty="0"/>
              <a:t>While North Korea’s isolation, secrecy and dearth of official statistics make estimates difficult, the economy probably contracted more than 5% last </a:t>
            </a:r>
            <a:r>
              <a:rPr lang="en-US" dirty="0" smtClean="0"/>
              <a:t>year</a:t>
            </a:r>
            <a:r>
              <a:rPr lang="cs-CZ" dirty="0" smtClean="0"/>
              <a:t>.</a:t>
            </a:r>
          </a:p>
          <a:p>
            <a:r>
              <a:rPr lang="en-US" dirty="0"/>
              <a:t>North Korea is heavily reliant on China, which accounts for about 90% of the country’s trade. And Beijing’s decision to support tougher international sanctions against North Korea following its sixth nuclear test in September 2017 has put severe pressure on the economy</a:t>
            </a:r>
            <a:r>
              <a:rPr lang="en-US" dirty="0" smtClean="0"/>
              <a:t>.</a:t>
            </a:r>
            <a:endParaRPr lang="cs-CZ" dirty="0" smtClean="0"/>
          </a:p>
          <a:p>
            <a:r>
              <a:rPr lang="en-US" dirty="0"/>
              <a:t>North Korea’s oil consumption has fallen by about 80% from 1991 to </a:t>
            </a:r>
            <a:r>
              <a:rPr lang="en-US" dirty="0" smtClean="0"/>
              <a:t>2017</a:t>
            </a:r>
            <a:r>
              <a:rPr lang="cs-CZ" dirty="0" smtClean="0"/>
              <a:t>.</a:t>
            </a:r>
          </a:p>
          <a:p>
            <a:r>
              <a:rPr lang="en-US" dirty="0"/>
              <a:t>Less fuel has meant less diesel to run farm tractors and irrigation pumps, hitting farms already affected by droughts last summer. Last year, farmers had a little less than 90 milliliters (3 fluid ounces) of fuel a day to farm an area about the size of two soccer </a:t>
            </a:r>
            <a:r>
              <a:rPr lang="en-US" dirty="0" smtClean="0"/>
              <a:t>fields</a:t>
            </a:r>
            <a:r>
              <a:rPr lang="cs-CZ" dirty="0" smtClean="0"/>
              <a:t>.</a:t>
            </a:r>
          </a:p>
          <a:p>
            <a:endParaRPr lang="en-US" dirty="0"/>
          </a:p>
        </p:txBody>
      </p:sp>
    </p:spTree>
    <p:extLst>
      <p:ext uri="{BB962C8B-B14F-4D97-AF65-F5344CB8AC3E}">
        <p14:creationId xmlns:p14="http://schemas.microsoft.com/office/powerpoint/2010/main" val="238416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5355312"/>
          </a:xfrm>
          <a:prstGeom prst="rect">
            <a:avLst/>
          </a:prstGeom>
        </p:spPr>
        <p:txBody>
          <a:bodyPr>
            <a:spAutoFit/>
          </a:bodyPr>
          <a:lstStyle/>
          <a:p>
            <a:pPr marL="342900" indent="-342900">
              <a:buFont typeface="+mj-lt"/>
              <a:buAutoNum type="arabicPeriod"/>
            </a:pPr>
            <a:r>
              <a:rPr lang="cs-CZ" dirty="0" err="1" smtClean="0"/>
              <a:t>Principle</a:t>
            </a:r>
            <a:r>
              <a:rPr lang="cs-CZ" dirty="0" smtClean="0"/>
              <a:t> </a:t>
            </a:r>
            <a:r>
              <a:rPr lang="cs-CZ" dirty="0" err="1" smtClean="0"/>
              <a:t>of</a:t>
            </a:r>
            <a:r>
              <a:rPr lang="cs-CZ" dirty="0" smtClean="0"/>
              <a:t> CPE</a:t>
            </a:r>
          </a:p>
          <a:p>
            <a:pPr marL="342900" indent="-342900">
              <a:buFont typeface="+mj-lt"/>
              <a:buAutoNum type="arabicPeriod"/>
            </a:pPr>
            <a:endParaRPr lang="cs-CZ" dirty="0"/>
          </a:p>
          <a:p>
            <a:pPr marL="342900" indent="-342900">
              <a:buFont typeface="+mj-lt"/>
              <a:buAutoNum type="arabicPeriod"/>
            </a:pPr>
            <a:r>
              <a:rPr lang="cs-CZ" dirty="0" err="1" smtClean="0"/>
              <a:t>History</a:t>
            </a:r>
            <a:r>
              <a:rPr lang="cs-CZ" dirty="0" smtClean="0"/>
              <a:t> </a:t>
            </a:r>
            <a:r>
              <a:rPr lang="cs-CZ" dirty="0" err="1" smtClean="0"/>
              <a:t>of</a:t>
            </a:r>
            <a:r>
              <a:rPr lang="cs-CZ" dirty="0" smtClean="0"/>
              <a:t> CPE</a:t>
            </a:r>
            <a:endParaRPr lang="en-US" dirty="0" smtClean="0"/>
          </a:p>
          <a:p>
            <a:pPr marL="342900" indent="-342900">
              <a:buFont typeface="+mj-lt"/>
              <a:buAutoNum type="arabicPeriod"/>
            </a:pPr>
            <a:endParaRPr lang="cs-CZ" dirty="0"/>
          </a:p>
          <a:p>
            <a:pPr marL="342900" indent="-342900">
              <a:buFont typeface="+mj-lt"/>
              <a:buAutoNum type="arabicPeriod"/>
            </a:pPr>
            <a:r>
              <a:rPr lang="cs-CZ" dirty="0" err="1" smtClean="0"/>
              <a:t>German</a:t>
            </a:r>
            <a:r>
              <a:rPr lang="cs-CZ" dirty="0" smtClean="0"/>
              <a:t> CPE</a:t>
            </a:r>
          </a:p>
          <a:p>
            <a:pPr marL="342900" indent="-342900">
              <a:buFont typeface="+mj-lt"/>
              <a:buAutoNum type="arabicPeriod"/>
            </a:pPr>
            <a:endParaRPr lang="cs-CZ" dirty="0"/>
          </a:p>
          <a:p>
            <a:pPr marL="342900" indent="-342900">
              <a:buFont typeface="+mj-lt"/>
              <a:buAutoNum type="arabicPeriod"/>
            </a:pPr>
            <a:r>
              <a:rPr lang="cs-CZ" dirty="0" smtClean="0"/>
              <a:t>CPE </a:t>
            </a:r>
            <a:r>
              <a:rPr lang="cs-CZ" dirty="0" err="1" smtClean="0"/>
              <a:t>Nowadays</a:t>
            </a:r>
            <a:endParaRPr lang="cs-CZ" dirty="0" smtClean="0"/>
          </a:p>
          <a:p>
            <a:pPr marL="342900" indent="-342900">
              <a:buFont typeface="+mj-lt"/>
              <a:buAutoNum type="arabicPeriod"/>
            </a:pPr>
            <a:endParaRPr lang="cs-CZ" dirty="0"/>
          </a:p>
          <a:p>
            <a:pPr marL="342900" indent="-342900">
              <a:buFont typeface="+mj-lt"/>
              <a:buAutoNum type="arabicPeriod"/>
            </a:pPr>
            <a:r>
              <a:rPr lang="cs-CZ" dirty="0" smtClean="0"/>
              <a:t>CPE and Market </a:t>
            </a:r>
            <a:r>
              <a:rPr lang="cs-CZ" dirty="0" err="1" smtClean="0"/>
              <a:t>Economy</a:t>
            </a:r>
            <a:endParaRPr lang="cs-CZ" dirty="0"/>
          </a:p>
          <a:p>
            <a:pPr marL="342900" indent="-342900">
              <a:buFont typeface="+mj-lt"/>
              <a:buAutoNum type="arabicPeriod"/>
            </a:pPr>
            <a:endParaRPr lang="cs-CZ" dirty="0" smtClean="0"/>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297917"/>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err="1" smtClean="0">
                <a:solidFill>
                  <a:srgbClr val="FF0000"/>
                </a:solidFill>
              </a:rPr>
              <a:t>North</a:t>
            </a:r>
            <a:r>
              <a:rPr lang="cs-CZ" dirty="0" smtClean="0">
                <a:solidFill>
                  <a:srgbClr val="FF0000"/>
                </a:solidFill>
              </a:rPr>
              <a:t> </a:t>
            </a:r>
            <a:r>
              <a:rPr lang="cs-CZ" dirty="0">
                <a:solidFill>
                  <a:srgbClr val="FF0000"/>
                </a:solidFill>
              </a:rPr>
              <a:t>Korea</a:t>
            </a:r>
          </a:p>
          <a:p>
            <a:endParaRPr lang="en-US" dirty="0"/>
          </a:p>
        </p:txBody>
      </p:sp>
      <p:pic>
        <p:nvPicPr>
          <p:cNvPr id="3" name="Obrázek 2"/>
          <p:cNvPicPr>
            <a:picLocks noChangeAspect="1"/>
          </p:cNvPicPr>
          <p:nvPr/>
        </p:nvPicPr>
        <p:blipFill rotWithShape="1">
          <a:blip r:embed="rId3"/>
          <a:srcRect l="64541" t="39160" r="4433" b="26128"/>
          <a:stretch/>
        </p:blipFill>
        <p:spPr>
          <a:xfrm>
            <a:off x="1052663" y="1911863"/>
            <a:ext cx="4099432" cy="2866520"/>
          </a:xfrm>
          <a:prstGeom prst="rect">
            <a:avLst/>
          </a:prstGeom>
        </p:spPr>
      </p:pic>
      <p:pic>
        <p:nvPicPr>
          <p:cNvPr id="2" name="Obrázek 1"/>
          <p:cNvPicPr>
            <a:picLocks noChangeAspect="1"/>
          </p:cNvPicPr>
          <p:nvPr/>
        </p:nvPicPr>
        <p:blipFill rotWithShape="1">
          <a:blip r:embed="rId4"/>
          <a:srcRect l="63944" t="36267" r="4056" b="28533"/>
          <a:stretch/>
        </p:blipFill>
        <p:spPr>
          <a:xfrm>
            <a:off x="6317868" y="2840662"/>
            <a:ext cx="4189391" cy="2880206"/>
          </a:xfrm>
          <a:prstGeom prst="rect">
            <a:avLst/>
          </a:prstGeom>
        </p:spPr>
      </p:pic>
    </p:spTree>
    <p:extLst>
      <p:ext uri="{BB962C8B-B14F-4D97-AF65-F5344CB8AC3E}">
        <p14:creationId xmlns:p14="http://schemas.microsoft.com/office/powerpoint/2010/main" val="788242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297917"/>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smtClean="0"/>
              <a:t>China</a:t>
            </a:r>
            <a:r>
              <a:rPr lang="en-US" dirty="0"/>
              <a:t>, Cuba, Vietnam or Laos are far more liberalized in an economical way and don’t try to oppose to capitalism like the Soviet Union </a:t>
            </a:r>
            <a:r>
              <a:rPr lang="en-US" dirty="0" smtClean="0"/>
              <a:t>did</a:t>
            </a:r>
            <a:r>
              <a:rPr lang="cs-CZ" dirty="0" smtClean="0"/>
              <a:t>…</a:t>
            </a:r>
          </a:p>
          <a:p>
            <a:r>
              <a:rPr lang="cs-CZ" dirty="0" err="1" smtClean="0">
                <a:solidFill>
                  <a:srgbClr val="FF0000"/>
                </a:solidFill>
              </a:rPr>
              <a:t>Cuba</a:t>
            </a:r>
            <a:endParaRPr lang="cs-CZ" dirty="0" smtClean="0">
              <a:solidFill>
                <a:srgbClr val="FF0000"/>
              </a:solidFill>
            </a:endParaRPr>
          </a:p>
          <a:p>
            <a:r>
              <a:rPr lang="en-US" dirty="0"/>
              <a:t>Since the 1959 revolution, led by Fidel Castro and </a:t>
            </a:r>
            <a:r>
              <a:rPr lang="en-US" dirty="0" err="1"/>
              <a:t>Che</a:t>
            </a:r>
            <a:r>
              <a:rPr lang="en-US" dirty="0"/>
              <a:t> Guevara, Cuba has been a socialist republic. </a:t>
            </a:r>
            <a:endParaRPr lang="cs-CZ" dirty="0" smtClean="0"/>
          </a:p>
          <a:p>
            <a:r>
              <a:rPr lang="en-US" dirty="0" smtClean="0"/>
              <a:t>The </a:t>
            </a:r>
            <a:r>
              <a:rPr lang="en-US" dirty="0"/>
              <a:t>island of less than 12 million people is one of the last remaining socialist countries in the world. The Communist Party of Cuba is the only one allowed to rule. </a:t>
            </a:r>
            <a:endParaRPr lang="cs-CZ" dirty="0" smtClean="0"/>
          </a:p>
          <a:p>
            <a:r>
              <a:rPr lang="en-US" dirty="0"/>
              <a:t>The government in Cuba controls more than 90 percent of the country’s economy, rationing worker’s salaries in exchange for the free healthcare, education, and low cost transportation and housing. </a:t>
            </a:r>
            <a:endParaRPr lang="cs-CZ" dirty="0" smtClean="0"/>
          </a:p>
          <a:p>
            <a:r>
              <a:rPr lang="en-US" dirty="0"/>
              <a:t>The housing available to most Cubans, however, is not in good condition. </a:t>
            </a:r>
            <a:endParaRPr lang="cs-CZ" dirty="0" smtClean="0"/>
          </a:p>
          <a:p>
            <a:pPr lvl="1"/>
            <a:r>
              <a:rPr lang="en-US" sz="1800" dirty="0">
                <a:solidFill>
                  <a:srgbClr val="307871"/>
                </a:solidFill>
                <a:latin typeface="Times New Roman" panose="02020603050405020304" pitchFamily="18" charset="0"/>
                <a:cs typeface="Times New Roman" panose="02020603050405020304" pitchFamily="18" charset="0"/>
              </a:rPr>
              <a:t>In the capital city of Havana, over 1 million housing units are considered substandard. By the Cuban government’s own estimation they have around 6,000 houses too few. Many Cubans are currently living in shelters.</a:t>
            </a:r>
          </a:p>
        </p:txBody>
      </p:sp>
    </p:spTree>
    <p:extLst>
      <p:ext uri="{BB962C8B-B14F-4D97-AF65-F5344CB8AC3E}">
        <p14:creationId xmlns:p14="http://schemas.microsoft.com/office/powerpoint/2010/main" val="94442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48304" y="1164853"/>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err="1" smtClean="0">
                <a:solidFill>
                  <a:srgbClr val="FF0000"/>
                </a:solidFill>
              </a:rPr>
              <a:t>Cuba</a:t>
            </a:r>
            <a:endParaRPr lang="cs-CZ" dirty="0" smtClean="0">
              <a:solidFill>
                <a:srgbClr val="FF0000"/>
              </a:solidFill>
            </a:endParaRPr>
          </a:p>
          <a:p>
            <a:r>
              <a:rPr lang="cs-CZ" dirty="0" smtClean="0"/>
              <a:t>T</a:t>
            </a:r>
            <a:r>
              <a:rPr lang="en-US" dirty="0" smtClean="0"/>
              <a:t>he </a:t>
            </a:r>
            <a:r>
              <a:rPr lang="en-US" dirty="0"/>
              <a:t>government has not been efficient enough in some areas, which has led many Cubans take matters into their own hands. </a:t>
            </a:r>
            <a:endParaRPr lang="cs-CZ" dirty="0" smtClean="0"/>
          </a:p>
          <a:p>
            <a:pPr lvl="1" algn="just"/>
            <a:r>
              <a:rPr lang="en-US" sz="2000" dirty="0">
                <a:solidFill>
                  <a:srgbClr val="307871"/>
                </a:solidFill>
                <a:latin typeface="Times New Roman" panose="02020603050405020304" pitchFamily="18" charset="0"/>
                <a:cs typeface="Times New Roman" panose="02020603050405020304" pitchFamily="18" charset="0"/>
              </a:rPr>
              <a:t>Cubans who own informal businesses — such as a handyman service – can capitalize on the government’s shortcomings.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Some </a:t>
            </a:r>
            <a:r>
              <a:rPr lang="en-US" sz="2000" dirty="0">
                <a:solidFill>
                  <a:srgbClr val="307871"/>
                </a:solidFill>
                <a:latin typeface="Times New Roman" panose="02020603050405020304" pitchFamily="18" charset="0"/>
                <a:cs typeface="Times New Roman" panose="02020603050405020304" pitchFamily="18" charset="0"/>
              </a:rPr>
              <a:t>choose to run their small businesses without the complicated government license and heavy tax, and thus risk being shut down if caught</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The Cuban government has begun encouraging privately owned businesses, but it’s unclear how much this will change the Cuban economy, or how long this change in policy will last</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r>
              <a:rPr lang="cs-CZ" b="1" dirty="0" smtClean="0"/>
              <a:t>Big </a:t>
            </a:r>
            <a:r>
              <a:rPr lang="cs-CZ" b="1" dirty="0" err="1" smtClean="0"/>
              <a:t>poverty</a:t>
            </a:r>
            <a:r>
              <a:rPr lang="cs-CZ" b="1" dirty="0" smtClean="0"/>
              <a:t> </a:t>
            </a:r>
            <a:r>
              <a:rPr lang="cs-CZ" dirty="0" smtClean="0"/>
              <a:t>- e</a:t>
            </a:r>
            <a:r>
              <a:rPr lang="en-US" dirty="0" err="1" smtClean="0"/>
              <a:t>xcept</a:t>
            </a:r>
            <a:r>
              <a:rPr lang="en-US" dirty="0" smtClean="0"/>
              <a:t> </a:t>
            </a:r>
            <a:r>
              <a:rPr lang="en-US" dirty="0"/>
              <a:t>for some select government employees and private entrepreneurs, Cubans live off the state wage of 17 USD. </a:t>
            </a:r>
            <a:endParaRPr lang="cs-CZ" dirty="0" smtClean="0"/>
          </a:p>
          <a:p>
            <a:r>
              <a:rPr lang="en-US" dirty="0"/>
              <a:t>The Soviet Union collapsed in the 1990s and led to an economic depression known as the Special Period</a:t>
            </a:r>
            <a:r>
              <a:rPr lang="en-US" dirty="0" smtClean="0"/>
              <a:t>.</a:t>
            </a:r>
            <a:endParaRPr lang="cs-CZ" dirty="0" smtClean="0"/>
          </a:p>
          <a:p>
            <a:r>
              <a:rPr lang="en-US" dirty="0"/>
              <a:t>The unemployment rate is probably not accurately reported by the Cuban government. Experts estimate it is somewhere between 5 and 8 percent.</a:t>
            </a:r>
            <a:endParaRPr lang="en-US" dirty="0">
              <a:solidFill>
                <a:srgbClr val="307871"/>
              </a:solidFill>
            </a:endParaRPr>
          </a:p>
        </p:txBody>
      </p:sp>
    </p:spTree>
    <p:extLst>
      <p:ext uri="{BB962C8B-B14F-4D97-AF65-F5344CB8AC3E}">
        <p14:creationId xmlns:p14="http://schemas.microsoft.com/office/powerpoint/2010/main" val="3213314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pic>
        <p:nvPicPr>
          <p:cNvPr id="2" name="Obrázek 1"/>
          <p:cNvPicPr>
            <a:picLocks noChangeAspect="1"/>
          </p:cNvPicPr>
          <p:nvPr/>
        </p:nvPicPr>
        <p:blipFill>
          <a:blip r:embed="rId3"/>
          <a:stretch>
            <a:fillRect/>
          </a:stretch>
        </p:blipFill>
        <p:spPr>
          <a:xfrm>
            <a:off x="461927" y="1164852"/>
            <a:ext cx="4987836" cy="3549037"/>
          </a:xfrm>
          <a:prstGeom prst="rect">
            <a:avLst/>
          </a:prstGeom>
        </p:spPr>
      </p:pic>
      <p:pic>
        <p:nvPicPr>
          <p:cNvPr id="3" name="Obrázek 2"/>
          <p:cNvPicPr>
            <a:picLocks noChangeAspect="1"/>
          </p:cNvPicPr>
          <p:nvPr/>
        </p:nvPicPr>
        <p:blipFill>
          <a:blip r:embed="rId4"/>
          <a:stretch>
            <a:fillRect/>
          </a:stretch>
        </p:blipFill>
        <p:spPr>
          <a:xfrm>
            <a:off x="5975132" y="2695902"/>
            <a:ext cx="5828242" cy="3258517"/>
          </a:xfrm>
          <a:prstGeom prst="rect">
            <a:avLst/>
          </a:prstGeom>
        </p:spPr>
      </p:pic>
    </p:spTree>
    <p:extLst>
      <p:ext uri="{BB962C8B-B14F-4D97-AF65-F5344CB8AC3E}">
        <p14:creationId xmlns:p14="http://schemas.microsoft.com/office/powerpoint/2010/main" val="492722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9263" y="1286773"/>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smtClean="0">
                <a:solidFill>
                  <a:srgbClr val="FF0000"/>
                </a:solidFill>
              </a:rPr>
              <a:t>Vietnam</a:t>
            </a:r>
          </a:p>
          <a:p>
            <a:r>
              <a:rPr lang="en-US" dirty="0">
                <a:solidFill>
                  <a:srgbClr val="FF0000"/>
                </a:solidFill>
              </a:rPr>
              <a:t> </a:t>
            </a:r>
            <a:r>
              <a:rPr lang="en-US" dirty="0"/>
              <a:t>is a socialist-oriented market economy</a:t>
            </a:r>
            <a:endParaRPr lang="cs-CZ" dirty="0"/>
          </a:p>
          <a:p>
            <a:r>
              <a:rPr lang="en-US" dirty="0"/>
              <a:t>Since the mid-1980s, through the </a:t>
            </a:r>
            <a:r>
              <a:rPr lang="en-US" dirty="0" err="1"/>
              <a:t>Doi</a:t>
            </a:r>
            <a:r>
              <a:rPr lang="en-US" dirty="0"/>
              <a:t> </a:t>
            </a:r>
            <a:r>
              <a:rPr lang="en-US" dirty="0" err="1"/>
              <a:t>Moi</a:t>
            </a:r>
            <a:r>
              <a:rPr lang="en-US" dirty="0"/>
              <a:t> </a:t>
            </a:r>
            <a:r>
              <a:rPr lang="cs-CZ" dirty="0"/>
              <a:t>(</a:t>
            </a:r>
            <a:r>
              <a:rPr lang="cs-CZ" dirty="0" err="1"/>
              <a:t>renovation</a:t>
            </a:r>
            <a:r>
              <a:rPr lang="cs-CZ" dirty="0"/>
              <a:t>) </a:t>
            </a:r>
            <a:r>
              <a:rPr lang="en-US" dirty="0"/>
              <a:t>reform period Vietnam has made a shift from a highly centralized command economy to a mixed economy that uses both directive and indicative planning through five-year plans. Over that period, the economy has experienced rapid growth.</a:t>
            </a:r>
            <a:endParaRPr lang="cs-CZ" dirty="0"/>
          </a:p>
          <a:p>
            <a:pPr marL="685800" lvl="2" algn="just">
              <a:spcBef>
                <a:spcPts val="1000"/>
              </a:spcBef>
            </a:pPr>
            <a:r>
              <a:rPr lang="en-US" sz="1600" dirty="0">
                <a:solidFill>
                  <a:srgbClr val="307871"/>
                </a:solidFill>
                <a:latin typeface="Times New Roman" panose="02020603050405020304" pitchFamily="18" charset="0"/>
                <a:cs typeface="Times New Roman" panose="02020603050405020304" pitchFamily="18" charset="0"/>
              </a:rPr>
              <a:t>These reforms introduced a greater role for market forces for the coordination of economic activity between enterprises and government agencies, and allowed for private ownership of small enterprises and the creation of a stock exchange for both state and non-state </a:t>
            </a:r>
            <a:r>
              <a:rPr lang="en-US" sz="1600" dirty="0" smtClean="0">
                <a:solidFill>
                  <a:srgbClr val="307871"/>
                </a:solidFill>
                <a:latin typeface="Times New Roman" panose="02020603050405020304" pitchFamily="18" charset="0"/>
                <a:cs typeface="Times New Roman" panose="02020603050405020304" pitchFamily="18" charset="0"/>
              </a:rPr>
              <a:t>enterprises</a:t>
            </a:r>
            <a:r>
              <a:rPr lang="cs-CZ" sz="1600" dirty="0" smtClean="0">
                <a:solidFill>
                  <a:srgbClr val="307871"/>
                </a:solidFill>
                <a:latin typeface="Times New Roman" panose="02020603050405020304" pitchFamily="18" charset="0"/>
                <a:cs typeface="Times New Roman" panose="02020603050405020304" pitchFamily="18" charset="0"/>
              </a:rPr>
              <a:t>.</a:t>
            </a:r>
          </a:p>
          <a:p>
            <a:pPr marL="228600" lvl="1" algn="just">
              <a:spcBef>
                <a:spcPts val="1000"/>
              </a:spcBef>
            </a:pPr>
            <a:r>
              <a:rPr lang="en-US" sz="2000" dirty="0">
                <a:solidFill>
                  <a:srgbClr val="307871"/>
                </a:solidFill>
                <a:latin typeface="Times New Roman" panose="02020603050405020304" pitchFamily="18" charset="0"/>
                <a:cs typeface="Times New Roman" panose="02020603050405020304" pitchFamily="18" charset="0"/>
              </a:rPr>
              <a:t>From the late 1970s until the early 1990s, Vietnam was a member of the </a:t>
            </a:r>
            <a:r>
              <a:rPr lang="en-US" sz="2000" dirty="0" err="1">
                <a:solidFill>
                  <a:srgbClr val="307871"/>
                </a:solidFill>
                <a:latin typeface="Times New Roman" panose="02020603050405020304" pitchFamily="18" charset="0"/>
                <a:cs typeface="Times New Roman" panose="02020603050405020304" pitchFamily="18" charset="0"/>
              </a:rPr>
              <a:t>Comecon</a:t>
            </a:r>
            <a:r>
              <a:rPr lang="en-US" sz="2000" dirty="0">
                <a:solidFill>
                  <a:srgbClr val="307871"/>
                </a:solidFill>
                <a:latin typeface="Times New Roman" panose="02020603050405020304" pitchFamily="18" charset="0"/>
                <a:cs typeface="Times New Roman" panose="02020603050405020304" pitchFamily="18" charset="0"/>
              </a:rPr>
              <a:t>, and therefore was heavily dependent on trade with the Soviet Union and its allies. </a:t>
            </a:r>
            <a:endParaRPr lang="cs-CZ" sz="2000" dirty="0" smtClean="0">
              <a:solidFill>
                <a:srgbClr val="307871"/>
              </a:solidFill>
              <a:latin typeface="Times New Roman" panose="02020603050405020304" pitchFamily="18" charset="0"/>
              <a:cs typeface="Times New Roman" panose="02020603050405020304" pitchFamily="18" charset="0"/>
            </a:endParaRPr>
          </a:p>
          <a:p>
            <a:pPr marL="228600" lvl="1" algn="just">
              <a:spcBef>
                <a:spcPts val="1000"/>
              </a:spcBef>
            </a:pPr>
            <a:r>
              <a:rPr lang="en-US" sz="2000" dirty="0" smtClean="0">
                <a:solidFill>
                  <a:srgbClr val="307871"/>
                </a:solidFill>
                <a:latin typeface="Times New Roman" panose="02020603050405020304" pitchFamily="18" charset="0"/>
                <a:cs typeface="Times New Roman" panose="02020603050405020304" pitchFamily="18" charset="0"/>
              </a:rPr>
              <a:t>Following </a:t>
            </a:r>
            <a:r>
              <a:rPr lang="en-US" sz="2000" dirty="0">
                <a:solidFill>
                  <a:srgbClr val="307871"/>
                </a:solidFill>
                <a:latin typeface="Times New Roman" panose="02020603050405020304" pitchFamily="18" charset="0"/>
                <a:cs typeface="Times New Roman" panose="02020603050405020304" pitchFamily="18" charset="0"/>
              </a:rPr>
              <a:t>the dissolution of the </a:t>
            </a:r>
            <a:r>
              <a:rPr lang="en-US" sz="2000" dirty="0" err="1">
                <a:solidFill>
                  <a:srgbClr val="307871"/>
                </a:solidFill>
                <a:latin typeface="Times New Roman" panose="02020603050405020304" pitchFamily="18" charset="0"/>
                <a:cs typeface="Times New Roman" panose="02020603050405020304" pitchFamily="18" charset="0"/>
              </a:rPr>
              <a:t>Comecon</a:t>
            </a:r>
            <a:r>
              <a:rPr lang="en-US" sz="2000" dirty="0">
                <a:solidFill>
                  <a:srgbClr val="307871"/>
                </a:solidFill>
                <a:latin typeface="Times New Roman" panose="02020603050405020304" pitchFamily="18" charset="0"/>
                <a:cs typeface="Times New Roman" panose="02020603050405020304" pitchFamily="18" charset="0"/>
              </a:rPr>
              <a:t> and the loss of its traditional trading partners, Vietnam was forced to liberalize trade, devalue its exchange rate to increase exports, and embark on a policy of economic </a:t>
            </a:r>
            <a:r>
              <a:rPr lang="en-US" sz="2000" dirty="0" smtClean="0">
                <a:solidFill>
                  <a:srgbClr val="307871"/>
                </a:solidFill>
                <a:latin typeface="Times New Roman" panose="02020603050405020304" pitchFamily="18" charset="0"/>
                <a:cs typeface="Times New Roman" panose="02020603050405020304" pitchFamily="18" charset="0"/>
              </a:rPr>
              <a:t>development</a:t>
            </a:r>
            <a:r>
              <a:rPr lang="cs-CZ" sz="2000" dirty="0" smtClean="0">
                <a:solidFill>
                  <a:srgbClr val="307871"/>
                </a:solidFill>
                <a:latin typeface="Times New Roman" panose="02020603050405020304" pitchFamily="18" charset="0"/>
                <a:cs typeface="Times New Roman" panose="02020603050405020304" pitchFamily="18" charset="0"/>
              </a:rPr>
              <a:t>.</a:t>
            </a:r>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524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164853"/>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smtClean="0">
                <a:solidFill>
                  <a:srgbClr val="FF0000"/>
                </a:solidFill>
              </a:rPr>
              <a:t>Vietnam</a:t>
            </a:r>
          </a:p>
          <a:p>
            <a:r>
              <a:rPr lang="en-US" dirty="0" smtClean="0"/>
              <a:t>In </a:t>
            </a:r>
            <a:r>
              <a:rPr lang="en-US" dirty="0"/>
              <a:t>the early 1990s, Vietnam accepted some World Bank reform advice for market liberalization, but rejected structural adjustment programs and conditional aid funding requiring privatization of state-owned </a:t>
            </a:r>
            <a:r>
              <a:rPr lang="en-US" dirty="0" smtClean="0"/>
              <a:t>enterprises</a:t>
            </a:r>
            <a:r>
              <a:rPr lang="cs-CZ" dirty="0" smtClean="0"/>
              <a:t>.</a:t>
            </a:r>
          </a:p>
          <a:p>
            <a:pPr lvl="1"/>
            <a:r>
              <a:rPr lang="en-US" sz="2000" dirty="0">
                <a:solidFill>
                  <a:srgbClr val="307871"/>
                </a:solidFill>
                <a:latin typeface="Times New Roman" panose="02020603050405020304" pitchFamily="18" charset="0"/>
                <a:cs typeface="Times New Roman" panose="02020603050405020304" pitchFamily="18" charset="0"/>
              </a:rPr>
              <a:t>With the reforms, the number of private enterprises increased; and by 1996, there were 190 joint stock companies and 8,900 limited liability companies </a:t>
            </a:r>
            <a:r>
              <a:rPr lang="en-US" sz="2000" dirty="0" smtClean="0">
                <a:solidFill>
                  <a:srgbClr val="307871"/>
                </a:solidFill>
                <a:latin typeface="Times New Roman" panose="02020603050405020304" pitchFamily="18" charset="0"/>
                <a:cs typeface="Times New Roman" panose="02020603050405020304" pitchFamily="18" charset="0"/>
              </a:rPr>
              <a:t>registered</a:t>
            </a:r>
            <a:r>
              <a:rPr lang="cs-CZ" sz="2000" dirty="0" smtClean="0">
                <a:solidFill>
                  <a:srgbClr val="307871"/>
                </a:solidFill>
                <a:latin typeface="Times New Roman" panose="02020603050405020304" pitchFamily="18" charset="0"/>
                <a:cs typeface="Times New Roman" panose="02020603050405020304" pitchFamily="18" charset="0"/>
              </a:rPr>
              <a:t>.</a:t>
            </a:r>
          </a:p>
          <a:p>
            <a:pPr lvl="1"/>
            <a:r>
              <a:rPr lang="en-US" sz="2000" dirty="0">
                <a:solidFill>
                  <a:srgbClr val="307871"/>
                </a:solidFill>
                <a:latin typeface="Times New Roman" panose="02020603050405020304" pitchFamily="18" charset="0"/>
                <a:cs typeface="Times New Roman" panose="02020603050405020304" pitchFamily="18" charset="0"/>
              </a:rPr>
              <a:t>The private sectors played an important role in the service industry, as the share in the retail trade activity increased from 41% to 76% in </a:t>
            </a:r>
            <a:r>
              <a:rPr lang="en-US" sz="2000" dirty="0" smtClean="0">
                <a:solidFill>
                  <a:srgbClr val="307871"/>
                </a:solidFill>
                <a:latin typeface="Times New Roman" panose="02020603050405020304" pitchFamily="18" charset="0"/>
                <a:cs typeface="Times New Roman" panose="02020603050405020304" pitchFamily="18" charset="0"/>
              </a:rPr>
              <a:t>1996</a:t>
            </a:r>
            <a:r>
              <a:rPr lang="cs-CZ" sz="2000" dirty="0" smtClean="0">
                <a:solidFill>
                  <a:srgbClr val="307871"/>
                </a:solidFill>
                <a:latin typeface="Times New Roman" panose="02020603050405020304" pitchFamily="18" charset="0"/>
                <a:cs typeface="Times New Roman" panose="02020603050405020304" pitchFamily="18" charset="0"/>
              </a:rPr>
              <a:t>.</a:t>
            </a:r>
          </a:p>
          <a:p>
            <a:r>
              <a:rPr lang="en-US" dirty="0"/>
              <a:t>Vietnam's membership in the ASEAN Free Trade Area (AFTA) and entry into force of the US-Vietnam Bilateral Trade Agreement in December 2001 have led to even more rapid changes in Vietnam's trade and economic regime. Vietnam's exports to the US increased 900% from 2001 to 2007. </a:t>
            </a:r>
            <a:endParaRPr lang="cs-CZ" dirty="0" smtClean="0"/>
          </a:p>
          <a:p>
            <a:r>
              <a:rPr lang="en-US" dirty="0"/>
              <a:t>Deep </a:t>
            </a:r>
            <a:r>
              <a:rPr lang="en-US" dirty="0" smtClean="0"/>
              <a:t>poverty</a:t>
            </a:r>
            <a:r>
              <a:rPr lang="cs-CZ" dirty="0" smtClean="0"/>
              <a:t> (</a:t>
            </a:r>
            <a:r>
              <a:rPr lang="en-US" dirty="0" smtClean="0"/>
              <a:t>under </a:t>
            </a:r>
            <a:r>
              <a:rPr lang="en-US" dirty="0"/>
              <a:t>$1 per </a:t>
            </a:r>
            <a:r>
              <a:rPr lang="en-US" dirty="0" smtClean="0"/>
              <a:t>day</a:t>
            </a:r>
            <a:r>
              <a:rPr lang="cs-CZ" dirty="0" smtClean="0"/>
              <a:t>)</a:t>
            </a:r>
            <a:r>
              <a:rPr lang="en-US" dirty="0" smtClean="0"/>
              <a:t>, </a:t>
            </a:r>
            <a:r>
              <a:rPr lang="en-US" dirty="0"/>
              <a:t>has declined significantly and is now smaller than that of China, India, and the Philippines. </a:t>
            </a:r>
            <a:endParaRPr lang="cs-CZ" dirty="0" smtClean="0"/>
          </a:p>
          <a:p>
            <a:r>
              <a:rPr lang="en-US" dirty="0" smtClean="0"/>
              <a:t>Vietnam </a:t>
            </a:r>
            <a:r>
              <a:rPr lang="en-US" dirty="0"/>
              <a:t>is working to create jobs to meet the challenge of a labor force that is growing by more than one-and-a-half million people every year.</a:t>
            </a:r>
            <a:endParaRPr lang="en-US" dirty="0">
              <a:solidFill>
                <a:srgbClr val="307871"/>
              </a:solidFill>
            </a:endParaRPr>
          </a:p>
        </p:txBody>
      </p:sp>
    </p:spTree>
    <p:extLst>
      <p:ext uri="{BB962C8B-B14F-4D97-AF65-F5344CB8AC3E}">
        <p14:creationId xmlns:p14="http://schemas.microsoft.com/office/powerpoint/2010/main" val="3030401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pic>
        <p:nvPicPr>
          <p:cNvPr id="2" name="Obrázek 1"/>
          <p:cNvPicPr>
            <a:picLocks noChangeAspect="1"/>
          </p:cNvPicPr>
          <p:nvPr/>
        </p:nvPicPr>
        <p:blipFill>
          <a:blip r:embed="rId3"/>
          <a:stretch>
            <a:fillRect/>
          </a:stretch>
        </p:blipFill>
        <p:spPr>
          <a:xfrm>
            <a:off x="511129" y="1340068"/>
            <a:ext cx="4707257" cy="3709835"/>
          </a:xfrm>
          <a:prstGeom prst="rect">
            <a:avLst/>
          </a:prstGeom>
        </p:spPr>
      </p:pic>
      <p:pic>
        <p:nvPicPr>
          <p:cNvPr id="3" name="Obrázek 2"/>
          <p:cNvPicPr>
            <a:picLocks noChangeAspect="1"/>
          </p:cNvPicPr>
          <p:nvPr/>
        </p:nvPicPr>
        <p:blipFill>
          <a:blip r:embed="rId4"/>
          <a:stretch>
            <a:fillRect/>
          </a:stretch>
        </p:blipFill>
        <p:spPr>
          <a:xfrm>
            <a:off x="6042110" y="2620772"/>
            <a:ext cx="5430725" cy="3293099"/>
          </a:xfrm>
          <a:prstGeom prst="rect">
            <a:avLst/>
          </a:prstGeom>
        </p:spPr>
      </p:pic>
    </p:spTree>
    <p:extLst>
      <p:ext uri="{BB962C8B-B14F-4D97-AF65-F5344CB8AC3E}">
        <p14:creationId xmlns:p14="http://schemas.microsoft.com/office/powerpoint/2010/main" val="312952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67373" y="1297917"/>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smtClean="0">
                <a:solidFill>
                  <a:srgbClr val="FF0000"/>
                </a:solidFill>
              </a:rPr>
              <a:t>Laos</a:t>
            </a:r>
          </a:p>
          <a:p>
            <a:r>
              <a:rPr lang="en-US" dirty="0"/>
              <a:t>is a one-party </a:t>
            </a:r>
            <a:r>
              <a:rPr lang="en-US" dirty="0" smtClean="0"/>
              <a:t>state</a:t>
            </a:r>
            <a:endParaRPr lang="cs-CZ" dirty="0" smtClean="0"/>
          </a:p>
          <a:p>
            <a:r>
              <a:rPr lang="en-US" dirty="0" smtClean="0"/>
              <a:t>The </a:t>
            </a:r>
            <a:r>
              <a:rPr lang="en-US" dirty="0"/>
              <a:t>Communist government took power in 1975 and destroyed the economy in the early years of its rule. </a:t>
            </a:r>
            <a:endParaRPr lang="cs-CZ" dirty="0"/>
          </a:p>
          <a:p>
            <a:r>
              <a:rPr lang="en-US" dirty="0"/>
              <a:t>Minimal </a:t>
            </a:r>
            <a:r>
              <a:rPr lang="en-US" dirty="0" smtClean="0"/>
              <a:t>liberalization</a:t>
            </a:r>
            <a:r>
              <a:rPr lang="cs-CZ" dirty="0" smtClean="0"/>
              <a:t> (</a:t>
            </a:r>
            <a:r>
              <a:rPr lang="cs-CZ" dirty="0" err="1" smtClean="0"/>
              <a:t>reforms</a:t>
            </a:r>
            <a:r>
              <a:rPr lang="cs-CZ" dirty="0" smtClean="0"/>
              <a:t> </a:t>
            </a:r>
            <a:r>
              <a:rPr lang="cs-CZ" dirty="0" err="1" smtClean="0"/>
              <a:t>called</a:t>
            </a:r>
            <a:r>
              <a:rPr lang="cs-CZ" dirty="0" smtClean="0"/>
              <a:t> </a:t>
            </a:r>
            <a:r>
              <a:rPr lang="cs-CZ" dirty="0"/>
              <a:t>New </a:t>
            </a:r>
            <a:r>
              <a:rPr lang="cs-CZ" dirty="0" err="1"/>
              <a:t>Economic</a:t>
            </a:r>
            <a:r>
              <a:rPr lang="cs-CZ" dirty="0"/>
              <a:t> </a:t>
            </a:r>
            <a:r>
              <a:rPr lang="cs-CZ" dirty="0" err="1" smtClean="0"/>
              <a:t>Mechanism</a:t>
            </a:r>
            <a:r>
              <a:rPr lang="cs-CZ" dirty="0" smtClean="0"/>
              <a:t>)</a:t>
            </a:r>
            <a:r>
              <a:rPr lang="en-US" dirty="0" smtClean="0"/>
              <a:t> </a:t>
            </a:r>
            <a:r>
              <a:rPr lang="en-US" dirty="0"/>
              <a:t>to advance its “state-managed, market-orientated economy,” begun in </a:t>
            </a:r>
            <a:r>
              <a:rPr lang="en-US" dirty="0" smtClean="0"/>
              <a:t>1986. </a:t>
            </a:r>
            <a:endParaRPr lang="cs-CZ" dirty="0" smtClean="0"/>
          </a:p>
          <a:p>
            <a:r>
              <a:rPr lang="en-US" dirty="0"/>
              <a:t>Approximately </a:t>
            </a:r>
            <a:r>
              <a:rPr lang="en-US" dirty="0" smtClean="0"/>
              <a:t>8</a:t>
            </a:r>
            <a:r>
              <a:rPr lang="cs-CZ" dirty="0" smtClean="0"/>
              <a:t>5</a:t>
            </a:r>
            <a:r>
              <a:rPr lang="en-US" dirty="0" smtClean="0"/>
              <a:t> </a:t>
            </a:r>
            <a:r>
              <a:rPr lang="en-US" dirty="0"/>
              <a:t>percent of the rural population works in subsistence </a:t>
            </a:r>
            <a:r>
              <a:rPr lang="en-US" dirty="0" smtClean="0"/>
              <a:t>farming</a:t>
            </a:r>
            <a:r>
              <a:rPr lang="cs-CZ" dirty="0" smtClean="0"/>
              <a:t> – </a:t>
            </a:r>
            <a:r>
              <a:rPr lang="cs-CZ" dirty="0" err="1" smtClean="0"/>
              <a:t>creating</a:t>
            </a:r>
            <a:r>
              <a:rPr lang="cs-CZ" dirty="0" smtClean="0"/>
              <a:t> </a:t>
            </a:r>
            <a:r>
              <a:rPr lang="cs-CZ" dirty="0" err="1" smtClean="0"/>
              <a:t>about</a:t>
            </a:r>
            <a:r>
              <a:rPr lang="cs-CZ" dirty="0" smtClean="0"/>
              <a:t> 50% </a:t>
            </a:r>
            <a:r>
              <a:rPr lang="cs-CZ" dirty="0" err="1" smtClean="0"/>
              <a:t>of</a:t>
            </a:r>
            <a:r>
              <a:rPr lang="cs-CZ" dirty="0" smtClean="0"/>
              <a:t> GDP</a:t>
            </a:r>
            <a:r>
              <a:rPr lang="en-US" dirty="0" smtClean="0"/>
              <a:t>.</a:t>
            </a:r>
            <a:endParaRPr lang="cs-CZ" dirty="0" smtClean="0"/>
          </a:p>
          <a:p>
            <a:r>
              <a:rPr lang="en-US" dirty="0" smtClean="0"/>
              <a:t>The </a:t>
            </a:r>
            <a:r>
              <a:rPr lang="en-US" dirty="0"/>
              <a:t>economy relies heavily on such capital-intensive natural resource exports as copper, gold, and timber. </a:t>
            </a:r>
            <a:endParaRPr lang="cs-CZ" dirty="0" smtClean="0"/>
          </a:p>
          <a:p>
            <a:r>
              <a:rPr lang="en-US" dirty="0" smtClean="0"/>
              <a:t>It </a:t>
            </a:r>
            <a:r>
              <a:rPr lang="en-US" dirty="0"/>
              <a:t>also has benefited from high-profile foreign direct investment in hydropower dams along the environmentally sensitive Mekong River</a:t>
            </a:r>
            <a:r>
              <a:rPr lang="en-US" dirty="0" smtClean="0"/>
              <a:t>.</a:t>
            </a:r>
            <a:endParaRPr lang="cs-CZ" dirty="0" smtClean="0"/>
          </a:p>
          <a:p>
            <a:r>
              <a:rPr lang="en-US" dirty="0"/>
              <a:t>Tourism is the fastest growing industry in the economy and plays a vital role in the Lao economy. </a:t>
            </a:r>
            <a:endParaRPr lang="cs-CZ" dirty="0" smtClean="0"/>
          </a:p>
          <a:p>
            <a:endParaRPr lang="en-US" dirty="0"/>
          </a:p>
        </p:txBody>
      </p:sp>
    </p:spTree>
    <p:extLst>
      <p:ext uri="{BB962C8B-B14F-4D97-AF65-F5344CB8AC3E}">
        <p14:creationId xmlns:p14="http://schemas.microsoft.com/office/powerpoint/2010/main" val="317226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3138" y="1297917"/>
            <a:ext cx="10272464" cy="1660291"/>
          </a:xfrm>
          <a:prstGeom prst="rect">
            <a:avLst/>
          </a:prstGeom>
        </p:spPr>
        <p:txBody>
          <a:bodyPr vert="horz" lIns="91440" tIns="45720" rIns="91440" bIns="45720" rtlCol="0">
            <a:noAutofit/>
          </a:bodyPr>
          <a:lstStyle>
            <a:defPPr>
              <a:defRPr lang="cs-CZ"/>
            </a:defPPr>
            <a:lvl1pPr marL="228600" indent="-228600" algn="just">
              <a:lnSpc>
                <a:spcPct val="90000"/>
              </a:lnSpc>
              <a:spcBef>
                <a:spcPts val="1000"/>
              </a:spcBef>
              <a:buFont typeface="Arial" panose="020B0604020202020204" pitchFamily="34" charset="0"/>
              <a:buChar char="•"/>
              <a:defRPr sz="2000">
                <a:solidFill>
                  <a:srgbClr val="30787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smtClean="0">
                <a:solidFill>
                  <a:srgbClr val="FF0000"/>
                </a:solidFill>
              </a:rPr>
              <a:t>Laos</a:t>
            </a:r>
          </a:p>
          <a:p>
            <a:r>
              <a:rPr lang="en-US" dirty="0"/>
              <a:t>The poor regulatory infrastructure continues to impede private-sector development. </a:t>
            </a:r>
            <a:endParaRPr lang="cs-CZ" dirty="0" smtClean="0"/>
          </a:p>
          <a:p>
            <a:r>
              <a:rPr lang="en-US" dirty="0" smtClean="0"/>
              <a:t>The </a:t>
            </a:r>
            <a:r>
              <a:rPr lang="en-US" dirty="0"/>
              <a:t>labor market does not promote flexibility or economic diversification and does not provide dynamic employment opportunities for the growing labor supply. </a:t>
            </a:r>
            <a:endParaRPr lang="cs-CZ" dirty="0" smtClean="0"/>
          </a:p>
          <a:p>
            <a:r>
              <a:rPr lang="en-US" dirty="0" smtClean="0"/>
              <a:t>The </a:t>
            </a:r>
            <a:r>
              <a:rPr lang="en-US" dirty="0"/>
              <a:t>government influences many prices through subsidies and state-owned enterprises to advance its socialist “state-managed, market-orientated economy,” especially in the hydropower and mining sectors</a:t>
            </a:r>
            <a:r>
              <a:rPr lang="en-US" dirty="0" smtClean="0"/>
              <a:t>.</a:t>
            </a:r>
            <a:endParaRPr lang="cs-CZ" dirty="0" smtClean="0"/>
          </a:p>
          <a:p>
            <a:r>
              <a:rPr lang="en-US" dirty="0"/>
              <a:t>State-owned enterprises distort the economy, and foreign investors may not own </a:t>
            </a:r>
            <a:r>
              <a:rPr lang="en-US" dirty="0" smtClean="0"/>
              <a:t>land.</a:t>
            </a:r>
            <a:r>
              <a:rPr lang="cs-CZ" dirty="0"/>
              <a:t> </a:t>
            </a:r>
            <a:r>
              <a:rPr lang="en-US" dirty="0" smtClean="0"/>
              <a:t>The </a:t>
            </a:r>
            <a:r>
              <a:rPr lang="en-US" dirty="0"/>
              <a:t>financial system is hampered by government involvement. </a:t>
            </a:r>
            <a:endParaRPr lang="cs-CZ" dirty="0" smtClean="0"/>
          </a:p>
          <a:p>
            <a:r>
              <a:rPr lang="en-US" dirty="0" smtClean="0"/>
              <a:t>Laos </a:t>
            </a:r>
            <a:r>
              <a:rPr lang="en-US" dirty="0"/>
              <a:t>ranks amongst the fastest growing economies in the world, averaging 8% a year in GDP growth</a:t>
            </a:r>
            <a:r>
              <a:rPr lang="en-US" dirty="0" smtClean="0"/>
              <a:t>.</a:t>
            </a:r>
            <a:endParaRPr lang="cs-CZ" dirty="0" smtClean="0"/>
          </a:p>
          <a:p>
            <a:r>
              <a:rPr lang="en-US" dirty="0"/>
              <a:t>Despite rapid growth, Laos remains one of the poorest countries in Southeast </a:t>
            </a:r>
            <a:r>
              <a:rPr lang="en-US" dirty="0" smtClean="0"/>
              <a:t>Asia.</a:t>
            </a:r>
            <a:r>
              <a:rPr lang="cs-CZ" dirty="0" smtClean="0"/>
              <a:t> </a:t>
            </a:r>
            <a:r>
              <a:rPr lang="en-US" dirty="0" smtClean="0"/>
              <a:t>A </a:t>
            </a:r>
            <a:r>
              <a:rPr lang="en-US" dirty="0"/>
              <a:t>landlocked country, it has inadequate infrastructure and a largely unskilled work force.</a:t>
            </a:r>
            <a:endParaRPr lang="cs-CZ" dirty="0" smtClean="0"/>
          </a:p>
          <a:p>
            <a:endParaRPr lang="en-US" dirty="0"/>
          </a:p>
        </p:txBody>
      </p:sp>
    </p:spTree>
    <p:extLst>
      <p:ext uri="{BB962C8B-B14F-4D97-AF65-F5344CB8AC3E}">
        <p14:creationId xmlns:p14="http://schemas.microsoft.com/office/powerpoint/2010/main" val="2431557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244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CPE NOWADAYS</a:t>
            </a:r>
            <a:endParaRPr kumimoji="0" lang="en-GB" sz="1800" b="0" i="0" u="none" strike="noStrike" kern="0" cap="none" spc="0" normalizeH="0" baseline="0" dirty="0" smtClean="0">
              <a:ln>
                <a:noFill/>
              </a:ln>
              <a:solidFill>
                <a:sysClr val="windowText" lastClr="000000"/>
              </a:solidFill>
              <a:effectLst/>
              <a:uLnTx/>
              <a:uFillTx/>
            </a:endParaRPr>
          </a:p>
        </p:txBody>
      </p:sp>
      <p:pic>
        <p:nvPicPr>
          <p:cNvPr id="2" name="Obrázek 1"/>
          <p:cNvPicPr>
            <a:picLocks noChangeAspect="1"/>
          </p:cNvPicPr>
          <p:nvPr/>
        </p:nvPicPr>
        <p:blipFill>
          <a:blip r:embed="rId3"/>
          <a:stretch>
            <a:fillRect/>
          </a:stretch>
        </p:blipFill>
        <p:spPr>
          <a:xfrm>
            <a:off x="564386" y="1309164"/>
            <a:ext cx="4023380" cy="2989371"/>
          </a:xfrm>
          <a:prstGeom prst="rect">
            <a:avLst/>
          </a:prstGeom>
        </p:spPr>
      </p:pic>
      <p:pic>
        <p:nvPicPr>
          <p:cNvPr id="3" name="Obrázek 2"/>
          <p:cNvPicPr>
            <a:picLocks noChangeAspect="1"/>
          </p:cNvPicPr>
          <p:nvPr/>
        </p:nvPicPr>
        <p:blipFill>
          <a:blip r:embed="rId4"/>
          <a:stretch>
            <a:fillRect/>
          </a:stretch>
        </p:blipFill>
        <p:spPr>
          <a:xfrm>
            <a:off x="5386059" y="2522483"/>
            <a:ext cx="6104062" cy="3026322"/>
          </a:xfrm>
          <a:prstGeom prst="rect">
            <a:avLst/>
          </a:prstGeom>
        </p:spPr>
      </p:pic>
    </p:spTree>
    <p:extLst>
      <p:ext uri="{BB962C8B-B14F-4D97-AF65-F5344CB8AC3E}">
        <p14:creationId xmlns:p14="http://schemas.microsoft.com/office/powerpoint/2010/main" val="1979263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5366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PRINCIPLE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35278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1482471" y="1352781"/>
            <a:ext cx="8934450" cy="4610100"/>
          </a:xfrm>
          <a:prstGeom prst="rect">
            <a:avLst/>
          </a:prstGeom>
        </p:spPr>
      </p:pic>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563837" cy="461665"/>
          </a:xfrm>
          <a:prstGeom prst="rect">
            <a:avLst/>
          </a:prstGeom>
        </p:spPr>
        <p:txBody>
          <a:bodyPr wrap="none">
            <a:spAutoFit/>
          </a:bodyPr>
          <a:lstStyle/>
          <a:p>
            <a:pPr lvl="0">
              <a:defRPr/>
            </a:pPr>
            <a:r>
              <a:rPr lang="cs-CZ" sz="2400" kern="0" dirty="0" smtClean="0">
                <a:solidFill>
                  <a:srgbClr val="307871"/>
                </a:solidFill>
                <a:latin typeface="Times New Roman"/>
                <a:ea typeface="+mj-ea"/>
                <a:cs typeface="+mj-cs"/>
              </a:rPr>
              <a:t>CENTRALLY PLANNED AND MARKET ECONOMY - COMPARISON</a:t>
            </a:r>
            <a:endParaRPr lang="cs-CZ" sz="2400" kern="0" dirty="0">
              <a:solidFill>
                <a:srgbClr val="307871"/>
              </a:solidFill>
              <a:latin typeface="Times New Roman"/>
              <a:ea typeface="+mj-ea"/>
              <a:cs typeface="+mj-cs"/>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2913888" y="1344168"/>
            <a:ext cx="6156960" cy="4617720"/>
          </a:xfrm>
          <a:prstGeom prst="rect">
            <a:avLst/>
          </a:prstGeom>
        </p:spPr>
      </p:pic>
    </p:spTree>
    <p:extLst>
      <p:ext uri="{BB962C8B-B14F-4D97-AF65-F5344CB8AC3E}">
        <p14:creationId xmlns:p14="http://schemas.microsoft.com/office/powerpoint/2010/main" val="685338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563837"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CENTRALLY PLANNED AND MARKET ECONOMY - COMPARISON</a:t>
            </a: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biggest difference </a:t>
            </a:r>
            <a:r>
              <a:rPr lang="en-US" sz="2400" dirty="0">
                <a:solidFill>
                  <a:srgbClr val="307871"/>
                </a:solidFill>
                <a:latin typeface="Times New Roman" panose="02020603050405020304" pitchFamily="18" charset="0"/>
                <a:cs typeface="Times New Roman" panose="02020603050405020304" pitchFamily="18" charset="0"/>
              </a:rPr>
              <a:t>between the centrally planned economy and the market economy is that in the market economy the price is the all-determining measure unit. </a:t>
            </a:r>
            <a:endParaRPr lang="cs-CZ" sz="24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It </a:t>
            </a:r>
            <a:r>
              <a:rPr lang="en-US" sz="2000" dirty="0">
                <a:solidFill>
                  <a:srgbClr val="307871"/>
                </a:solidFill>
                <a:latin typeface="Times New Roman" panose="02020603050405020304" pitchFamily="18" charset="0"/>
                <a:cs typeface="Times New Roman" panose="02020603050405020304" pitchFamily="18" charset="0"/>
              </a:rPr>
              <a:t>signals scarcity by going up or plenty by going down through the interaction of supply and demand. Due to the free formation of prices the market will equilibrate</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In </a:t>
            </a:r>
            <a:r>
              <a:rPr lang="en-US" sz="2000" dirty="0">
                <a:solidFill>
                  <a:srgbClr val="307871"/>
                </a:solidFill>
                <a:latin typeface="Times New Roman" panose="02020603050405020304" pitchFamily="18" charset="0"/>
                <a:cs typeface="Times New Roman" panose="02020603050405020304" pitchFamily="18" charset="0"/>
              </a:rPr>
              <a:t>accordance to the price the producers will allocate their resources and production</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In contrast to the free economy the companies in the centrally planned economy had no chance to influence the price because it was given.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Competition</a:t>
            </a:r>
            <a:r>
              <a:rPr lang="en-US" sz="2000" dirty="0">
                <a:solidFill>
                  <a:srgbClr val="307871"/>
                </a:solidFill>
                <a:latin typeface="Times New Roman" panose="02020603050405020304" pitchFamily="18" charset="0"/>
                <a:cs typeface="Times New Roman" panose="02020603050405020304" pitchFamily="18" charset="0"/>
              </a:rPr>
              <a:t>, an influence on the price in market-based economies, was not fully developed because often the competition is fought out by prices.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But </a:t>
            </a:r>
            <a:r>
              <a:rPr lang="en-US" sz="2000" dirty="0">
                <a:solidFill>
                  <a:srgbClr val="307871"/>
                </a:solidFill>
                <a:latin typeface="Times New Roman" panose="02020603050405020304" pitchFamily="18" charset="0"/>
                <a:cs typeface="Times New Roman" panose="02020603050405020304" pitchFamily="18" charset="0"/>
              </a:rPr>
              <a:t>as all companies were owned and run by the state competition was not a strong characteristic of the centrally planned economies</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endParaRPr lang="cs-CZ" sz="16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881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563837" cy="461665"/>
          </a:xfrm>
          <a:prstGeom prst="rect">
            <a:avLst/>
          </a:prstGeom>
        </p:spPr>
        <p:txBody>
          <a:bodyPr wrap="none">
            <a:spAutoFit/>
          </a:bodyPr>
          <a:lstStyle/>
          <a:p>
            <a:pPr lvl="0">
              <a:defRPr/>
            </a:pPr>
            <a:r>
              <a:rPr lang="en-US" sz="2400" kern="0" dirty="0">
                <a:solidFill>
                  <a:srgbClr val="307871"/>
                </a:solidFill>
                <a:latin typeface="Times New Roman"/>
                <a:ea typeface="+mj-ea"/>
                <a:cs typeface="+mj-cs"/>
              </a:rPr>
              <a:t>CENTRALLY PLANNED AND MARKET ECONOMY - COMPARISON</a:t>
            </a:r>
          </a:p>
        </p:txBody>
      </p:sp>
      <p:sp>
        <p:nvSpPr>
          <p:cNvPr id="8" name="Zástupný symbol pro obsah 2"/>
          <p:cNvSpPr txBox="1">
            <a:spLocks/>
          </p:cNvSpPr>
          <p:nvPr/>
        </p:nvSpPr>
        <p:spPr>
          <a:xfrm>
            <a:off x="492569" y="132839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307871"/>
                </a:solidFill>
                <a:latin typeface="Times New Roman" panose="02020603050405020304" pitchFamily="18" charset="0"/>
                <a:cs typeface="Times New Roman" panose="02020603050405020304" pitchFamily="18" charset="0"/>
              </a:rPr>
              <a:t>In </a:t>
            </a:r>
            <a:r>
              <a:rPr lang="en-US" sz="2400" dirty="0">
                <a:solidFill>
                  <a:srgbClr val="307871"/>
                </a:solidFill>
                <a:latin typeface="Times New Roman" panose="02020603050405020304" pitchFamily="18" charset="0"/>
                <a:cs typeface="Times New Roman" panose="02020603050405020304" pitchFamily="18" charset="0"/>
              </a:rPr>
              <a:t>the </a:t>
            </a:r>
            <a:r>
              <a:rPr lang="cs-CZ" sz="2400" dirty="0" smtClean="0">
                <a:solidFill>
                  <a:srgbClr val="307871"/>
                </a:solidFill>
                <a:latin typeface="Times New Roman" panose="02020603050405020304" pitchFamily="18" charset="0"/>
                <a:cs typeface="Times New Roman" panose="02020603050405020304" pitchFamily="18" charset="0"/>
              </a:rPr>
              <a:t>CPE </a:t>
            </a:r>
            <a:r>
              <a:rPr lang="en-US" sz="2400" dirty="0" smtClean="0">
                <a:solidFill>
                  <a:srgbClr val="307871"/>
                </a:solidFill>
                <a:latin typeface="Times New Roman" panose="02020603050405020304" pitchFamily="18" charset="0"/>
                <a:cs typeface="Times New Roman" panose="02020603050405020304" pitchFamily="18" charset="0"/>
              </a:rPr>
              <a:t>there </a:t>
            </a:r>
            <a:r>
              <a:rPr lang="en-US" sz="2400" dirty="0">
                <a:solidFill>
                  <a:srgbClr val="307871"/>
                </a:solidFill>
                <a:latin typeface="Times New Roman" panose="02020603050405020304" pitchFamily="18" charset="0"/>
                <a:cs typeface="Times New Roman" panose="02020603050405020304" pitchFamily="18" charset="0"/>
              </a:rPr>
              <a:t>was only one bank, </a:t>
            </a:r>
            <a:r>
              <a:rPr lang="en-US" sz="2400" dirty="0" smtClean="0">
                <a:solidFill>
                  <a:srgbClr val="307871"/>
                </a:solidFill>
                <a:latin typeface="Times New Roman" panose="02020603050405020304" pitchFamily="18" charset="0"/>
                <a:cs typeface="Times New Roman" panose="02020603050405020304" pitchFamily="18" charset="0"/>
              </a:rPr>
              <a:t>called </a:t>
            </a:r>
            <a:r>
              <a:rPr lang="en-US" sz="2400" dirty="0" err="1">
                <a:solidFill>
                  <a:srgbClr val="307871"/>
                </a:solidFill>
                <a:latin typeface="Times New Roman" panose="02020603050405020304" pitchFamily="18" charset="0"/>
                <a:cs typeface="Times New Roman" panose="02020603050405020304" pitchFamily="18" charset="0"/>
              </a:rPr>
              <a:t>Monobank</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It </a:t>
            </a:r>
            <a:r>
              <a:rPr lang="en-US" sz="2000" dirty="0">
                <a:solidFill>
                  <a:srgbClr val="307871"/>
                </a:solidFill>
                <a:latin typeface="Times New Roman" panose="02020603050405020304" pitchFamily="18" charset="0"/>
                <a:cs typeface="Times New Roman" panose="02020603050405020304" pitchFamily="18" charset="0"/>
              </a:rPr>
              <a:t>had all the functions of the commercial banks as well as the functions of the central banks</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bank gave loans to the enterprises, but the latter were not free to take a loan in the bank, it was possible only for purposes documented in the plan.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interest rates were close to zero, but any surpluses had to be transferred to the state budget.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financial system therefore existed in a very different way. E.g.  the enterprises can’t choose the way they want to finance themselves and  nor do it themselves via funds or capital markets.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Private </a:t>
            </a:r>
            <a:r>
              <a:rPr lang="en-US" sz="2000" dirty="0">
                <a:solidFill>
                  <a:srgbClr val="307871"/>
                </a:solidFill>
                <a:latin typeface="Times New Roman" panose="02020603050405020304" pitchFamily="18" charset="0"/>
                <a:cs typeface="Times New Roman" panose="02020603050405020304" pitchFamily="18" charset="0"/>
              </a:rPr>
              <a:t>people were not able to take a loan in the bank</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planned system had some disadvantages on its own, to plan everything centrally is possible only in theory. </a:t>
            </a:r>
            <a:endParaRPr lang="cs-CZ" sz="24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smtClean="0">
                <a:solidFill>
                  <a:srgbClr val="307871"/>
                </a:solidFill>
                <a:latin typeface="Times New Roman" panose="02020603050405020304" pitchFamily="18" charset="0"/>
                <a:cs typeface="Times New Roman" panose="02020603050405020304" pitchFamily="18" charset="0"/>
              </a:rPr>
              <a:t>In </a:t>
            </a:r>
            <a:r>
              <a:rPr lang="en-US" sz="2000" dirty="0">
                <a:solidFill>
                  <a:srgbClr val="307871"/>
                </a:solidFill>
                <a:latin typeface="Times New Roman" panose="02020603050405020304" pitchFamily="18" charset="0"/>
                <a:cs typeface="Times New Roman" panose="02020603050405020304" pitchFamily="18" charset="0"/>
              </a:rPr>
              <a:t>practice less centralization is better so people with the most knowledge on the topic can take decisions instead of the people further away from the realities in the factories. </a:t>
            </a:r>
            <a:endParaRPr lang="cs-CZ" sz="2000" dirty="0">
              <a:solidFill>
                <a:srgbClr val="307871"/>
              </a:solidFill>
              <a:latin typeface="Times New Roman" panose="02020603050405020304" pitchFamily="18" charset="0"/>
              <a:cs typeface="Times New Roman" panose="02020603050405020304" pitchFamily="18" charset="0"/>
            </a:endParaRPr>
          </a:p>
          <a:p>
            <a:pPr algn="just"/>
            <a:endParaRPr lang="cs-CZ" dirty="0" smtClean="0">
              <a:solidFill>
                <a:srgbClr val="307871"/>
              </a:solidFill>
              <a:latin typeface="Times New Roman" panose="02020603050405020304" pitchFamily="18" charset="0"/>
              <a:cs typeface="Times New Roman" panose="02020603050405020304" pitchFamily="18" charset="0"/>
            </a:endParaRPr>
          </a:p>
          <a:p>
            <a:pPr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115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5366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PRINCIPLE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35278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FF0000"/>
                </a:solidFill>
                <a:latin typeface="Times New Roman" panose="02020603050405020304" pitchFamily="18" charset="0"/>
                <a:cs typeface="Times New Roman" panose="02020603050405020304" pitchFamily="18" charset="0"/>
              </a:rPr>
              <a:t>Centrally</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Planned</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Economy</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government, rather than the individual producers and consumers, answers the key economic questions.</a:t>
            </a:r>
          </a:p>
          <a:p>
            <a:pPr algn="just"/>
            <a:r>
              <a:rPr lang="en-US" sz="2400" dirty="0">
                <a:solidFill>
                  <a:srgbClr val="307871"/>
                </a:solidFill>
                <a:latin typeface="Times New Roman" panose="02020603050405020304" pitchFamily="18" charset="0"/>
                <a:cs typeface="Times New Roman" panose="02020603050405020304" pitchFamily="18" charset="0"/>
              </a:rPr>
              <a:t>A central bureaucracy makes all the decisions as to what to produce, how it shall be produced, and who gets to consume the products.</a:t>
            </a:r>
          </a:p>
          <a:p>
            <a:pPr algn="just"/>
            <a:r>
              <a:rPr lang="en-US" sz="2400" dirty="0">
                <a:solidFill>
                  <a:srgbClr val="307871"/>
                </a:solidFill>
                <a:latin typeface="Times New Roman" panose="02020603050405020304" pitchFamily="18" charset="0"/>
                <a:cs typeface="Times New Roman" panose="02020603050405020304" pitchFamily="18" charset="0"/>
              </a:rPr>
              <a:t>It is up to the bureaucracy to see that the production goals of the system are met.</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811827" y="4217882"/>
            <a:ext cx="3234125" cy="1706056"/>
          </a:xfrm>
          <a:prstGeom prst="rect">
            <a:avLst/>
          </a:prstGeom>
        </p:spPr>
      </p:pic>
    </p:spTree>
    <p:extLst>
      <p:ext uri="{BB962C8B-B14F-4D97-AF65-F5344CB8AC3E}">
        <p14:creationId xmlns:p14="http://schemas.microsoft.com/office/powerpoint/2010/main" val="770109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5366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PRINCIPLE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35278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err="1" smtClean="0">
                <a:solidFill>
                  <a:srgbClr val="FF0000"/>
                </a:solidFill>
                <a:latin typeface="Times New Roman" panose="02020603050405020304" pitchFamily="18" charset="0"/>
                <a:cs typeface="Times New Roman" panose="02020603050405020304" pitchFamily="18" charset="0"/>
              </a:rPr>
              <a:t>Government</a:t>
            </a:r>
            <a:r>
              <a:rPr lang="cs-CZ" dirty="0" smtClean="0">
                <a:solidFill>
                  <a:srgbClr val="FF0000"/>
                </a:solidFill>
                <a:latin typeface="Times New Roman" panose="02020603050405020304" pitchFamily="18" charset="0"/>
                <a:cs typeface="Times New Roman" panose="02020603050405020304" pitchFamily="18" charset="0"/>
              </a:rPr>
              <a:t> </a:t>
            </a:r>
            <a:r>
              <a:rPr lang="cs-CZ" dirty="0" err="1" smtClean="0">
                <a:solidFill>
                  <a:srgbClr val="FF0000"/>
                </a:solidFill>
                <a:latin typeface="Times New Roman" panose="02020603050405020304" pitchFamily="18" charset="0"/>
                <a:cs typeface="Times New Roman" panose="02020603050405020304" pitchFamily="18" charset="0"/>
              </a:rPr>
              <a:t>Control</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government owns both land and capital, and in some sense it owns the labor as well.</a:t>
            </a:r>
          </a:p>
          <a:p>
            <a:pPr lvl="1" algn="just"/>
            <a:r>
              <a:rPr lang="en-US" sz="2000" dirty="0" smtClean="0">
                <a:solidFill>
                  <a:srgbClr val="307871"/>
                </a:solidFill>
                <a:latin typeface="Times New Roman" panose="02020603050405020304" pitchFamily="18" charset="0"/>
                <a:cs typeface="Times New Roman" panose="02020603050405020304" pitchFamily="18" charset="0"/>
              </a:rPr>
              <a:t>It </a:t>
            </a:r>
            <a:r>
              <a:rPr lang="en-US" sz="2000" dirty="0">
                <a:solidFill>
                  <a:srgbClr val="307871"/>
                </a:solidFill>
                <a:latin typeface="Times New Roman" panose="02020603050405020304" pitchFamily="18" charset="0"/>
                <a:cs typeface="Times New Roman" panose="02020603050405020304" pitchFamily="18" charset="0"/>
              </a:rPr>
              <a:t>controls where individuals work and what wages they are paid.</a:t>
            </a:r>
          </a:p>
          <a:p>
            <a:pPr algn="just"/>
            <a:r>
              <a:rPr lang="en-US" sz="2400" dirty="0">
                <a:solidFill>
                  <a:srgbClr val="307871"/>
                </a:solidFill>
                <a:latin typeface="Times New Roman" panose="02020603050405020304" pitchFamily="18" charset="0"/>
                <a:cs typeface="Times New Roman" panose="02020603050405020304" pitchFamily="18" charset="0"/>
              </a:rPr>
              <a:t>The lack of a consumer voice in production and distribution indicates a lack of consumer sovereignty.</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8404860" y="4037266"/>
            <a:ext cx="2514600" cy="1819275"/>
          </a:xfrm>
          <a:prstGeom prst="rect">
            <a:avLst/>
          </a:prstGeom>
        </p:spPr>
      </p:pic>
    </p:spTree>
    <p:extLst>
      <p:ext uri="{BB962C8B-B14F-4D97-AF65-F5344CB8AC3E}">
        <p14:creationId xmlns:p14="http://schemas.microsoft.com/office/powerpoint/2010/main" val="406967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5366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PRINCIPLE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4759" y="135164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err="1" smtClean="0">
                <a:solidFill>
                  <a:srgbClr val="FF0000"/>
                </a:solidFill>
                <a:latin typeface="Times New Roman" panose="02020603050405020304" pitchFamily="18" charset="0"/>
                <a:cs typeface="Times New Roman" panose="02020603050405020304" pitchFamily="18" charset="0"/>
              </a:rPr>
              <a:t>Communism</a:t>
            </a:r>
            <a:endParaRPr lang="cs-CZ" dirty="0" smtClean="0">
              <a:solidFill>
                <a:srgbClr val="FF0000"/>
              </a:solidFill>
              <a:latin typeface="Times New Roman" panose="02020603050405020304" pitchFamily="18" charset="0"/>
              <a:cs typeface="Times New Roman" panose="02020603050405020304" pitchFamily="18" charset="0"/>
            </a:endParaRPr>
          </a:p>
          <a:p>
            <a:pPr algn="just"/>
            <a:r>
              <a:rPr lang="en-US" sz="2400" b="1" dirty="0">
                <a:solidFill>
                  <a:srgbClr val="307871"/>
                </a:solidFill>
                <a:latin typeface="Times New Roman" panose="02020603050405020304" pitchFamily="18" charset="0"/>
                <a:cs typeface="Times New Roman" panose="02020603050405020304" pitchFamily="18" charset="0"/>
              </a:rPr>
              <a:t>Karl Marx</a:t>
            </a:r>
            <a:r>
              <a:rPr lang="en-US" sz="2400" dirty="0">
                <a:solidFill>
                  <a:srgbClr val="307871"/>
                </a:solidFill>
                <a:latin typeface="Times New Roman" panose="02020603050405020304" pitchFamily="18" charset="0"/>
                <a:cs typeface="Times New Roman" panose="02020603050405020304" pitchFamily="18" charset="0"/>
              </a:rPr>
              <a:t> and </a:t>
            </a:r>
            <a:r>
              <a:rPr lang="cs-CZ" sz="2400" b="1" dirty="0" smtClean="0">
                <a:solidFill>
                  <a:srgbClr val="307871"/>
                </a:solidFill>
                <a:latin typeface="Times New Roman" panose="02020603050405020304" pitchFamily="18" charset="0"/>
                <a:cs typeface="Times New Roman" panose="02020603050405020304" pitchFamily="18" charset="0"/>
              </a:rPr>
              <a:t>Friedrich</a:t>
            </a:r>
            <a:r>
              <a:rPr lang="en-US" sz="2400" b="1" dirty="0" smtClean="0">
                <a:solidFill>
                  <a:srgbClr val="307871"/>
                </a:solidFill>
                <a:latin typeface="Times New Roman" panose="02020603050405020304" pitchFamily="18" charset="0"/>
                <a:cs typeface="Times New Roman" panose="02020603050405020304" pitchFamily="18" charset="0"/>
              </a:rPr>
              <a:t> </a:t>
            </a:r>
            <a:r>
              <a:rPr lang="en-US" sz="2400" b="1" dirty="0">
                <a:solidFill>
                  <a:srgbClr val="307871"/>
                </a:solidFill>
                <a:latin typeface="Times New Roman" panose="02020603050405020304" pitchFamily="18" charset="0"/>
                <a:cs typeface="Times New Roman" panose="02020603050405020304" pitchFamily="18" charset="0"/>
              </a:rPr>
              <a:t>Engels</a:t>
            </a:r>
          </a:p>
          <a:p>
            <a:pPr algn="just"/>
            <a:r>
              <a:rPr lang="en-US" sz="2400" dirty="0">
                <a:solidFill>
                  <a:srgbClr val="307871"/>
                </a:solidFill>
                <a:latin typeface="Times New Roman" panose="02020603050405020304" pitchFamily="18" charset="0"/>
                <a:cs typeface="Times New Roman" panose="02020603050405020304" pitchFamily="18" charset="0"/>
              </a:rPr>
              <a:t>A centrally planned economy with all economic and political power resting in the hands of the central government.</a:t>
            </a:r>
          </a:p>
          <a:p>
            <a:pPr algn="just"/>
            <a:r>
              <a:rPr lang="en-US" sz="2400" dirty="0">
                <a:solidFill>
                  <a:srgbClr val="307871"/>
                </a:solidFill>
                <a:latin typeface="Times New Roman" panose="02020603050405020304" pitchFamily="18" charset="0"/>
                <a:cs typeface="Times New Roman" panose="02020603050405020304" pitchFamily="18" charset="0"/>
              </a:rPr>
              <a:t>Strictly authoritarian in nature, dominated by a single party or dictator.</a:t>
            </a:r>
          </a:p>
          <a:p>
            <a:pPr algn="just"/>
            <a:r>
              <a:rPr lang="en-US" sz="2400" dirty="0">
                <a:solidFill>
                  <a:srgbClr val="307871"/>
                </a:solidFill>
                <a:latin typeface="Times New Roman" panose="02020603050405020304" pitchFamily="18" charset="0"/>
                <a:cs typeface="Times New Roman" panose="02020603050405020304" pitchFamily="18" charset="0"/>
              </a:rPr>
              <a:t>Examples include the former U.S.S.R., China, North Korea, Vietnam</a:t>
            </a:r>
            <a:r>
              <a:rPr lang="en-US" sz="2400" dirty="0" smtClean="0">
                <a:solidFill>
                  <a:srgbClr val="307871"/>
                </a:solidFill>
                <a:latin typeface="Times New Roman" panose="02020603050405020304" pitchFamily="18" charset="0"/>
                <a:cs typeface="Times New Roman" panose="02020603050405020304" pitchFamily="18" charset="0"/>
              </a:rPr>
              <a:t>,</a:t>
            </a:r>
            <a:r>
              <a:rPr lang="cs-CZ" sz="2400" dirty="0" smtClean="0">
                <a:solidFill>
                  <a:srgbClr val="307871"/>
                </a:solidFill>
                <a:latin typeface="Times New Roman" panose="02020603050405020304" pitchFamily="18" charset="0"/>
                <a:cs typeface="Times New Roman" panose="02020603050405020304" pitchFamily="18" charset="0"/>
              </a:rPr>
              <a:t> Laos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and Cuba.</a:t>
            </a:r>
          </a:p>
          <a:p>
            <a:endParaRPr lang="cs-CZ" sz="2400"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054" name="Picture 6" descr="https://lh6.googleusercontent.com/diEJDX3x_jzmAvOS1LDzjr4RjSrBfI-zutpFmQRB4PghD7FvFhmtWK36x0q2fdqXzfIGFlHeDSHoHvw5w4dp5IYnPMzQ3nYoHZAzaVfQJuCnbvwY-JaO7LkE98d-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141" y="4169607"/>
            <a:ext cx="14097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stretch>
            <a:fillRect/>
          </a:stretch>
        </p:blipFill>
        <p:spPr>
          <a:xfrm>
            <a:off x="7392162" y="4169607"/>
            <a:ext cx="1357092" cy="1908976"/>
          </a:xfrm>
          <a:prstGeom prst="rect">
            <a:avLst/>
          </a:prstGeom>
        </p:spPr>
      </p:pic>
    </p:spTree>
    <p:extLst>
      <p:ext uri="{BB962C8B-B14F-4D97-AF65-F5344CB8AC3E}">
        <p14:creationId xmlns:p14="http://schemas.microsoft.com/office/powerpoint/2010/main" val="93298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0000"/>
                </a:solidFill>
                <a:latin typeface="Times New Roman" panose="02020603050405020304" pitchFamily="18" charset="0"/>
                <a:cs typeface="Times New Roman" panose="02020603050405020304" pitchFamily="18" charset="0"/>
              </a:rPr>
              <a:t>November 1917 – Communist Revolution.</a:t>
            </a:r>
          </a:p>
          <a:p>
            <a:pPr lvl="1"/>
            <a:r>
              <a:rPr lang="en-US" sz="2000" dirty="0">
                <a:solidFill>
                  <a:srgbClr val="307871"/>
                </a:solidFill>
                <a:latin typeface="Times New Roman" panose="02020603050405020304" pitchFamily="18" charset="0"/>
                <a:cs typeface="Times New Roman" panose="02020603050405020304" pitchFamily="18" charset="0"/>
              </a:rPr>
              <a:t>    </a:t>
            </a:r>
            <a:r>
              <a:rPr lang="cs-CZ" sz="2000" dirty="0">
                <a:solidFill>
                  <a:srgbClr val="307871"/>
                </a:solidFill>
                <a:latin typeface="Times New Roman" panose="02020603050405020304" pitchFamily="18" charset="0"/>
                <a:cs typeface="Times New Roman" panose="02020603050405020304" pitchFamily="18" charset="0"/>
              </a:rPr>
              <a:t>V</a:t>
            </a:r>
            <a:r>
              <a:rPr lang="en-US" sz="2000" dirty="0" err="1" smtClean="0">
                <a:solidFill>
                  <a:srgbClr val="307871"/>
                </a:solidFill>
                <a:latin typeface="Times New Roman" panose="02020603050405020304" pitchFamily="18" charset="0"/>
                <a:cs typeface="Times New Roman" panose="02020603050405020304" pitchFamily="18" charset="0"/>
              </a:rPr>
              <a:t>ladimir</a:t>
            </a:r>
            <a:r>
              <a:rPr lang="en-US"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Iljic</a:t>
            </a:r>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Lenin</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Uljanov</a:t>
            </a:r>
            <a:r>
              <a:rPr lang="cs-CZ" sz="2000" dirty="0" smtClean="0">
                <a:solidFill>
                  <a:srgbClr val="307871"/>
                </a:solidFill>
                <a:latin typeface="Times New Roman" panose="02020603050405020304" pitchFamily="18" charset="0"/>
                <a:cs typeface="Times New Roman" panose="02020603050405020304" pitchFamily="18" charset="0"/>
              </a:rPr>
              <a:t>)</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and the Bolsheviks</a:t>
            </a:r>
          </a:p>
          <a:p>
            <a:pPr lvl="1"/>
            <a:r>
              <a:rPr lang="en-US" sz="2000" dirty="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Central </a:t>
            </a:r>
            <a:r>
              <a:rPr lang="en-US" sz="2000" dirty="0">
                <a:solidFill>
                  <a:srgbClr val="307871"/>
                </a:solidFill>
                <a:latin typeface="Times New Roman" panose="02020603050405020304" pitchFamily="18" charset="0"/>
                <a:cs typeface="Times New Roman" panose="02020603050405020304" pitchFamily="18" charset="0"/>
              </a:rPr>
              <a:t>planning through the Communist Party</a:t>
            </a:r>
          </a:p>
          <a:p>
            <a:pPr lvl="1"/>
            <a:r>
              <a:rPr lang="en-US" sz="2000" dirty="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A </a:t>
            </a:r>
            <a:r>
              <a:rPr lang="en-US" sz="2000" dirty="0">
                <a:solidFill>
                  <a:srgbClr val="307871"/>
                </a:solidFill>
                <a:latin typeface="Times New Roman" panose="02020603050405020304" pitchFamily="18" charset="0"/>
                <a:cs typeface="Times New Roman" panose="02020603050405020304" pitchFamily="18" charset="0"/>
              </a:rPr>
              <a:t>goal based system of power and prestige.</a:t>
            </a:r>
          </a:p>
          <a:p>
            <a:r>
              <a:rPr lang="en-US" sz="2400" dirty="0" smtClean="0">
                <a:solidFill>
                  <a:srgbClr val="FF0000"/>
                </a:solidFill>
                <a:latin typeface="Times New Roman" panose="02020603050405020304" pitchFamily="18" charset="0"/>
                <a:cs typeface="Times New Roman" panose="02020603050405020304" pitchFamily="18" charset="0"/>
              </a:rPr>
              <a:t>Soviet Agriculture</a:t>
            </a:r>
          </a:p>
          <a:p>
            <a:pPr lvl="1"/>
            <a:r>
              <a:rPr lang="en-US" sz="2000" dirty="0" smtClean="0">
                <a:solidFill>
                  <a:srgbClr val="307871"/>
                </a:solidFill>
                <a:latin typeface="Times New Roman" panose="02020603050405020304" pitchFamily="18" charset="0"/>
                <a:cs typeface="Times New Roman" panose="02020603050405020304" pitchFamily="18" charset="0"/>
              </a:rPr>
              <a:t>    </a:t>
            </a:r>
            <a:r>
              <a:rPr lang="cs-CZ" sz="2000" dirty="0" smtClean="0">
                <a:solidFill>
                  <a:srgbClr val="307871"/>
                </a:solidFill>
                <a:latin typeface="Times New Roman" panose="02020603050405020304" pitchFamily="18" charset="0"/>
                <a:cs typeface="Times New Roman" panose="02020603050405020304" pitchFamily="18" charset="0"/>
              </a:rPr>
              <a:t>S</a:t>
            </a:r>
            <a:r>
              <a:rPr lang="en-US" sz="2000" dirty="0" err="1" smtClean="0">
                <a:solidFill>
                  <a:srgbClr val="307871"/>
                </a:solidFill>
                <a:latin typeface="Times New Roman" panose="02020603050405020304" pitchFamily="18" charset="0"/>
                <a:cs typeface="Times New Roman" panose="02020603050405020304" pitchFamily="18" charset="0"/>
              </a:rPr>
              <a:t>tate</a:t>
            </a:r>
            <a:r>
              <a:rPr lang="en-US" sz="2000" dirty="0" smtClean="0">
                <a:solidFill>
                  <a:srgbClr val="307871"/>
                </a:solidFill>
                <a:latin typeface="Times New Roman" panose="02020603050405020304" pitchFamily="18" charset="0"/>
                <a:cs typeface="Times New Roman" panose="02020603050405020304" pitchFamily="18" charset="0"/>
              </a:rPr>
              <a:t>-owned farms and collectives</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peasants were obligated to give any surpluses to the government (this was called </a:t>
            </a:r>
            <a:r>
              <a:rPr lang="en-US" sz="2000" dirty="0" err="1" smtClean="0">
                <a:solidFill>
                  <a:srgbClr val="307871"/>
                </a:solidFill>
                <a:latin typeface="Times New Roman" panose="02020603050405020304" pitchFamily="18" charset="0"/>
                <a:cs typeface="Times New Roman" panose="02020603050405020304" pitchFamily="18" charset="0"/>
              </a:rPr>
              <a:t>prodrazvyerstka</a:t>
            </a:r>
            <a:r>
              <a:rPr lang="en-US" sz="2000" dirty="0" smtClean="0">
                <a:solidFill>
                  <a:srgbClr val="307871"/>
                </a:solidFill>
                <a:latin typeface="Times New Roman" panose="02020603050405020304" pitchFamily="18" charset="0"/>
                <a:cs typeface="Times New Roman" panose="02020603050405020304" pitchFamily="18" charset="0"/>
              </a:rPr>
              <a:t>) so they could be distributed among the whole population</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endParaRPr lang="en-US" sz="2000" dirty="0">
              <a:solidFill>
                <a:srgbClr val="307871"/>
              </a:solidFill>
              <a:latin typeface="Times New Roman" panose="02020603050405020304" pitchFamily="18" charset="0"/>
              <a:cs typeface="Times New Roman" panose="02020603050405020304" pitchFamily="18" charset="0"/>
            </a:endParaRPr>
          </a:p>
          <a:p>
            <a:pPr lvl="1"/>
            <a:r>
              <a:rPr lang="en-US" sz="2000" dirty="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5 </a:t>
            </a:r>
            <a:r>
              <a:rPr lang="en-US" sz="2000" dirty="0">
                <a:solidFill>
                  <a:srgbClr val="307871"/>
                </a:solidFill>
                <a:latin typeface="Times New Roman" panose="02020603050405020304" pitchFamily="18" charset="0"/>
                <a:cs typeface="Times New Roman" panose="02020603050405020304" pitchFamily="18" charset="0"/>
              </a:rPr>
              <a:t>year plans were established though </a:t>
            </a:r>
            <a:r>
              <a:rPr lang="en-US" sz="2000" dirty="0" smtClean="0">
                <a:solidFill>
                  <a:srgbClr val="307871"/>
                </a:solidFill>
                <a:latin typeface="Times New Roman" panose="02020603050405020304" pitchFamily="18" charset="0"/>
                <a:cs typeface="Times New Roman" panose="02020603050405020304" pitchFamily="18" charset="0"/>
              </a:rPr>
              <a:t>never</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Foreign </a:t>
            </a:r>
            <a:r>
              <a:rPr lang="en-US" sz="2000" dirty="0">
                <a:solidFill>
                  <a:srgbClr val="307871"/>
                </a:solidFill>
                <a:latin typeface="Times New Roman" panose="02020603050405020304" pitchFamily="18" charset="0"/>
                <a:cs typeface="Times New Roman" panose="02020603050405020304" pitchFamily="18" charset="0"/>
              </a:rPr>
              <a:t>trade was the monopoly of the state and private enterprise was </a:t>
            </a:r>
            <a:r>
              <a:rPr lang="en-US" sz="2000" dirty="0" smtClean="0">
                <a:solidFill>
                  <a:srgbClr val="307871"/>
                </a:solidFill>
                <a:latin typeface="Times New Roman" panose="02020603050405020304" pitchFamily="18" charset="0"/>
                <a:cs typeface="Times New Roman" panose="02020603050405020304" pitchFamily="18" charset="0"/>
              </a:rPr>
              <a:t>banned</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r>
              <a:rPr lang="cs-CZ" sz="2000" dirty="0" smtClean="0">
                <a:solidFill>
                  <a:srgbClr val="307871"/>
                </a:solidFill>
                <a:latin typeface="Times New Roman" panose="02020603050405020304" pitchFamily="18" charset="0"/>
                <a:cs typeface="Times New Roman" panose="02020603050405020304" pitchFamily="18" charset="0"/>
              </a:rPr>
              <a:t>    T</a:t>
            </a:r>
            <a:r>
              <a:rPr lang="en-US" sz="2000" dirty="0" smtClean="0">
                <a:solidFill>
                  <a:srgbClr val="307871"/>
                </a:solidFill>
                <a:latin typeface="Times New Roman" panose="02020603050405020304" pitchFamily="18" charset="0"/>
                <a:cs typeface="Times New Roman" panose="02020603050405020304" pitchFamily="18" charset="0"/>
              </a:rPr>
              <a:t>he </a:t>
            </a:r>
            <a:r>
              <a:rPr lang="en-US" sz="2000" dirty="0">
                <a:solidFill>
                  <a:srgbClr val="307871"/>
                </a:solidFill>
                <a:latin typeface="Times New Roman" panose="02020603050405020304" pitchFamily="18" charset="0"/>
                <a:cs typeface="Times New Roman" panose="02020603050405020304" pitchFamily="18" charset="0"/>
              </a:rPr>
              <a:t>production was at a low level and many people moved from the cities back to their villages because the alimentation situation was a little bit better there</a:t>
            </a:r>
          </a:p>
        </p:txBody>
      </p:sp>
      <p:pic>
        <p:nvPicPr>
          <p:cNvPr id="6" name="Obrázek 5"/>
          <p:cNvPicPr>
            <a:picLocks noChangeAspect="1"/>
          </p:cNvPicPr>
          <p:nvPr/>
        </p:nvPicPr>
        <p:blipFill>
          <a:blip r:embed="rId3"/>
          <a:stretch>
            <a:fillRect/>
          </a:stretch>
        </p:blipFill>
        <p:spPr>
          <a:xfrm>
            <a:off x="8394409" y="1572237"/>
            <a:ext cx="1315647" cy="1674460"/>
          </a:xfrm>
          <a:prstGeom prst="rect">
            <a:avLst/>
          </a:prstGeom>
        </p:spPr>
      </p:pic>
    </p:spTree>
    <p:extLst>
      <p:ext uri="{BB962C8B-B14F-4D97-AF65-F5344CB8AC3E}">
        <p14:creationId xmlns:p14="http://schemas.microsoft.com/office/powerpoint/2010/main" val="19148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8274"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rgbClr val="FF0000"/>
                </a:solidFill>
                <a:latin typeface="Times New Roman" panose="02020603050405020304" pitchFamily="18" charset="0"/>
                <a:cs typeface="Times New Roman" panose="02020603050405020304" pitchFamily="18" charset="0"/>
              </a:rPr>
              <a:t>Soviet Industry</a:t>
            </a:r>
          </a:p>
          <a:p>
            <a:r>
              <a:rPr lang="en-US" sz="2400" dirty="0" smtClean="0">
                <a:solidFill>
                  <a:srgbClr val="307871"/>
                </a:solidFill>
                <a:latin typeface="Times New Roman" panose="02020603050405020304" pitchFamily="18" charset="0"/>
                <a:cs typeface="Times New Roman" panose="02020603050405020304" pitchFamily="18" charset="0"/>
              </a:rPr>
              <a:t>    Soviet factories were state owned</a:t>
            </a:r>
          </a:p>
          <a:p>
            <a:r>
              <a:rPr lang="en-US" sz="2400" dirty="0" smtClean="0">
                <a:solidFill>
                  <a:srgbClr val="307871"/>
                </a:solidFill>
                <a:latin typeface="Times New Roman" panose="02020603050405020304" pitchFamily="18" charset="0"/>
                <a:cs typeface="Times New Roman" panose="02020603050405020304" pitchFamily="18" charset="0"/>
              </a:rPr>
              <a:t>    Planners favored the defense industry, space program, and heavy industry.</a:t>
            </a:r>
          </a:p>
          <a:p>
            <a:r>
              <a:rPr lang="en-US" sz="2400" dirty="0" smtClean="0">
                <a:solidFill>
                  <a:srgbClr val="307871"/>
                </a:solidFill>
                <a:latin typeface="Times New Roman" panose="02020603050405020304" pitchFamily="18" charset="0"/>
                <a:cs typeface="Times New Roman" panose="02020603050405020304" pitchFamily="18" charset="0"/>
              </a:rPr>
              <a:t>    Production quotas were established.</a:t>
            </a:r>
          </a:p>
          <a:p>
            <a:r>
              <a:rPr lang="en-US" sz="2400" dirty="0" smtClean="0">
                <a:solidFill>
                  <a:srgbClr val="307871"/>
                </a:solidFill>
                <a:latin typeface="Times New Roman" panose="02020603050405020304" pitchFamily="18" charset="0"/>
                <a:cs typeface="Times New Roman" panose="02020603050405020304" pitchFamily="18" charset="0"/>
              </a:rPr>
              <a:t>    Workers had little incentive to work harder or suggest innovation.</a:t>
            </a:r>
          </a:p>
          <a:p>
            <a:r>
              <a:rPr lang="en-US" sz="2400" dirty="0" smtClean="0">
                <a:solidFill>
                  <a:srgbClr val="307871"/>
                </a:solidFill>
                <a:latin typeface="Times New Roman" panose="02020603050405020304" pitchFamily="18" charset="0"/>
                <a:cs typeface="Times New Roman" panose="02020603050405020304" pitchFamily="18" charset="0"/>
              </a:rPr>
              <a:t>    All of this came with an opportunity cost.</a:t>
            </a:r>
            <a:endParaRPr lang="cs-CZ" sz="2400" dirty="0" smtClean="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Soviet Consumers</a:t>
            </a:r>
          </a:p>
          <a:p>
            <a:r>
              <a:rPr lang="en-US" sz="2400" dirty="0">
                <a:solidFill>
                  <a:srgbClr val="307871"/>
                </a:solidFill>
                <a:latin typeface="Times New Roman" panose="02020603050405020304" pitchFamily="18" charset="0"/>
                <a:cs typeface="Times New Roman" panose="02020603050405020304" pitchFamily="18" charset="0"/>
              </a:rPr>
              <a:t>    Consumer goods were scarce and usually of poor quality.</a:t>
            </a:r>
          </a:p>
          <a:p>
            <a:r>
              <a:rPr lang="en-US" sz="2400" dirty="0">
                <a:solidFill>
                  <a:srgbClr val="307871"/>
                </a:solidFill>
                <a:latin typeface="Times New Roman" panose="02020603050405020304" pitchFamily="18" charset="0"/>
                <a:cs typeface="Times New Roman" panose="02020603050405020304" pitchFamily="18" charset="0"/>
              </a:rPr>
              <a:t>    Manufacturers focused on quantity, not quality.</a:t>
            </a:r>
          </a:p>
          <a:p>
            <a:r>
              <a:rPr lang="en-US" sz="2400" dirty="0">
                <a:solidFill>
                  <a:srgbClr val="307871"/>
                </a:solidFill>
                <a:latin typeface="Times New Roman" panose="02020603050405020304" pitchFamily="18" charset="0"/>
                <a:cs typeface="Times New Roman" panose="02020603050405020304" pitchFamily="18" charset="0"/>
              </a:rPr>
              <a:t>    Housing shortages and lines to purchase goods and services </a:t>
            </a:r>
            <a:r>
              <a:rPr lang="en-US" sz="2400" dirty="0" smtClean="0">
                <a:solidFill>
                  <a:srgbClr val="307871"/>
                </a:solidFill>
                <a:latin typeface="Times New Roman" panose="02020603050405020304" pitchFamily="18" charset="0"/>
                <a:cs typeface="Times New Roman" panose="02020603050405020304" pitchFamily="18" charset="0"/>
              </a:rPr>
              <a:t>were</a:t>
            </a:r>
            <a:r>
              <a:rPr lang="cs-CZ" sz="2400" dirty="0" smtClean="0">
                <a:solidFill>
                  <a:srgbClr val="307871"/>
                </a:solidFill>
                <a:latin typeface="Times New Roman" panose="02020603050405020304" pitchFamily="18" charset="0"/>
                <a:cs typeface="Times New Roman" panose="02020603050405020304" pitchFamily="18" charset="0"/>
              </a:rPr>
              <a:t>    </a:t>
            </a:r>
            <a:r>
              <a:rPr lang="en-US" sz="2400" dirty="0" smtClean="0">
                <a:solidFill>
                  <a:srgbClr val="307871"/>
                </a:solidFill>
                <a:latin typeface="Times New Roman" panose="02020603050405020304" pitchFamily="18" charset="0"/>
                <a:cs typeface="Times New Roman" panose="02020603050405020304" pitchFamily="18" charset="0"/>
              </a:rPr>
              <a:t>commonplace</a:t>
            </a:r>
            <a:r>
              <a:rPr lang="en-US" sz="2400" dirty="0">
                <a:solidFill>
                  <a:srgbClr val="307871"/>
                </a:solidFill>
                <a:latin typeface="Times New Roman" panose="02020603050405020304" pitchFamily="18" charset="0"/>
                <a:cs typeface="Times New Roman" panose="02020603050405020304" pitchFamily="18" charset="0"/>
              </a:rPr>
              <a:t>.</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9931908" y="2776550"/>
            <a:ext cx="1717548" cy="1272258"/>
          </a:xfrm>
          <a:prstGeom prst="rect">
            <a:avLst/>
          </a:prstGeom>
        </p:spPr>
      </p:pic>
      <p:pic>
        <p:nvPicPr>
          <p:cNvPr id="7" name="Obrázek 6"/>
          <p:cNvPicPr>
            <a:picLocks noChangeAspect="1"/>
          </p:cNvPicPr>
          <p:nvPr/>
        </p:nvPicPr>
        <p:blipFill>
          <a:blip r:embed="rId4"/>
          <a:stretch>
            <a:fillRect/>
          </a:stretch>
        </p:blipFill>
        <p:spPr>
          <a:xfrm>
            <a:off x="9931908" y="4727447"/>
            <a:ext cx="1717548" cy="1288161"/>
          </a:xfrm>
          <a:prstGeom prst="rect">
            <a:avLst/>
          </a:prstGeom>
        </p:spPr>
      </p:pic>
    </p:spTree>
    <p:extLst>
      <p:ext uri="{BB962C8B-B14F-4D97-AF65-F5344CB8AC3E}">
        <p14:creationId xmlns:p14="http://schemas.microsoft.com/office/powerpoint/2010/main" val="1460182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6324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HISTORY OF CPE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1426" y="135278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rgbClr val="FF0000"/>
                </a:solidFill>
                <a:latin typeface="Times New Roman" panose="02020603050405020304" pitchFamily="18" charset="0"/>
                <a:cs typeface="Times New Roman" panose="02020603050405020304" pitchFamily="18" charset="0"/>
              </a:rPr>
              <a:t>New </a:t>
            </a:r>
            <a:r>
              <a:rPr lang="en-US" sz="2400" dirty="0">
                <a:solidFill>
                  <a:srgbClr val="FF0000"/>
                </a:solidFill>
                <a:latin typeface="Times New Roman" panose="02020603050405020304" pitchFamily="18" charset="0"/>
                <a:cs typeface="Times New Roman" panose="02020603050405020304" pitchFamily="18" charset="0"/>
              </a:rPr>
              <a:t>Economic </a:t>
            </a:r>
            <a:r>
              <a:rPr lang="en-US" sz="2400" dirty="0" smtClean="0">
                <a:solidFill>
                  <a:srgbClr val="FF0000"/>
                </a:solidFill>
                <a:latin typeface="Times New Roman" panose="02020603050405020304" pitchFamily="18" charset="0"/>
                <a:cs typeface="Times New Roman" panose="02020603050405020304" pitchFamily="18" charset="0"/>
              </a:rPr>
              <a:t>Policy</a:t>
            </a:r>
            <a:r>
              <a:rPr lang="cs-CZ"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NEP</a:t>
            </a:r>
            <a:r>
              <a:rPr lang="cs-CZ" sz="2400"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en-US" sz="900" dirty="0">
              <a:solidFill>
                <a:srgbClr val="FF0000"/>
              </a:solidFill>
              <a:latin typeface="Times New Roman" panose="02020603050405020304" pitchFamily="18" charset="0"/>
              <a:cs typeface="Times New Roman" panose="02020603050405020304" pitchFamily="18" charset="0"/>
            </a:endParaRPr>
          </a:p>
          <a:p>
            <a:pPr lvl="1"/>
            <a:r>
              <a:rPr lang="cs-CZ" sz="2000" dirty="0" smtClean="0">
                <a:solidFill>
                  <a:srgbClr val="307871"/>
                </a:solidFill>
                <a:latin typeface="Times New Roman" panose="02020603050405020304" pitchFamily="18" charset="0"/>
                <a:cs typeface="Times New Roman" panose="02020603050405020304" pitchFamily="18" charset="0"/>
              </a:rPr>
              <a:t>Idea </a:t>
            </a:r>
            <a:r>
              <a:rPr lang="cs-CZ" sz="2000" dirty="0" err="1" smtClean="0">
                <a:solidFill>
                  <a:srgbClr val="307871"/>
                </a:solidFill>
                <a:latin typeface="Times New Roman" panose="02020603050405020304" pitchFamily="18" charset="0"/>
                <a:cs typeface="Times New Roman" panose="02020603050405020304" pitchFamily="18" charset="0"/>
              </a:rPr>
              <a:t>of</a:t>
            </a:r>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Lenin</a:t>
            </a:r>
            <a:r>
              <a:rPr lang="cs-CZ" sz="2000" dirty="0" smtClean="0">
                <a:solidFill>
                  <a:srgbClr val="307871"/>
                </a:solidFill>
                <a:latin typeface="Times New Roman" panose="02020603050405020304" pitchFamily="18" charset="0"/>
                <a:cs typeface="Times New Roman" panose="02020603050405020304" pitchFamily="18" charset="0"/>
              </a:rPr>
              <a:t> in 1921</a:t>
            </a:r>
            <a:endParaRPr lang="en-US" sz="2000" dirty="0">
              <a:solidFill>
                <a:srgbClr val="307871"/>
              </a:solidFill>
              <a:latin typeface="Times New Roman" panose="02020603050405020304" pitchFamily="18" charset="0"/>
              <a:cs typeface="Times New Roman" panose="02020603050405020304" pitchFamily="18" charset="0"/>
            </a:endParaRPr>
          </a:p>
          <a:p>
            <a:pPr lvl="1"/>
            <a:r>
              <a:rPr lang="cs-CZ" sz="2000" dirty="0" smtClean="0">
                <a:solidFill>
                  <a:srgbClr val="307871"/>
                </a:solidFill>
                <a:latin typeface="Times New Roman" panose="02020603050405020304" pitchFamily="18" charset="0"/>
                <a:cs typeface="Times New Roman" panose="02020603050405020304" pitchFamily="18" charset="0"/>
              </a:rPr>
              <a:t>T</a:t>
            </a:r>
            <a:r>
              <a:rPr lang="en-US" sz="2000" dirty="0" smtClean="0">
                <a:solidFill>
                  <a:srgbClr val="307871"/>
                </a:solidFill>
                <a:latin typeface="Times New Roman" panose="02020603050405020304" pitchFamily="18" charset="0"/>
                <a:cs typeface="Times New Roman" panose="02020603050405020304" pitchFamily="18" charset="0"/>
              </a:rPr>
              <a:t>he </a:t>
            </a:r>
            <a:r>
              <a:rPr lang="en-US" sz="2000" dirty="0">
                <a:solidFill>
                  <a:srgbClr val="307871"/>
                </a:solidFill>
                <a:latin typeface="Times New Roman" panose="02020603050405020304" pitchFamily="18" charset="0"/>
                <a:cs typeface="Times New Roman" panose="02020603050405020304" pitchFamily="18" charset="0"/>
              </a:rPr>
              <a:t>answer to the difficult economic situation in the country. </a:t>
            </a:r>
            <a:endParaRPr lang="cs-CZ" sz="2000" dirty="0" smtClean="0">
              <a:solidFill>
                <a:srgbClr val="307871"/>
              </a:solidFill>
              <a:latin typeface="Times New Roman" panose="02020603050405020304" pitchFamily="18" charset="0"/>
              <a:cs typeface="Times New Roman" panose="02020603050405020304" pitchFamily="18" charset="0"/>
            </a:endParaRPr>
          </a:p>
          <a:p>
            <a:pPr lvl="2"/>
            <a:r>
              <a:rPr lang="en-US" sz="1600" dirty="0" smtClean="0">
                <a:solidFill>
                  <a:srgbClr val="307871"/>
                </a:solidFill>
                <a:latin typeface="Times New Roman" panose="02020603050405020304" pitchFamily="18" charset="0"/>
                <a:cs typeface="Times New Roman" panose="02020603050405020304" pitchFamily="18" charset="0"/>
              </a:rPr>
              <a:t>Production </a:t>
            </a:r>
            <a:r>
              <a:rPr lang="en-US" sz="1600" dirty="0">
                <a:solidFill>
                  <a:srgbClr val="307871"/>
                </a:solidFill>
                <a:latin typeface="Times New Roman" panose="02020603050405020304" pitchFamily="18" charset="0"/>
                <a:cs typeface="Times New Roman" panose="02020603050405020304" pitchFamily="18" charset="0"/>
              </a:rPr>
              <a:t>was at a minimum and dissatisfaction of population rose   </a:t>
            </a:r>
            <a:endParaRPr lang="cs-CZ" sz="1600" dirty="0" smtClean="0">
              <a:solidFill>
                <a:srgbClr val="307871"/>
              </a:solidFill>
              <a:latin typeface="Times New Roman" panose="02020603050405020304" pitchFamily="18" charset="0"/>
              <a:cs typeface="Times New Roman" panose="02020603050405020304" pitchFamily="18" charset="0"/>
            </a:endParaRPr>
          </a:p>
          <a:p>
            <a:pPr lvl="2"/>
            <a:r>
              <a:rPr lang="en-US" sz="1600" dirty="0">
                <a:solidFill>
                  <a:srgbClr val="307871"/>
                </a:solidFill>
                <a:latin typeface="Times New Roman" panose="02020603050405020304" pitchFamily="18" charset="0"/>
                <a:cs typeface="Times New Roman" panose="02020603050405020304" pitchFamily="18" charset="0"/>
              </a:rPr>
              <a:t>Peasants were opposing against the </a:t>
            </a:r>
            <a:r>
              <a:rPr lang="en-US" sz="1600" dirty="0" err="1" smtClean="0">
                <a:solidFill>
                  <a:srgbClr val="307871"/>
                </a:solidFill>
                <a:latin typeface="Times New Roman" panose="02020603050405020304" pitchFamily="18" charset="0"/>
                <a:cs typeface="Times New Roman" panose="02020603050405020304" pitchFamily="18" charset="0"/>
              </a:rPr>
              <a:t>prodrazvyerstka</a:t>
            </a:r>
            <a:endParaRPr lang="cs-CZ" sz="1600" dirty="0" smtClean="0">
              <a:solidFill>
                <a:srgbClr val="307871"/>
              </a:solidFill>
              <a:latin typeface="Times New Roman" panose="02020603050405020304" pitchFamily="18" charset="0"/>
              <a:cs typeface="Times New Roman" panose="02020603050405020304" pitchFamily="18" charset="0"/>
            </a:endParaRPr>
          </a:p>
          <a:p>
            <a:pPr lvl="1"/>
            <a:r>
              <a:rPr lang="cs-CZ" sz="2000" dirty="0" smtClean="0">
                <a:solidFill>
                  <a:srgbClr val="307871"/>
                </a:solidFill>
                <a:latin typeface="Times New Roman" panose="02020603050405020304" pitchFamily="18" charset="0"/>
                <a:cs typeface="Times New Roman" panose="02020603050405020304" pitchFamily="18" charset="0"/>
              </a:rPr>
              <a:t>A</a:t>
            </a:r>
            <a:r>
              <a:rPr lang="en-US" sz="2000" dirty="0" err="1" smtClean="0">
                <a:solidFill>
                  <a:srgbClr val="307871"/>
                </a:solidFill>
                <a:latin typeface="Times New Roman" panose="02020603050405020304" pitchFamily="18" charset="0"/>
                <a:cs typeface="Times New Roman" panose="02020603050405020304" pitchFamily="18" charset="0"/>
              </a:rPr>
              <a:t>bolishing</a:t>
            </a:r>
            <a:r>
              <a:rPr lang="en-US" sz="2000" dirty="0" smtClean="0">
                <a:solidFill>
                  <a:srgbClr val="307871"/>
                </a:solidFill>
                <a:latin typeface="Times New Roman" panose="02020603050405020304" pitchFamily="18" charset="0"/>
                <a:cs typeface="Times New Roman" panose="02020603050405020304" pitchFamily="18" charset="0"/>
              </a:rPr>
              <a:t> the </a:t>
            </a:r>
            <a:r>
              <a:rPr lang="en-US" sz="2000" dirty="0" err="1" smtClean="0">
                <a:solidFill>
                  <a:srgbClr val="307871"/>
                </a:solidFill>
                <a:latin typeface="Times New Roman" panose="02020603050405020304" pitchFamily="18" charset="0"/>
                <a:cs typeface="Times New Roman" panose="02020603050405020304" pitchFamily="18" charset="0"/>
              </a:rPr>
              <a:t>prodrazvyerstka</a:t>
            </a:r>
            <a:r>
              <a:rPr lang="en-US" sz="2000" dirty="0" smtClean="0">
                <a:solidFill>
                  <a:srgbClr val="307871"/>
                </a:solidFill>
                <a:latin typeface="Times New Roman" panose="02020603050405020304" pitchFamily="18" charset="0"/>
                <a:cs typeface="Times New Roman" panose="02020603050405020304" pitchFamily="18" charset="0"/>
              </a:rPr>
              <a:t> and introducing </a:t>
            </a:r>
            <a:r>
              <a:rPr lang="en-US" sz="2000" dirty="0" err="1" smtClean="0">
                <a:solidFill>
                  <a:srgbClr val="FF0000"/>
                </a:solidFill>
                <a:latin typeface="Times New Roman" panose="02020603050405020304" pitchFamily="18" charset="0"/>
                <a:cs typeface="Times New Roman" panose="02020603050405020304" pitchFamily="18" charset="0"/>
              </a:rPr>
              <a:t>prodnalog</a:t>
            </a:r>
            <a:r>
              <a:rPr lang="en-US" sz="2000" dirty="0" smtClean="0">
                <a:solidFill>
                  <a:srgbClr val="307871"/>
                </a:solidFill>
                <a:latin typeface="Times New Roman" panose="02020603050405020304" pitchFamily="18" charset="0"/>
                <a:cs typeface="Times New Roman" panose="02020603050405020304" pitchFamily="18" charset="0"/>
              </a:rPr>
              <a:t> </a:t>
            </a:r>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tax to be paid in raw materials and much lower than the </a:t>
            </a:r>
            <a:r>
              <a:rPr lang="en-US" sz="2000" dirty="0" err="1" smtClean="0">
                <a:solidFill>
                  <a:srgbClr val="307871"/>
                </a:solidFill>
                <a:latin typeface="Times New Roman" panose="02020603050405020304" pitchFamily="18" charset="0"/>
                <a:cs typeface="Times New Roman" panose="02020603050405020304" pitchFamily="18" charset="0"/>
              </a:rPr>
              <a:t>prodrazvyerstka</a:t>
            </a:r>
            <a:r>
              <a:rPr lang="en-US" dirty="0" smtClean="0">
                <a:solidFill>
                  <a:srgbClr val="307871"/>
                </a:solidFill>
                <a:latin typeface="Times New Roman" panose="02020603050405020304" pitchFamily="18" charset="0"/>
                <a:cs typeface="Times New Roman" panose="02020603050405020304" pitchFamily="18" charset="0"/>
              </a:rPr>
              <a:t>.</a:t>
            </a:r>
            <a:endParaRPr lang="cs-CZ" dirty="0" smtClean="0">
              <a:solidFill>
                <a:srgbClr val="307871"/>
              </a:solidFill>
              <a:latin typeface="Times New Roman" panose="02020603050405020304" pitchFamily="18" charset="0"/>
              <a:cs typeface="Times New Roman" panose="02020603050405020304" pitchFamily="18" charset="0"/>
            </a:endParaRPr>
          </a:p>
          <a:p>
            <a:pPr lvl="1"/>
            <a:r>
              <a:rPr lang="cs-CZ" sz="2000" dirty="0" err="1" smtClean="0">
                <a:solidFill>
                  <a:srgbClr val="307871"/>
                </a:solidFill>
                <a:latin typeface="Times New Roman" panose="02020603050405020304" pitchFamily="18" charset="0"/>
                <a:cs typeface="Times New Roman" panose="02020603050405020304" pitchFamily="18" charset="0"/>
              </a:rPr>
              <a:t>Peasants</a:t>
            </a:r>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could produce </a:t>
            </a:r>
            <a:r>
              <a:rPr lang="en-US" sz="2000" dirty="0">
                <a:solidFill>
                  <a:srgbClr val="307871"/>
                </a:solidFill>
                <a:latin typeface="Times New Roman" panose="02020603050405020304" pitchFamily="18" charset="0"/>
                <a:cs typeface="Times New Roman" panose="02020603050405020304" pitchFamily="18" charset="0"/>
              </a:rPr>
              <a:t>and sell to their own </a:t>
            </a:r>
            <a:r>
              <a:rPr lang="en-US" sz="2000" dirty="0" smtClean="0">
                <a:solidFill>
                  <a:srgbClr val="307871"/>
                </a:solidFill>
                <a:latin typeface="Times New Roman" panose="02020603050405020304" pitchFamily="18" charset="0"/>
                <a:cs typeface="Times New Roman" panose="02020603050405020304" pitchFamily="18" charset="0"/>
              </a:rPr>
              <a:t>prices </a:t>
            </a:r>
            <a:endParaRPr lang="cs-CZ" sz="2000" dirty="0" smtClean="0">
              <a:solidFill>
                <a:srgbClr val="307871"/>
              </a:solidFill>
              <a:latin typeface="Times New Roman" panose="02020603050405020304" pitchFamily="18" charset="0"/>
              <a:cs typeface="Times New Roman" panose="02020603050405020304" pitchFamily="18" charset="0"/>
            </a:endParaRPr>
          </a:p>
          <a:p>
            <a:pPr lvl="2"/>
            <a:r>
              <a:rPr lang="cs-CZ" sz="1600" dirty="0" smtClean="0">
                <a:solidFill>
                  <a:srgbClr val="307871"/>
                </a:solidFill>
                <a:latin typeface="Times New Roman" panose="02020603050405020304" pitchFamily="18" charset="0"/>
                <a:cs typeface="Times New Roman" panose="02020603050405020304" pitchFamily="18" charset="0"/>
              </a:rPr>
              <a:t>T</a:t>
            </a:r>
            <a:r>
              <a:rPr lang="en-US" sz="1600" dirty="0" smtClean="0">
                <a:solidFill>
                  <a:srgbClr val="307871"/>
                </a:solidFill>
                <a:latin typeface="Times New Roman" panose="02020603050405020304" pitchFamily="18" charset="0"/>
                <a:cs typeface="Times New Roman" panose="02020603050405020304" pitchFamily="18" charset="0"/>
              </a:rPr>
              <a:t>he </a:t>
            </a:r>
            <a:r>
              <a:rPr lang="en-US" sz="1600" dirty="0">
                <a:solidFill>
                  <a:srgbClr val="307871"/>
                </a:solidFill>
                <a:latin typeface="Times New Roman" panose="02020603050405020304" pitchFamily="18" charset="0"/>
                <a:cs typeface="Times New Roman" panose="02020603050405020304" pitchFamily="18" charset="0"/>
              </a:rPr>
              <a:t>possibility to become wealthy and meant a big increase in production, which outreached pre-war </a:t>
            </a:r>
            <a:r>
              <a:rPr lang="en-US" sz="1600" dirty="0" smtClean="0">
                <a:solidFill>
                  <a:srgbClr val="307871"/>
                </a:solidFill>
                <a:latin typeface="Times New Roman" panose="02020603050405020304" pitchFamily="18" charset="0"/>
                <a:cs typeface="Times New Roman" panose="02020603050405020304" pitchFamily="18" charset="0"/>
              </a:rPr>
              <a:t>levels</a:t>
            </a:r>
            <a:endParaRPr lang="cs-CZ" sz="1600" dirty="0" smtClean="0">
              <a:solidFill>
                <a:srgbClr val="307871"/>
              </a:solidFill>
              <a:latin typeface="Times New Roman" panose="02020603050405020304" pitchFamily="18" charset="0"/>
              <a:cs typeface="Times New Roman" panose="02020603050405020304" pitchFamily="18" charset="0"/>
            </a:endParaRPr>
          </a:p>
          <a:p>
            <a:pPr lvl="1"/>
            <a:r>
              <a:rPr lang="en-US" sz="2000" dirty="0">
                <a:solidFill>
                  <a:srgbClr val="307871"/>
                </a:solidFill>
                <a:latin typeface="Times New Roman" panose="02020603050405020304" pitchFamily="18" charset="0"/>
                <a:cs typeface="Times New Roman" panose="02020603050405020304" pitchFamily="18" charset="0"/>
              </a:rPr>
              <a:t>Entrepreneurs were allowed to run small businesses, “private property, private enterprise, and private profit largely restored in Lenin’s Russia</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2"/>
            <a:r>
              <a:rPr lang="en-US" dirty="0">
                <a:solidFill>
                  <a:srgbClr val="307871"/>
                </a:solidFill>
                <a:latin typeface="Times New Roman" panose="02020603050405020304" pitchFamily="18" charset="0"/>
                <a:cs typeface="Times New Roman" panose="02020603050405020304" pitchFamily="18" charset="0"/>
              </a:rPr>
              <a:t>A new class of wealthy entrepreneurs and traders could emerge, called </a:t>
            </a:r>
            <a:r>
              <a:rPr lang="en-US" dirty="0" err="1">
                <a:solidFill>
                  <a:srgbClr val="307871"/>
                </a:solidFill>
                <a:latin typeface="Times New Roman" panose="02020603050405020304" pitchFamily="18" charset="0"/>
                <a:cs typeface="Times New Roman" panose="02020603050405020304" pitchFamily="18" charset="0"/>
              </a:rPr>
              <a:t>NEPmen</a:t>
            </a:r>
            <a:endParaRPr lang="cs-CZ" dirty="0">
              <a:solidFill>
                <a:srgbClr val="307871"/>
              </a:solidFill>
              <a:latin typeface="Times New Roman" panose="02020603050405020304" pitchFamily="18" charset="0"/>
              <a:cs typeface="Times New Roman" panose="02020603050405020304" pitchFamily="18" charset="0"/>
            </a:endParaRPr>
          </a:p>
          <a:p>
            <a:pPr lvl="1"/>
            <a:endParaRPr lang="en-US"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468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3177</Words>
  <Application>Microsoft Office PowerPoint</Application>
  <PresentationFormat>Širokoúhlá obrazovka</PresentationFormat>
  <Paragraphs>221</Paragraphs>
  <Slides>33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33</vt:i4>
      </vt:variant>
    </vt:vector>
  </HeadingPairs>
  <TitlesOfParts>
    <vt:vector size="38" baseType="lpstr">
      <vt:lpstr>Arial</vt:lpstr>
      <vt:lpstr>Calibri</vt:lpstr>
      <vt:lpstr>Calibri Light</vt:lpstr>
      <vt:lpstr>Times New Roman</vt:lpstr>
      <vt:lpstr>Motiv Office</vt:lpstr>
      <vt:lpstr>CENTRALLY PLANNED ECONOMIES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181</cp:revision>
  <dcterms:created xsi:type="dcterms:W3CDTF">2016-11-25T20:36:16Z</dcterms:created>
  <dcterms:modified xsi:type="dcterms:W3CDTF">2020-01-21T20:42:56Z</dcterms:modified>
</cp:coreProperties>
</file>