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79" r:id="rId4"/>
    <p:sldId id="283" r:id="rId5"/>
    <p:sldId id="281" r:id="rId6"/>
  </p:sldIdLst>
  <p:sldSz cx="9144000" cy="6858000" type="screen4x3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768" autoAdjust="0"/>
  </p:normalViewPr>
  <p:slideViewPr>
    <p:cSldViewPr>
      <p:cViewPr varScale="1">
        <p:scale>
          <a:sx n="71" d="100"/>
          <a:sy n="71" d="100"/>
        </p:scale>
        <p:origin x="171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29762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08.10.2020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29762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372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192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579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08.10.2020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08.10.2020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08.10.2020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08.10.2020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08.10.2020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08.10.2020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08.10.2020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08.10.2020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08.10.2020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08.10.2020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otlanova@opf.slu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teams.microsoft.com/l/team/19%3a1ecc7251e1a549168b2a3911f8677bcc%40thread.tacv2/conversations?groupId=a45c4b4f-02ef-4145-9847-9f1dbaeb0c56&amp;tenantId=a6363da9-944b-4aae-abf8-3478e529ad2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62200" y="228600"/>
            <a:ext cx="6172200" cy="5638800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cs-CZ" sz="6000" dirty="0" smtClean="0">
                <a:solidFill>
                  <a:schemeClr val="tx1"/>
                </a:solidFill>
              </a:rPr>
              <a:t>EKONOMIE</a:t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> </a:t>
            </a:r>
            <a:r>
              <a:rPr lang="cs-CZ" sz="4000" dirty="0" smtClean="0">
                <a:solidFill>
                  <a:schemeClr val="tx1"/>
                </a:solidFill>
              </a:rPr>
              <a:t>(BKEKO)</a:t>
            </a:r>
            <a:r>
              <a:rPr lang="cs-CZ" sz="6000" dirty="0" smtClean="0">
                <a:solidFill>
                  <a:schemeClr val="tx1"/>
                </a:solidFill>
              </a:rPr>
              <a:t>         </a:t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/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3600" b="0" dirty="0" smtClean="0">
                <a:solidFill>
                  <a:schemeClr val="tx1"/>
                </a:solidFill>
              </a:rPr>
              <a:t>ZS 2020/2021</a:t>
            </a:r>
            <a:endParaRPr lang="cs-CZ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Zajištění výuky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57158" y="1268760"/>
            <a:ext cx="8286808" cy="520519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r>
              <a:rPr lang="cs-CZ" sz="3200" b="1" i="1" dirty="0" smtClean="0"/>
              <a:t>GARANT PŘEDMĚTU: </a:t>
            </a:r>
          </a:p>
          <a:p>
            <a:pPr marL="901700" indent="-2730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sz="3200" dirty="0" smtClean="0"/>
              <a:t>Doc. Ing. Marian </a:t>
            </a:r>
            <a:r>
              <a:rPr lang="cs-CZ" sz="3200" dirty="0" err="1" smtClean="0"/>
              <a:t>Lebiedzik</a:t>
            </a:r>
            <a:r>
              <a:rPr lang="cs-CZ" sz="3200" dirty="0" smtClean="0"/>
              <a:t>, Ph.D.</a:t>
            </a:r>
          </a:p>
          <a:p>
            <a:pPr>
              <a:buNone/>
            </a:pPr>
            <a:r>
              <a:rPr lang="cs-CZ" sz="3200" b="1" i="1" dirty="0" smtClean="0"/>
              <a:t>PŘEDNÁŠKY</a:t>
            </a:r>
            <a:r>
              <a:rPr lang="cs-CZ" sz="3200" dirty="0" smtClean="0"/>
              <a:t> Ing</a:t>
            </a:r>
            <a:r>
              <a:rPr lang="cs-CZ" sz="3200" dirty="0"/>
              <a:t>. Eva Kotlánová, </a:t>
            </a:r>
            <a:r>
              <a:rPr lang="cs-CZ" sz="3200" dirty="0" smtClean="0"/>
              <a:t>Ph.D.</a:t>
            </a:r>
          </a:p>
          <a:p>
            <a:pPr marL="628650" indent="0">
              <a:spcAft>
                <a:spcPts val="600"/>
              </a:spcAft>
              <a:buNone/>
            </a:pPr>
            <a:r>
              <a:rPr lang="cs-CZ" sz="3200" dirty="0"/>
              <a:t>	</a:t>
            </a:r>
            <a:r>
              <a:rPr lang="cs-CZ" sz="2800" dirty="0" smtClean="0"/>
              <a:t>katedra ekonomie a veřejné správy</a:t>
            </a:r>
          </a:p>
          <a:p>
            <a:pPr marL="273050" indent="-273050">
              <a:spcBef>
                <a:spcPts val="0"/>
              </a:spcBef>
              <a:buNone/>
            </a:pPr>
            <a:r>
              <a:rPr lang="cs-CZ" sz="2800" dirty="0" smtClean="0"/>
              <a:t>		kancelář A234</a:t>
            </a:r>
          </a:p>
          <a:p>
            <a:pPr marL="273050" indent="-27305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800" dirty="0" smtClean="0"/>
              <a:t>		</a:t>
            </a:r>
            <a:r>
              <a:rPr lang="cs-CZ" sz="2800" dirty="0" smtClean="0">
                <a:hlinkClick r:id="rId3"/>
              </a:rPr>
              <a:t>kotlanova@opf.slu.cz</a:t>
            </a:r>
            <a:endParaRPr lang="cs-CZ" sz="2800" dirty="0" smtClean="0"/>
          </a:p>
          <a:p>
            <a:pPr marL="273050" indent="-273050">
              <a:spcBef>
                <a:spcPts val="0"/>
              </a:spcBef>
              <a:buNone/>
            </a:pPr>
            <a:r>
              <a:rPr lang="cs-CZ" sz="2800" dirty="0" smtClean="0"/>
              <a:t>	</a:t>
            </a:r>
            <a:r>
              <a:rPr lang="cs-CZ" sz="2800" dirty="0"/>
              <a:t>	</a:t>
            </a:r>
            <a:r>
              <a:rPr lang="cs-CZ" sz="2800" u="sng" dirty="0" err="1" smtClean="0"/>
              <a:t>Konz</a:t>
            </a:r>
            <a:r>
              <a:rPr lang="cs-CZ" sz="2800" u="sng" dirty="0" smtClean="0"/>
              <a:t>. h.</a:t>
            </a:r>
            <a:r>
              <a:rPr lang="cs-CZ" sz="2800" dirty="0" smtClean="0"/>
              <a:t>:  </a:t>
            </a:r>
            <a:r>
              <a:rPr lang="cs-CZ" sz="2600" b="1" dirty="0"/>
              <a:t>PO </a:t>
            </a:r>
            <a:r>
              <a:rPr lang="cs-CZ" sz="2600" b="1" dirty="0" smtClean="0"/>
              <a:t> 11.30 </a:t>
            </a:r>
            <a:r>
              <a:rPr lang="cs-CZ" sz="2600" b="1" dirty="0"/>
              <a:t>–  </a:t>
            </a:r>
            <a:r>
              <a:rPr lang="cs-CZ" sz="2600" b="1" dirty="0" smtClean="0"/>
              <a:t>12.30</a:t>
            </a:r>
            <a:r>
              <a:rPr lang="cs-CZ" sz="2600" b="1" dirty="0"/>
              <a:t>	</a:t>
            </a:r>
          </a:p>
          <a:p>
            <a:pPr marL="273050" indent="-273050">
              <a:spcBef>
                <a:spcPts val="0"/>
              </a:spcBef>
              <a:buNone/>
            </a:pPr>
            <a:r>
              <a:rPr lang="cs-CZ" sz="2600" b="1" dirty="0"/>
              <a:t>		 </a:t>
            </a:r>
            <a:r>
              <a:rPr lang="cs-CZ" sz="2600" b="1" dirty="0" smtClean="0"/>
              <a:t>                  ČT     8.30 </a:t>
            </a:r>
            <a:r>
              <a:rPr lang="cs-CZ" sz="2600" b="1" dirty="0"/>
              <a:t>– </a:t>
            </a:r>
            <a:r>
              <a:rPr lang="cs-CZ" sz="2600" b="1" dirty="0" smtClean="0"/>
              <a:t> 9.30 </a:t>
            </a:r>
          </a:p>
          <a:p>
            <a:pPr marL="273050" indent="-273050">
              <a:spcBef>
                <a:spcPts val="0"/>
              </a:spcBef>
              <a:buNone/>
            </a:pPr>
            <a:r>
              <a:rPr lang="cs-CZ" sz="2600" b="1" dirty="0"/>
              <a:t>	</a:t>
            </a:r>
            <a:r>
              <a:rPr lang="cs-CZ" sz="2600" b="1" dirty="0" smtClean="0"/>
              <a:t>		       dle dohody (kombi forma)</a:t>
            </a:r>
            <a:endParaRPr lang="cs-CZ" sz="2600" b="1" dirty="0"/>
          </a:p>
          <a:p>
            <a:pPr>
              <a:spcBef>
                <a:spcPts val="0"/>
              </a:spcBef>
              <a:buNone/>
            </a:pPr>
            <a:endParaRPr lang="cs-CZ" sz="2800" dirty="0" smtClean="0"/>
          </a:p>
          <a:p>
            <a:pPr marL="514350" indent="-51435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4428" y="0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Charakteristika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28600" y="914400"/>
            <a:ext cx="8219256" cy="5943600"/>
          </a:xfrm>
        </p:spPr>
        <p:txBody>
          <a:bodyPr>
            <a:normAutofit fontScale="77500" lnSpcReduction="20000"/>
          </a:bodyPr>
          <a:lstStyle/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3100" dirty="0"/>
              <a:t>zimní semestr </a:t>
            </a:r>
            <a:r>
              <a:rPr lang="cs-CZ" sz="3100" dirty="0" smtClean="0"/>
              <a:t>2020/2021</a:t>
            </a:r>
            <a:endParaRPr lang="cs-CZ" sz="3100" dirty="0"/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3100" dirty="0"/>
              <a:t>1. ročník </a:t>
            </a:r>
            <a:r>
              <a:rPr lang="cs-CZ" sz="3100" dirty="0" smtClean="0"/>
              <a:t>bakalářského kombinovaného </a:t>
            </a:r>
            <a:r>
              <a:rPr lang="cs-CZ" sz="3100" dirty="0"/>
              <a:t>studia </a:t>
            </a:r>
            <a:r>
              <a:rPr lang="cs-CZ" sz="3100" dirty="0" smtClean="0"/>
              <a:t>–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3100" dirty="0" smtClean="0"/>
              <a:t>rozsah </a:t>
            </a:r>
            <a:r>
              <a:rPr lang="cs-CZ" sz="3100" dirty="0"/>
              <a:t>předmětu:  2 + </a:t>
            </a:r>
            <a:r>
              <a:rPr lang="cs-CZ" sz="3100" dirty="0" smtClean="0"/>
              <a:t>2 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3100" b="1" dirty="0" smtClean="0">
                <a:solidFill>
                  <a:srgbClr val="FF0000"/>
                </a:solidFill>
              </a:rPr>
              <a:t>ukončení</a:t>
            </a:r>
            <a:r>
              <a:rPr lang="cs-CZ" sz="3100" b="1" dirty="0">
                <a:solidFill>
                  <a:srgbClr val="FF0000"/>
                </a:solidFill>
              </a:rPr>
              <a:t>: </a:t>
            </a:r>
            <a:r>
              <a:rPr lang="cs-CZ" sz="3100" b="1" dirty="0" smtClean="0">
                <a:solidFill>
                  <a:srgbClr val="FF0000"/>
                </a:solidFill>
              </a:rPr>
              <a:t> písemná </a:t>
            </a:r>
            <a:r>
              <a:rPr lang="cs-CZ" sz="3100" b="1" dirty="0" smtClean="0">
                <a:solidFill>
                  <a:srgbClr val="FF0000"/>
                </a:solidFill>
              </a:rPr>
              <a:t>zkouška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3100" b="1" dirty="0">
                <a:solidFill>
                  <a:srgbClr val="00B050"/>
                </a:solidFill>
              </a:rPr>
              <a:t>Výuka bude mimořádně probíhat ONLINE v prostředí MS </a:t>
            </a:r>
            <a:r>
              <a:rPr lang="cs-CZ" sz="3100" b="1" dirty="0" err="1">
                <a:solidFill>
                  <a:srgbClr val="00B050"/>
                </a:solidFill>
              </a:rPr>
              <a:t>Teams</a:t>
            </a:r>
            <a:r>
              <a:rPr lang="cs-CZ" sz="3100" b="1" dirty="0">
                <a:solidFill>
                  <a:srgbClr val="00B050"/>
                </a:solidFill>
              </a:rPr>
              <a:t> dle stanoveného rozvrhu </a:t>
            </a:r>
            <a:r>
              <a:rPr lang="cs-CZ" sz="3100" b="1" dirty="0" smtClean="0">
                <a:solidFill>
                  <a:srgbClr val="00B050"/>
                </a:solidFill>
              </a:rPr>
              <a:t>(24.10</a:t>
            </a:r>
            <a:r>
              <a:rPr lang="cs-CZ" sz="3100" b="1" dirty="0">
                <a:solidFill>
                  <a:srgbClr val="00B050"/>
                </a:solidFill>
              </a:rPr>
              <a:t>., </a:t>
            </a:r>
            <a:r>
              <a:rPr lang="cs-CZ" sz="3100" b="1" dirty="0" smtClean="0">
                <a:solidFill>
                  <a:srgbClr val="00B050"/>
                </a:solidFill>
              </a:rPr>
              <a:t>21.11</a:t>
            </a:r>
            <a:r>
              <a:rPr lang="cs-CZ" sz="3100" b="1" dirty="0">
                <a:solidFill>
                  <a:srgbClr val="00B050"/>
                </a:solidFill>
              </a:rPr>
              <a:t>., </a:t>
            </a:r>
            <a:r>
              <a:rPr lang="cs-CZ" sz="3100" b="1" dirty="0" smtClean="0">
                <a:solidFill>
                  <a:srgbClr val="00B050"/>
                </a:solidFill>
              </a:rPr>
              <a:t>12.12</a:t>
            </a:r>
            <a:r>
              <a:rPr lang="cs-CZ" sz="3100" b="1" dirty="0">
                <a:solidFill>
                  <a:srgbClr val="00B050"/>
                </a:solidFill>
              </a:rPr>
              <a:t>.)</a:t>
            </a:r>
          </a:p>
          <a:p>
            <a:pPr marL="450850" indent="-450850">
              <a:lnSpc>
                <a:spcPct val="100000"/>
              </a:lnSpc>
              <a:spcAft>
                <a:spcPts val="1200"/>
              </a:spcAft>
            </a:pPr>
            <a:r>
              <a:rPr lang="cs-CZ" sz="3100" b="1" dirty="0">
                <a:solidFill>
                  <a:srgbClr val="00B050"/>
                </a:solidFill>
              </a:rPr>
              <a:t>V MS </a:t>
            </a:r>
            <a:r>
              <a:rPr lang="cs-CZ" sz="3100" b="1" dirty="0" err="1">
                <a:solidFill>
                  <a:srgbClr val="00B050"/>
                </a:solidFill>
              </a:rPr>
              <a:t>Teams</a:t>
            </a:r>
            <a:r>
              <a:rPr lang="cs-CZ" sz="3100" b="1" dirty="0">
                <a:solidFill>
                  <a:srgbClr val="00B050"/>
                </a:solidFill>
              </a:rPr>
              <a:t> byla zřízena třída </a:t>
            </a:r>
            <a:r>
              <a:rPr lang="cs-CZ" sz="3100" b="1" dirty="0" smtClean="0">
                <a:solidFill>
                  <a:srgbClr val="00B050"/>
                </a:solidFill>
              </a:rPr>
              <a:t>EKONOMIE – </a:t>
            </a:r>
            <a:r>
              <a:rPr lang="cs-CZ" sz="3100" b="1" dirty="0">
                <a:solidFill>
                  <a:srgbClr val="00B050"/>
                </a:solidFill>
              </a:rPr>
              <a:t>KOMBINOVANÍ – </a:t>
            </a:r>
            <a:r>
              <a:rPr lang="cs-CZ" sz="3100" b="1" dirty="0" smtClean="0">
                <a:solidFill>
                  <a:srgbClr val="00B050"/>
                </a:solidFill>
              </a:rPr>
              <a:t>BKEKO,  </a:t>
            </a:r>
            <a:r>
              <a:rPr lang="cs-CZ" sz="3100" b="1" dirty="0">
                <a:solidFill>
                  <a:srgbClr val="00B050"/>
                </a:solidFill>
              </a:rPr>
              <a:t>sem je třeba se zaregistrovat prostřednictvím odkazu </a:t>
            </a:r>
            <a:r>
              <a:rPr lang="cs-CZ" sz="2800" b="1" dirty="0">
                <a:solidFill>
                  <a:srgbClr val="00B050"/>
                </a:solidFill>
                <a:hlinkClick r:id="rId2"/>
              </a:rPr>
              <a:t>https://</a:t>
            </a:r>
            <a:r>
              <a:rPr lang="cs-CZ" sz="2800" b="1" dirty="0" smtClean="0">
                <a:solidFill>
                  <a:srgbClr val="00B050"/>
                </a:solidFill>
                <a:hlinkClick r:id="rId2"/>
              </a:rPr>
              <a:t>teams.microsoft.com/l/team/19%3a1ecc7251e1a549168b2a3911f8677bcc%40thread.tacv2/conversations?groupId=a45c4b4f-02ef-4145-9847-9f1dbaeb0c56&amp;tenantId=a6363da9-944b-4aae-abf8-3478e529ad2f</a:t>
            </a:r>
            <a:endParaRPr lang="cs-CZ" sz="2800" b="1" dirty="0" smtClean="0">
              <a:solidFill>
                <a:srgbClr val="00B050"/>
              </a:solidFill>
            </a:endParaRPr>
          </a:p>
          <a:p>
            <a:pPr marL="450850" indent="-450850">
              <a:lnSpc>
                <a:spcPct val="100000"/>
              </a:lnSpc>
            </a:pPr>
            <a:r>
              <a:rPr lang="cs-CZ" sz="2800" b="1" dirty="0" smtClean="0">
                <a:solidFill>
                  <a:srgbClr val="00B050"/>
                </a:solidFill>
              </a:rPr>
              <a:t>Prosím </a:t>
            </a:r>
            <a:r>
              <a:rPr lang="cs-CZ" sz="2800" b="1" dirty="0">
                <a:solidFill>
                  <a:srgbClr val="00B050"/>
                </a:solidFill>
              </a:rPr>
              <a:t>o registraci s předstihem, je třeba ji schválit v případě, že se nezaregistrujete, do třídy a k přednáškám se </a:t>
            </a:r>
            <a:r>
              <a:rPr lang="cs-CZ" sz="2800" b="1" dirty="0" smtClean="0">
                <a:solidFill>
                  <a:srgbClr val="00B050"/>
                </a:solidFill>
              </a:rPr>
              <a:t>nedostanete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79216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Podmínky absolvování předmětu a hodnocení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001000" cy="5486400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cs-CZ" sz="2600" dirty="0" smtClean="0"/>
              <a:t>Podmínkou připuštění studenta ke zkoušce je splnění podmínek semináře</a:t>
            </a:r>
            <a:endParaRPr lang="cs-CZ" sz="2600" b="1" dirty="0" smtClean="0"/>
          </a:p>
          <a:p>
            <a:pPr algn="just">
              <a:spcAft>
                <a:spcPts val="600"/>
              </a:spcAft>
            </a:pPr>
            <a:r>
              <a:rPr lang="cs-CZ" sz="2600" b="1" dirty="0" smtClean="0"/>
              <a:t>Celkově </a:t>
            </a:r>
            <a:r>
              <a:rPr lang="cs-CZ" sz="2600" dirty="0" smtClean="0"/>
              <a:t>lze v předmětu získat </a:t>
            </a:r>
            <a:r>
              <a:rPr lang="cs-CZ" sz="2600" b="1" dirty="0" smtClean="0"/>
              <a:t>100 bodů za zkoušku</a:t>
            </a:r>
            <a:endParaRPr lang="cs-CZ" sz="2600" dirty="0" smtClean="0"/>
          </a:p>
          <a:p>
            <a:pPr marL="901700" indent="0" algn="just">
              <a:spcBef>
                <a:spcPts val="0"/>
              </a:spcBef>
              <a:buNone/>
            </a:pPr>
            <a:endParaRPr lang="cs-CZ" sz="2600" dirty="0" smtClean="0"/>
          </a:p>
          <a:p>
            <a:pPr algn="just">
              <a:spcAft>
                <a:spcPts val="600"/>
              </a:spcAft>
            </a:pPr>
            <a:r>
              <a:rPr lang="cs-CZ" sz="2600" b="1" dirty="0" smtClean="0">
                <a:solidFill>
                  <a:srgbClr val="FF0000"/>
                </a:solidFill>
              </a:rPr>
              <a:t>Závěrečná klasifikace</a:t>
            </a:r>
            <a:endParaRPr lang="cs-CZ" sz="2600" b="1" dirty="0">
              <a:solidFill>
                <a:srgbClr val="FF0000"/>
              </a:solidFill>
            </a:endParaRP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100 – </a:t>
            </a:r>
            <a:r>
              <a:rPr lang="cs-CZ" sz="2600" b="1" dirty="0" smtClean="0"/>
              <a:t>93 </a:t>
            </a:r>
            <a:r>
              <a:rPr lang="cs-CZ" sz="2600" b="1" dirty="0"/>
              <a:t>: A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92 </a:t>
            </a:r>
            <a:r>
              <a:rPr lang="cs-CZ" sz="2600" b="1" dirty="0"/>
              <a:t>– </a:t>
            </a:r>
            <a:r>
              <a:rPr lang="cs-CZ" sz="2600" b="1" dirty="0" smtClean="0"/>
              <a:t>85 </a:t>
            </a:r>
            <a:r>
              <a:rPr lang="cs-CZ" sz="2600" b="1" dirty="0"/>
              <a:t>: B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84 </a:t>
            </a:r>
            <a:r>
              <a:rPr lang="cs-CZ" sz="2600" b="1" dirty="0"/>
              <a:t>– </a:t>
            </a:r>
            <a:r>
              <a:rPr lang="cs-CZ" sz="2600" b="1" dirty="0" smtClean="0"/>
              <a:t>77 </a:t>
            </a:r>
            <a:r>
              <a:rPr lang="cs-CZ" sz="2600" b="1" dirty="0"/>
              <a:t>: C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75 </a:t>
            </a:r>
            <a:r>
              <a:rPr lang="cs-CZ" sz="2600" b="1" dirty="0"/>
              <a:t>– </a:t>
            </a:r>
            <a:r>
              <a:rPr lang="cs-CZ" sz="2600" b="1" dirty="0" smtClean="0"/>
              <a:t>69 </a:t>
            </a:r>
            <a:r>
              <a:rPr lang="cs-CZ" sz="2600" b="1" dirty="0"/>
              <a:t>: D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68 </a:t>
            </a:r>
            <a:r>
              <a:rPr lang="cs-CZ" sz="2600" b="1" dirty="0"/>
              <a:t>– 60 : E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59 </a:t>
            </a:r>
            <a:r>
              <a:rPr lang="cs-CZ" sz="2600" b="1" dirty="0"/>
              <a:t>– </a:t>
            </a:r>
            <a:r>
              <a:rPr lang="cs-CZ" sz="2600" b="1" dirty="0" smtClean="0"/>
              <a:t>  0 </a:t>
            </a:r>
            <a:r>
              <a:rPr lang="cs-CZ" sz="2600" b="1" dirty="0"/>
              <a:t>: F</a:t>
            </a:r>
          </a:p>
        </p:txBody>
      </p:sp>
    </p:spTree>
    <p:extLst>
      <p:ext uri="{BB962C8B-B14F-4D97-AF65-F5344CB8AC3E}">
        <p14:creationId xmlns:p14="http://schemas.microsoft.com/office/powerpoint/2010/main" val="223266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2338"/>
            <a:ext cx="7467600" cy="778098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>
                <a:solidFill>
                  <a:schemeClr val="tx1"/>
                </a:solidFill>
              </a:rPr>
              <a:t>Základní literatura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30280"/>
            <a:ext cx="8219256" cy="2604864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cs-CZ" sz="2800" dirty="0" smtClean="0"/>
              <a:t>TULEJA, P., P. NEZVAL A I. MAJEROVÁ, 2011. Základy mikroekonomie. Praha: CP </a:t>
            </a:r>
            <a:r>
              <a:rPr lang="cs-CZ" sz="2800" dirty="0" err="1" smtClean="0"/>
              <a:t>Bookds</a:t>
            </a:r>
            <a:r>
              <a:rPr lang="cs-CZ" sz="2800" dirty="0" smtClean="0"/>
              <a:t>. ISBN 978-80-251-3577-8.</a:t>
            </a:r>
            <a:endParaRPr lang="cs-CZ" sz="2800" dirty="0"/>
          </a:p>
          <a:p>
            <a:r>
              <a:rPr lang="cs-CZ" sz="2800" dirty="0" smtClean="0"/>
              <a:t>JUREČKA, V. A KOLEKTIV, 2010. Mikroekonomie. Praha: </a:t>
            </a:r>
            <a:r>
              <a:rPr lang="cs-CZ" sz="2800" dirty="0" err="1" smtClean="0"/>
              <a:t>Grada</a:t>
            </a:r>
            <a:r>
              <a:rPr lang="cs-CZ" sz="2800" dirty="0" smtClean="0"/>
              <a:t> </a:t>
            </a:r>
            <a:r>
              <a:rPr lang="cs-CZ" sz="2800" dirty="0" err="1" smtClean="0"/>
              <a:t>Publishing</a:t>
            </a:r>
            <a:r>
              <a:rPr lang="cs-CZ" sz="2800" dirty="0" smtClean="0"/>
              <a:t>, a.s. ISBN 978-80-247-3259-6.</a:t>
            </a:r>
            <a:endParaRPr lang="cs-CZ" sz="2800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09600" y="3372007"/>
            <a:ext cx="7467600" cy="778098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b="1" u="sng" dirty="0" smtClean="0">
                <a:solidFill>
                  <a:schemeClr val="tx1"/>
                </a:solidFill>
              </a:rPr>
              <a:t>doporučená literatura</a:t>
            </a:r>
            <a:endParaRPr lang="cs-CZ" sz="40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4122201"/>
            <a:ext cx="8219256" cy="2757264"/>
          </a:xfrm>
          <a:prstGeom prst="rect">
            <a:avLst/>
          </a:prstGeom>
        </p:spPr>
        <p:txBody>
          <a:bodyPr vert="horz">
            <a:normAutofit fontScale="85000"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cs-CZ" sz="2800" dirty="0" smtClean="0"/>
              <a:t>JUREČKA, V., O. BŘEZINOVÁ A KOLEKTIV, 2004. Mikroekonome, základní kurs. Ostrava: VŠB-TU Ostrava. ISBN 80-7078-771-6.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MANKIW, N. G., 2009. Základy ekonomie. Praha: </a:t>
            </a:r>
            <a:r>
              <a:rPr lang="cs-CZ" sz="2800" dirty="0" err="1"/>
              <a:t>G</a:t>
            </a:r>
            <a:r>
              <a:rPr lang="cs-CZ" sz="2800" dirty="0" err="1" smtClean="0"/>
              <a:t>rada</a:t>
            </a:r>
            <a:r>
              <a:rPr lang="cs-CZ" sz="2800" dirty="0" smtClean="0"/>
              <a:t>. ISBN 978-80-7169-897-3.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CASE, K. E., R. FAIR and S. OSTER, 2011. </a:t>
            </a:r>
            <a:r>
              <a:rPr lang="cs-CZ" sz="2800" dirty="0" err="1" smtClean="0"/>
              <a:t>Principles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Microeconomics</a:t>
            </a:r>
            <a:r>
              <a:rPr lang="cs-CZ" sz="2800" dirty="0" smtClean="0"/>
              <a:t>. New York: </a:t>
            </a:r>
            <a:r>
              <a:rPr lang="cs-CZ" sz="2800" dirty="0" err="1" smtClean="0"/>
              <a:t>Prentice</a:t>
            </a:r>
            <a:r>
              <a:rPr lang="cs-CZ" sz="2800" dirty="0" smtClean="0"/>
              <a:t> </a:t>
            </a:r>
            <a:r>
              <a:rPr lang="cs-CZ" sz="2800" dirty="0" err="1" smtClean="0"/>
              <a:t>Hall</a:t>
            </a:r>
            <a:r>
              <a:rPr lang="cs-CZ" sz="2800" dirty="0" smtClean="0"/>
              <a:t>. ISBN 978-0131388857.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656</TotalTime>
  <Words>294</Words>
  <Application>Microsoft Office PowerPoint</Application>
  <PresentationFormat>Předvádění na obrazovce (4:3)</PresentationFormat>
  <Paragraphs>39</Paragraphs>
  <Slides>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Wingdings</vt:lpstr>
      <vt:lpstr>Wingdings 2</vt:lpstr>
      <vt:lpstr>Arkýř</vt:lpstr>
      <vt:lpstr>EKONOMIE  (BKEKO)           ZS 2020/2021</vt:lpstr>
      <vt:lpstr>Zajištění výuky</vt:lpstr>
      <vt:lpstr>Charakteristika předmětu</vt:lpstr>
      <vt:lpstr>Podmínky absolvování předmětu a hodnocení</vt:lpstr>
      <vt:lpstr>Základní literatura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prigo_ek@outlook.cz</cp:lastModifiedBy>
  <cp:revision>154</cp:revision>
  <dcterms:created xsi:type="dcterms:W3CDTF">2015-02-19T14:22:13Z</dcterms:created>
  <dcterms:modified xsi:type="dcterms:W3CDTF">2020-10-08T18:16:12Z</dcterms:modified>
</cp:coreProperties>
</file>