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73" r:id="rId4"/>
    <p:sldId id="266" r:id="rId5"/>
    <p:sldId id="267" r:id="rId6"/>
    <p:sldId id="268" r:id="rId7"/>
    <p:sldId id="282" r:id="rId8"/>
    <p:sldId id="287" r:id="rId9"/>
    <p:sldId id="260" r:id="rId10"/>
    <p:sldId id="284" r:id="rId11"/>
    <p:sldId id="288" r:id="rId12"/>
    <p:sldId id="285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10" r:id="rId31"/>
    <p:sldId id="306" r:id="rId32"/>
    <p:sldId id="307" r:id="rId33"/>
    <p:sldId id="308" r:id="rId34"/>
    <p:sldId id="309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17. 11. 2020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31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0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319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00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A472-A549-49A4-87BA-482BDD581CDD}" type="datetime1">
              <a:rPr lang="cs-CZ" smtClean="0"/>
              <a:pPr/>
              <a:t>17. 11. 2020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669F-933D-44ED-9D7C-686D96CE812D}" type="datetime1">
              <a:rPr lang="cs-CZ" smtClean="0"/>
              <a:pPr/>
              <a:t>17. 11. 2020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4737-B5AD-4F98-AD9C-E83E747DCE38}" type="datetime1">
              <a:rPr lang="cs-CZ" smtClean="0"/>
              <a:pPr/>
              <a:t>17. 11. 2020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F4B1-355F-4E97-9B5D-2B9D6CDC2879}" type="datetime1">
              <a:rPr lang="cs-CZ" smtClean="0"/>
              <a:pPr/>
              <a:t>17. 11. 2020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364C-D7DD-4A28-9317-B2791F8273C0}" type="datetime1">
              <a:rPr lang="cs-CZ" smtClean="0"/>
              <a:pPr/>
              <a:t>17. 11. 2020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3E679-16D2-47DF-A717-9273E05E9DA4}" type="datetime1">
              <a:rPr lang="cs-CZ" smtClean="0"/>
              <a:pPr/>
              <a:t>17. 11. 2020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5B5D9-8555-45FB-BC53-ABE1785128FF}" type="datetime1">
              <a:rPr lang="cs-CZ" smtClean="0"/>
              <a:pPr/>
              <a:t>17. 11. 2020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55E5-138A-46BA-814C-6BBEC216F10E}" type="datetime1">
              <a:rPr lang="cs-CZ" smtClean="0"/>
              <a:pPr/>
              <a:t>17. 11. 2020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C4CB-4AC0-4D86-9137-3AB6D9902D2C}" type="datetime1">
              <a:rPr lang="cs-CZ" smtClean="0"/>
              <a:pPr/>
              <a:t>17. 11. 2020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B974-533D-4342-A280-5C00FFCFA0FE}" type="datetime1">
              <a:rPr lang="cs-CZ" smtClean="0"/>
              <a:pPr/>
              <a:t>17. 11. 2020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396D-2048-43EC-93DF-889BA57DF6E7}" type="datetime1">
              <a:rPr lang="cs-CZ" smtClean="0"/>
              <a:pPr/>
              <a:t>17. 11. 2020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CC5A3-C4D2-44BB-AB38-C2F221D6F2D0}" type="datetime1">
              <a:rPr lang="cs-CZ" smtClean="0"/>
              <a:pPr/>
              <a:t>17. 11. 2020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Blok II. trestní právo</a:t>
            </a:r>
            <a:br>
              <a:rPr lang="cs-CZ" sz="3600" b="1" dirty="0" smtClean="0"/>
            </a:br>
            <a:r>
              <a:rPr lang="cs-CZ" sz="3600" b="1" dirty="0" smtClean="0"/>
              <a:t>(</a:t>
            </a:r>
            <a:r>
              <a:rPr lang="cs-CZ" sz="3600" b="1" dirty="0" smtClean="0"/>
              <a:t>20. </a:t>
            </a:r>
            <a:r>
              <a:rPr lang="cs-CZ" sz="3600" b="1" dirty="0" smtClean="0"/>
              <a:t>11. </a:t>
            </a:r>
            <a:r>
              <a:rPr lang="cs-CZ" sz="3600" b="1" dirty="0" smtClean="0"/>
              <a:t>2020)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00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</a:p>
          <a:p>
            <a:pPr lvl="0" algn="just"/>
            <a:endParaRPr lang="cs-CZ" b="1" u="sng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Subjektivní stránka</a:t>
            </a:r>
            <a:endParaRPr lang="cs-CZ" sz="2000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cs-CZ" sz="2000" dirty="0"/>
          </a:p>
          <a:p>
            <a:pPr lvl="0" algn="just"/>
            <a:r>
              <a:rPr lang="cs-CZ" sz="2000" dirty="0" smtClean="0"/>
              <a:t>je </a:t>
            </a:r>
            <a:r>
              <a:rPr lang="cs-CZ" sz="2000" dirty="0"/>
              <a:t>u </a:t>
            </a:r>
            <a:r>
              <a:rPr lang="cs-CZ" sz="2000" dirty="0" smtClean="0"/>
              <a:t>každého trestného činu představována </a:t>
            </a:r>
            <a:r>
              <a:rPr lang="cs-CZ" sz="2000" dirty="0"/>
              <a:t>zejména zaviněním, vyjadřujícím vnitřní psychický vztah subjektu k předmětnému protiprávnímu jednání a jeho následku.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Právní úprava </a:t>
            </a:r>
            <a:r>
              <a:rPr lang="cs-CZ" sz="2000" dirty="0" smtClean="0"/>
              <a:t>trestných činů </a:t>
            </a:r>
            <a:r>
              <a:rPr lang="cs-CZ" sz="2000" dirty="0"/>
              <a:t>je koncipována na principu </a:t>
            </a:r>
            <a:r>
              <a:rPr lang="cs-CZ" sz="2000" b="1" dirty="0"/>
              <a:t>zavinění</a:t>
            </a:r>
            <a:r>
              <a:rPr lang="cs-CZ" sz="2000" dirty="0"/>
              <a:t>, přičemž k naplnění skutkových </a:t>
            </a:r>
            <a:r>
              <a:rPr lang="cs-CZ" sz="2000" dirty="0" smtClean="0"/>
              <a:t>podstat trestných činů je třeba úmyslného zavinění, nestanoví-li trestní zákon výslovně, že postačuje zavinění z nedbalosti (§ 13 odst. 2 TZ)</a:t>
            </a:r>
            <a:endParaRPr lang="cs-CZ" sz="2000" dirty="0"/>
          </a:p>
          <a:p>
            <a:pPr lvl="0" algn="just"/>
            <a:endParaRPr lang="cs-CZ" sz="2000" dirty="0"/>
          </a:p>
          <a:p>
            <a:pPr algn="just"/>
            <a:r>
              <a:rPr lang="cs-CZ" sz="2000" b="1" dirty="0"/>
              <a:t>Úmysl přímý</a:t>
            </a:r>
            <a:r>
              <a:rPr lang="cs-CZ" sz="2000" dirty="0"/>
              <a:t> » pachatel </a:t>
            </a:r>
            <a:r>
              <a:rPr lang="cs-CZ" sz="2000" b="1" dirty="0"/>
              <a:t>chtěl</a:t>
            </a:r>
            <a:r>
              <a:rPr lang="cs-CZ" sz="2000" dirty="0"/>
              <a:t> svým jednáním </a:t>
            </a:r>
            <a:r>
              <a:rPr lang="cs-CZ" sz="2000" b="1" dirty="0"/>
              <a:t>porušit</a:t>
            </a:r>
            <a:r>
              <a:rPr lang="cs-CZ" sz="2000" dirty="0"/>
              <a:t> nebo </a:t>
            </a:r>
            <a:r>
              <a:rPr lang="cs-CZ" sz="2000" b="1" dirty="0"/>
              <a:t>ohrozit</a:t>
            </a:r>
            <a:r>
              <a:rPr lang="cs-CZ" sz="2000" dirty="0"/>
              <a:t> zájem chráněný zákonem</a:t>
            </a:r>
            <a:r>
              <a:rPr lang="cs-CZ" sz="2000" dirty="0" smtClean="0"/>
              <a:t>.</a:t>
            </a:r>
          </a:p>
          <a:p>
            <a:pPr algn="just"/>
            <a:endParaRPr lang="cs-CZ" sz="2000" dirty="0"/>
          </a:p>
          <a:p>
            <a:pPr lvl="0" algn="just"/>
            <a:r>
              <a:rPr lang="cs-CZ" sz="2000" b="1" dirty="0"/>
              <a:t>Úmysl nepřímý</a:t>
            </a:r>
            <a:r>
              <a:rPr lang="cs-CZ" sz="2000" dirty="0"/>
              <a:t> » pachatel </a:t>
            </a:r>
            <a:r>
              <a:rPr lang="cs-CZ" sz="2000" b="1" dirty="0"/>
              <a:t>věděl, že </a:t>
            </a:r>
            <a:r>
              <a:rPr lang="cs-CZ" sz="2000" dirty="0"/>
              <a:t>svým jednáním </a:t>
            </a:r>
            <a:r>
              <a:rPr lang="cs-CZ" sz="2000" b="1" dirty="0"/>
              <a:t>může ohrozit </a:t>
            </a:r>
            <a:r>
              <a:rPr lang="cs-CZ" sz="2000" dirty="0"/>
              <a:t>zájem chráněný zákonem, a pro případ, že jej poruší nebo ohrozí, </a:t>
            </a:r>
            <a:r>
              <a:rPr lang="cs-CZ" sz="2000" b="1" dirty="0"/>
              <a:t>byl s tím srozuměn</a:t>
            </a:r>
            <a:r>
              <a:rPr lang="cs-CZ" sz="2000" dirty="0"/>
              <a:t>.</a:t>
            </a:r>
            <a:endParaRPr lang="cs-CZ" sz="2000" b="1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15080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</a:p>
          <a:p>
            <a:pPr lvl="0" algn="just"/>
            <a:endParaRPr lang="cs-CZ" b="1" u="sng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Subjektivní stránka</a:t>
            </a:r>
            <a:endParaRPr lang="cs-CZ" sz="2000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cs-CZ" sz="2000" dirty="0"/>
          </a:p>
          <a:p>
            <a:pPr lvl="0" algn="just"/>
            <a:endParaRPr lang="cs-CZ" dirty="0"/>
          </a:p>
          <a:p>
            <a:pPr algn="just"/>
            <a:r>
              <a:rPr lang="cs-CZ" sz="2000" b="1" dirty="0"/>
              <a:t>Nedbalost vědomá </a:t>
            </a:r>
            <a:r>
              <a:rPr lang="cs-CZ" sz="2000" dirty="0"/>
              <a:t>» pachatel </a:t>
            </a:r>
            <a:r>
              <a:rPr lang="cs-CZ" sz="2000" b="1" dirty="0"/>
              <a:t>věděl</a:t>
            </a:r>
            <a:r>
              <a:rPr lang="cs-CZ" sz="2000" dirty="0"/>
              <a:t>, že svým jednáním může způsobit určité následky, ale bez přiměřených důvodů </a:t>
            </a:r>
            <a:r>
              <a:rPr lang="cs-CZ" sz="2000" b="1" dirty="0"/>
              <a:t>spoléhal</a:t>
            </a:r>
            <a:r>
              <a:rPr lang="cs-CZ" sz="2000" dirty="0"/>
              <a:t> na to, že je nezpůsobí.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 smtClean="0"/>
              <a:t>Nedbalost </a:t>
            </a:r>
            <a:r>
              <a:rPr lang="cs-CZ" sz="2000" b="1" dirty="0"/>
              <a:t>nevědomá </a:t>
            </a:r>
            <a:r>
              <a:rPr lang="cs-CZ" sz="2000" dirty="0"/>
              <a:t>» pachatel </a:t>
            </a:r>
            <a:r>
              <a:rPr lang="cs-CZ" sz="2000" b="1" dirty="0"/>
              <a:t>nevěděl</a:t>
            </a:r>
            <a:r>
              <a:rPr lang="cs-CZ" sz="2000" dirty="0"/>
              <a:t>, že svým jednáním může způsobit škodlivé následky, ač vzhledem k okolnostem a svým osobním poměrům to </a:t>
            </a:r>
            <a:r>
              <a:rPr lang="cs-CZ" sz="2000" b="1" dirty="0"/>
              <a:t>vědět měl a mohl</a:t>
            </a:r>
            <a:r>
              <a:rPr lang="cs-CZ" sz="2000" dirty="0" smtClean="0"/>
              <a:t>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1400" b="1" i="1" dirty="0" smtClean="0"/>
              <a:t>Hrubá nedbalost – přístup pachatele k náležité opatrnosti svědčí o zřejmé bezohlednosti pachatele k zájmům chráněným trestním zákonem.</a:t>
            </a:r>
          </a:p>
          <a:p>
            <a:pPr lvl="0" algn="just"/>
            <a:endParaRPr lang="cs-CZ" sz="1400" b="1" i="1" dirty="0"/>
          </a:p>
          <a:p>
            <a:pPr lvl="0" algn="just"/>
            <a:r>
              <a:rPr lang="cs-CZ" sz="1400" b="1" i="1" dirty="0" smtClean="0"/>
              <a:t>Srozumění – smíření pachatele s tím, že způsobem stanoveným v trestním zákoně může porušit nebo ohrozit zájem chráněný tímto zákonem</a:t>
            </a:r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49682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dirty="0"/>
          </a:p>
          <a:p>
            <a:pPr algn="just"/>
            <a:r>
              <a:rPr lang="cs-CZ" sz="2000" dirty="0"/>
              <a:t>= okolnosti, které tu jsou v době spáchání trestného činu a které způsobují, že čin není trestným, protože </a:t>
            </a:r>
            <a:r>
              <a:rPr lang="cs-CZ" sz="2000" b="1" dirty="0"/>
              <a:t>není protiprávní</a:t>
            </a:r>
            <a:endParaRPr lang="cs-CZ" sz="2000" dirty="0"/>
          </a:p>
          <a:p>
            <a:pPr lvl="0" algn="just"/>
            <a:endParaRPr lang="cs-CZ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krajní nouze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nutná obrana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s</a:t>
            </a:r>
            <a:r>
              <a:rPr lang="cs-CZ" b="1" dirty="0" smtClean="0"/>
              <a:t>volení poškozeného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p</a:t>
            </a:r>
            <a:r>
              <a:rPr lang="cs-CZ" b="1" dirty="0" smtClean="0"/>
              <a:t>řípustné riziko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o</a:t>
            </a:r>
            <a:r>
              <a:rPr lang="cs-CZ" b="1" dirty="0" smtClean="0"/>
              <a:t>právněné užití zbraně</a:t>
            </a:r>
          </a:p>
          <a:p>
            <a:pPr lvl="0" algn="just"/>
            <a:endParaRPr lang="cs-CZ" b="1" dirty="0"/>
          </a:p>
          <a:p>
            <a:pPr lvl="0" algn="just"/>
            <a:endParaRPr lang="cs-CZ" b="1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822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i="1" dirty="0" smtClean="0"/>
          </a:p>
          <a:p>
            <a:pPr algn="just"/>
            <a:r>
              <a:rPr lang="cs-CZ" u="sng" dirty="0"/>
              <a:t>Krajní nouze</a:t>
            </a:r>
            <a:endParaRPr lang="cs-CZ" dirty="0"/>
          </a:p>
          <a:p>
            <a:pPr lvl="0" algn="just"/>
            <a:r>
              <a:rPr lang="cs-CZ" dirty="0"/>
              <a:t>jednomu zájmu chráněnému trestním zákonem hrozí porucha, která může být odvrácena jen poruchou druhého zájmu</a:t>
            </a:r>
          </a:p>
          <a:p>
            <a:pPr lvl="0" algn="just"/>
            <a:r>
              <a:rPr lang="cs-CZ" dirty="0"/>
              <a:t>k činu je oprávněn každý, i ten, jehož zájmy ohroženy nejsou (pomoc v nouzi</a:t>
            </a:r>
            <a:r>
              <a:rPr lang="cs-CZ" dirty="0" smtClean="0"/>
              <a:t>)</a:t>
            </a:r>
          </a:p>
          <a:p>
            <a:pPr lvl="0" algn="just"/>
            <a:endParaRPr lang="cs-CZ" dirty="0"/>
          </a:p>
          <a:p>
            <a:pPr algn="just"/>
            <a:r>
              <a:rPr lang="cs-CZ" u="sng" dirty="0"/>
              <a:t>Odvrácení nebezpečí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hrozící zájmu chráněného trestním zákonem =útok na objekt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nebezpečí hrozí přímo = vývoj událostí směřuje rychle k poruše, nebo sice nepokračuje, ale jsou splněny všechny podmínky pro to, aby porucha nastala a splnění zbývajících  je věcí náhody, která se může kdykoli a s velkou pravděpodobností stát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nebezpečí není možno odvrátit jinak (subsidiarita) = zraněného může odvést řidič, který není podnapilý, rozbití okénka namísto vstupních dveří chaty, preference útěku před útokem, pokud je možný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nutno posoudit, zda nebezpečí bylo možno odvrátit ještě před porušením zájmu chráněného trestním zákonem, kterému nebezpečí hrozilo</a:t>
            </a:r>
            <a:endParaRPr lang="cs-CZ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ten, komu hrozí, je není povinen snášet (voják, plavčík, hasič) = podmínku je však nutno vykládat vždy s ohledem na konkrétní podmínky (velitel horské služby neposkytne záchranu bez patřičné výbavy)</a:t>
            </a:r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b="1" u="sng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princip proporcionality = nesmí být způsoben následek stejně závažný nebo závažnější než ten, který hrozil, tzn. </a:t>
            </a:r>
            <a:r>
              <a:rPr lang="cs-CZ" b="1" dirty="0"/>
              <a:t>nelze připustit záchranu jednoho zájmu chráněného trestním zákonem obětováním rovnocenného zájmu</a:t>
            </a:r>
            <a:endParaRPr lang="cs-CZ" dirty="0"/>
          </a:p>
          <a:p>
            <a:pPr algn="just"/>
            <a:r>
              <a:rPr lang="cs-CZ" b="1" u="sng" dirty="0"/>
              <a:t>Exces z krajní </a:t>
            </a:r>
            <a:r>
              <a:rPr lang="cs-CZ" b="1" u="sng" dirty="0" smtClean="0"/>
              <a:t>nouze</a:t>
            </a:r>
          </a:p>
          <a:p>
            <a:pPr algn="just"/>
            <a:endParaRPr lang="cs-CZ" b="1" u="sng" dirty="0"/>
          </a:p>
          <a:p>
            <a:pPr lvl="0" algn="just"/>
            <a:r>
              <a:rPr lang="cs-CZ" b="1" dirty="0"/>
              <a:t>Intenzivní exces </a:t>
            </a:r>
            <a:r>
              <a:rPr lang="cs-CZ" dirty="0"/>
              <a:t>– způsobený následek je stejně závažný nebo závažnější než ten, který </a:t>
            </a:r>
            <a:r>
              <a:rPr lang="cs-CZ" dirty="0" smtClean="0"/>
              <a:t>hrozil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b="1" dirty="0"/>
              <a:t>Extenzivní exces </a:t>
            </a:r>
            <a:r>
              <a:rPr lang="cs-CZ" dirty="0"/>
              <a:t>– jednání nebylo provedeno v době, kdy nebezpečí bezprostředně hrozilo (předtím nebo potom)</a:t>
            </a:r>
          </a:p>
          <a:p>
            <a:pPr lvl="0" algn="just"/>
            <a:r>
              <a:rPr lang="cs-CZ" dirty="0"/>
              <a:t>nebezpečí bylo možno odvrátit jinak</a:t>
            </a:r>
          </a:p>
          <a:p>
            <a:pPr lvl="0" algn="just"/>
            <a:r>
              <a:rPr lang="cs-CZ" dirty="0"/>
              <a:t>byla tu povinnost nebezpečí snášet</a:t>
            </a:r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u="sng" dirty="0"/>
              <a:t>Nutná obrana</a:t>
            </a:r>
          </a:p>
          <a:p>
            <a:pPr lvl="0" algn="just"/>
            <a:endParaRPr lang="cs-CZ" sz="2000" b="1" u="sng" dirty="0"/>
          </a:p>
          <a:p>
            <a:pPr lvl="0" algn="just"/>
            <a:r>
              <a:rPr lang="cs-CZ" sz="2000" b="1" dirty="0"/>
              <a:t>Nutná obrana</a:t>
            </a:r>
            <a:r>
              <a:rPr lang="cs-CZ" sz="2000" dirty="0"/>
              <a:t> je takové jednání, kterým je odvracen přímo hrozící nebo trvající útok na zákonem chráněný zájem</a:t>
            </a:r>
            <a:endParaRPr lang="cs-CZ" sz="2000" b="1" u="sng" dirty="0"/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/>
              <a:t>Může být </a:t>
            </a:r>
            <a:r>
              <a:rPr lang="cs-CZ" sz="2000" b="1" u="sng" dirty="0"/>
              <a:t>intenzivnější</a:t>
            </a:r>
            <a:r>
              <a:rPr lang="cs-CZ" sz="2000" b="1" dirty="0"/>
              <a:t> než útok, neboť je nutná k jeho odvrácení.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Vybočení (exces) z nutné obrany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Exces intenzivní = obrana je zjevně nepřiměřená způsobu útoku (střelba po osobě, která se nachází na pozemku, aniž by zde byly okolnosti svědčící o bezprostředně hrozící agresi, po kapesním zloději aj.)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Exces extenzivní= nebyla současná s přímo hrozícím nebo trvajícím útokem (pokračování po odvrácení útoku – z obránce se stává útočník; předčasná obrana)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u="sng" dirty="0" smtClean="0"/>
              <a:t>Svolení poškozeného</a:t>
            </a:r>
          </a:p>
          <a:p>
            <a:pPr lvl="0" algn="just"/>
            <a:endParaRPr lang="cs-CZ" sz="2000" b="1" u="sng" dirty="0" smtClean="0"/>
          </a:p>
          <a:p>
            <a:pPr lvl="0" algn="just"/>
            <a:r>
              <a:rPr lang="cs-CZ" sz="2000" dirty="0" smtClean="0"/>
              <a:t>je-li dáno </a:t>
            </a:r>
            <a:r>
              <a:rPr lang="cs-CZ" sz="2000" b="1" dirty="0" smtClean="0"/>
              <a:t>před jednáním </a:t>
            </a:r>
            <a:r>
              <a:rPr lang="cs-CZ" sz="2000" dirty="0" smtClean="0"/>
              <a:t>či </a:t>
            </a:r>
            <a:r>
              <a:rPr lang="cs-CZ" sz="2000" b="1" dirty="0" smtClean="0"/>
              <a:t>současně s jednáním </a:t>
            </a:r>
            <a:r>
              <a:rPr lang="cs-CZ" sz="2000" dirty="0" smtClean="0"/>
              <a:t>osoby čin páchající jinak trestný, </a:t>
            </a:r>
            <a:r>
              <a:rPr lang="cs-CZ" sz="2000" b="1" dirty="0" smtClean="0"/>
              <a:t>po jednání </a:t>
            </a:r>
            <a:r>
              <a:rPr lang="cs-CZ" sz="2000" dirty="0" smtClean="0"/>
              <a:t>pouze za předpokladu, že mohl pachatel důvodně předpokládat, že svolení by bylo dáno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osoba dávající svolení jej může dát toliko ve věcech, o nichž může </a:t>
            </a:r>
            <a:r>
              <a:rPr lang="cs-CZ" sz="2000" b="1" dirty="0" smtClean="0"/>
              <a:t>bez omezení oprávněně rozhodovat</a:t>
            </a:r>
            <a:r>
              <a:rPr lang="cs-CZ" sz="2000" dirty="0" smtClean="0"/>
              <a:t> </a:t>
            </a:r>
            <a:r>
              <a:rPr lang="cs-CZ" sz="2000" i="1" dirty="0" smtClean="0"/>
              <a:t>(můžeš vyhodit celý obývací pokoj – jsou tam pouze věci osoby dávající souhlas)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vyjma svolení k lékařským zákrokům, jež jsou na základě poznatků lékařské vědy v souladu s právním řádem, nelze dát souhlas s ublížením na zdraví nebo usmrcením </a:t>
            </a:r>
            <a:r>
              <a:rPr lang="cs-CZ" sz="2000" i="1" dirty="0" smtClean="0"/>
              <a:t>( x státy, kde je povolena </a:t>
            </a:r>
            <a:r>
              <a:rPr lang="cs-CZ" sz="2000" i="1" dirty="0" err="1" smtClean="0"/>
              <a:t>eutanasie</a:t>
            </a:r>
            <a:r>
              <a:rPr lang="cs-CZ" sz="2000" i="1" dirty="0" smtClean="0"/>
              <a:t>) </a:t>
            </a:r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i="1" dirty="0" smtClean="0"/>
          </a:p>
          <a:p>
            <a:pPr lvl="0" algn="just"/>
            <a:r>
              <a:rPr lang="cs-CZ" sz="2000" b="1" u="sng" dirty="0" smtClean="0"/>
              <a:t>Přípustné riziko</a:t>
            </a:r>
          </a:p>
          <a:p>
            <a:pPr lvl="0" algn="just"/>
            <a:endParaRPr lang="cs-CZ" sz="2000" b="1" u="sng" dirty="0" smtClean="0"/>
          </a:p>
          <a:p>
            <a:pPr lvl="0" algn="just"/>
            <a:r>
              <a:rPr lang="cs-CZ" sz="2000" i="1" dirty="0" smtClean="0"/>
              <a:t>„bez rizika není možný pokrok“</a:t>
            </a:r>
          </a:p>
          <a:p>
            <a:pPr lvl="0" algn="just"/>
            <a:endParaRPr lang="cs-CZ" sz="2000" i="1" dirty="0" smtClean="0"/>
          </a:p>
          <a:p>
            <a:pPr lvl="0" algn="just"/>
            <a:r>
              <a:rPr lang="cs-CZ" sz="2000" dirty="0" smtClean="0"/>
              <a:t>výkon společensky prospěšné činnosti, jíž je ohrožen nebo porušen zájem chráněný trestným zákonem, nelze – li společensky prospěšného výsledku dosáhnout jinak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není přípustným rizikem</a:t>
            </a:r>
            <a:r>
              <a:rPr lang="cs-CZ" sz="2000" dirty="0" smtClean="0"/>
              <a:t>, když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2000" dirty="0" smtClean="0"/>
              <a:t>činnost ohrozí život nebo zdraví člověka, aniž by jím byl dán souhlas v souladu se zákonem (experimentální lékařský zákrok, k němuž osoba nedala souhlas)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2000" dirty="0" smtClean="0"/>
              <a:t>výsledek činnosti neodpovídá míře rizika (riziko vyšší než přínos)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2000" dirty="0" smtClean="0"/>
              <a:t>činnost je v rozporu s právními předpisy, veřejným pořádkem, zásadami lidskosti, příčí se dobrým mravům</a:t>
            </a:r>
          </a:p>
          <a:p>
            <a:pPr lvl="0" algn="just"/>
            <a:endParaRPr lang="cs-CZ" sz="1400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55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u="sng" dirty="0" smtClean="0"/>
              <a:t>Oprávněné užití zbraně</a:t>
            </a:r>
          </a:p>
          <a:p>
            <a:pPr lvl="0" algn="just"/>
            <a:endParaRPr lang="cs-CZ" sz="2000" b="1" u="sng" dirty="0" smtClean="0"/>
          </a:p>
          <a:p>
            <a:pPr lvl="0" algn="just"/>
            <a:r>
              <a:rPr lang="cs-CZ" sz="2000" dirty="0" smtClean="0"/>
              <a:t>Použití zbraně v mezích stanovené zvláštními předpisy, typicky se jedná o zákonné použití zbraně ozbrojenými a bezpečnostními sbory (policie, vojenská policie) nebo obecní policií, která je však toliko orgánem obce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Ukázka zákonného textu (§ 56 odst. 1 zákona č. 273/2008 Sb., o policii České republiky)</a:t>
            </a:r>
          </a:p>
          <a:p>
            <a:pPr lvl="0" algn="just"/>
            <a:r>
              <a:rPr lang="cs-CZ" sz="900" b="1" i="1" dirty="0" smtClean="0"/>
              <a:t>Policista je oprávněn použít zbraň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a) v nutné obraně nebo v krajní nouzi,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b) jestliže se nebezpečný pachatel, proti němuž zakročuje, na jeho výzvu nevzdá nebo se zdráhá opustit svůj úkryt,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c) aby zamezil útěku nebezpečného pachatele, jehož nemůže jiným způsobem zadržet,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d) nelze-li jinak překonat aktivní odpor směřující ke zmaření jeho závažného zákroku,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e) aby odvrátil násilný útok, který ohrožuje střežený nebo chráněný objekt anebo prostor,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f) nelze-li jinak zadržet dopravní prostředek, jehož řidič bezohlednou jízdou vážně ohrožuje život nebo zdraví osob a na opětovnou výzvu nebo znamení dané podle jiného právního předpisu10) nezastaví,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g) jestliže osoba, proti níž byl použit donucovací prostředek hrozba namířenou střelnou zbraní nebo varovný výstřel, neuposlechne příkazu policisty směřujícího k zajištění bezpečnosti jeho vlastní nebo jiné osoby, nebo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h) ke zneškodnění zvířete ohrožujícího život nebo zdraví osoby.</a:t>
            </a:r>
          </a:p>
          <a:p>
            <a:pPr lvl="0" algn="just"/>
            <a:endParaRPr lang="cs-CZ" sz="900" b="1" u="sng" dirty="0" smtClean="0"/>
          </a:p>
          <a:p>
            <a:pPr lvl="0" algn="just"/>
            <a:endParaRPr lang="cs-CZ" sz="900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Trestní odpovědnost</a:t>
            </a:r>
            <a:r>
              <a:rPr lang="cs-CZ" sz="2400" dirty="0" smtClean="0"/>
              <a:t> </a:t>
            </a:r>
          </a:p>
          <a:p>
            <a:pPr algn="just"/>
            <a:endParaRPr lang="cs-CZ" sz="2400" dirty="0"/>
          </a:p>
          <a:p>
            <a:pPr algn="just"/>
            <a:r>
              <a:rPr lang="cs-CZ" sz="2000" b="1" dirty="0" smtClean="0"/>
              <a:t>Trestní sankce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tresty a ochranná opatření</a:t>
            </a:r>
          </a:p>
          <a:p>
            <a:pPr algn="just"/>
            <a:r>
              <a:rPr lang="cs-CZ" sz="2000" dirty="0" smtClean="0"/>
              <a:t>pouze na základě zákona („</a:t>
            </a:r>
            <a:r>
              <a:rPr lang="cs-CZ" sz="2000" dirty="0" err="1" smtClean="0"/>
              <a:t>nullum</a:t>
            </a:r>
            <a:r>
              <a:rPr lang="cs-CZ" sz="2000" dirty="0" smtClean="0"/>
              <a:t> </a:t>
            </a:r>
            <a:r>
              <a:rPr lang="cs-CZ" sz="2000" dirty="0" err="1" smtClean="0"/>
              <a:t>poena</a:t>
            </a:r>
            <a:r>
              <a:rPr lang="cs-CZ" sz="2000" dirty="0" smtClean="0"/>
              <a:t> sine </a:t>
            </a:r>
            <a:r>
              <a:rPr lang="cs-CZ" sz="2000" dirty="0" err="1" smtClean="0"/>
              <a:t>lege</a:t>
            </a:r>
            <a:r>
              <a:rPr lang="cs-CZ" sz="2000" dirty="0" smtClean="0"/>
              <a:t>“; čl. 39 Listiny)</a:t>
            </a:r>
          </a:p>
          <a:p>
            <a:pPr algn="just"/>
            <a:r>
              <a:rPr lang="cs-CZ" sz="2000" b="1" dirty="0" smtClean="0"/>
              <a:t>zásady pro ukládání trestů</a:t>
            </a:r>
            <a:r>
              <a:rPr lang="cs-CZ" sz="2000" dirty="0" smtClean="0"/>
              <a:t>: </a:t>
            </a:r>
            <a:r>
              <a:rPr lang="cs-CZ" sz="2000" b="1" dirty="0" smtClean="0"/>
              <a:t>zákonnosti, </a:t>
            </a:r>
            <a:r>
              <a:rPr lang="cs-CZ" sz="2000" b="1" dirty="0" err="1" smtClean="0"/>
              <a:t>individializace</a:t>
            </a:r>
            <a:r>
              <a:rPr lang="cs-CZ" sz="2000" b="1" dirty="0" smtClean="0"/>
              <a:t> </a:t>
            </a:r>
            <a:r>
              <a:rPr lang="cs-CZ" sz="2000" dirty="0" smtClean="0"/>
              <a:t>(konkrétní pachatel a okolnosti mající vliv na závažnost trestného činu), </a:t>
            </a:r>
            <a:r>
              <a:rPr lang="cs-CZ" sz="2000" b="1" dirty="0" smtClean="0"/>
              <a:t>přiměřenosti </a:t>
            </a:r>
            <a:r>
              <a:rPr lang="cs-CZ" sz="2000" dirty="0" smtClean="0"/>
              <a:t>(adekvátní spáchanému trestnému činu)</a:t>
            </a:r>
            <a:r>
              <a:rPr lang="cs-CZ" sz="2000" b="1" dirty="0" smtClean="0"/>
              <a:t> , personality </a:t>
            </a:r>
            <a:r>
              <a:rPr lang="cs-CZ" sz="2000" dirty="0" smtClean="0"/>
              <a:t>(směrem k pachateli, ten musí trest vykonat, minimalizace vlivu na okolí pachatele), </a:t>
            </a:r>
            <a:r>
              <a:rPr lang="cs-CZ" sz="2000" b="1" dirty="0" smtClean="0"/>
              <a:t>humanity </a:t>
            </a:r>
            <a:r>
              <a:rPr lang="cs-CZ" sz="2000" dirty="0" smtClean="0"/>
              <a:t>(zákaz ukládání krutých a nepřiměřených sankcí)</a:t>
            </a:r>
          </a:p>
          <a:p>
            <a:pPr algn="just"/>
            <a:r>
              <a:rPr lang="cs-CZ" sz="1200" b="1" dirty="0" smtClean="0"/>
              <a:t>Čl. 6 odst. 6 Listiny: Trest smrti se nepřipouští</a:t>
            </a:r>
          </a:p>
          <a:p>
            <a:pPr algn="just"/>
            <a:r>
              <a:rPr lang="cs-CZ" sz="1200" b="1" dirty="0" smtClean="0"/>
              <a:t>Čl. 7 odst. 2 Listiny: Nikdo nesmí být mučen ani podroben krutému, nelidskému nebo ponižujícímu zacházení nebo trestu</a:t>
            </a:r>
          </a:p>
          <a:p>
            <a:pPr algn="just"/>
            <a:r>
              <a:rPr lang="cs-CZ" sz="2000" b="1" dirty="0" smtClean="0"/>
              <a:t>cíle trestu</a:t>
            </a:r>
            <a:r>
              <a:rPr lang="cs-CZ" sz="2000" dirty="0" smtClean="0"/>
              <a:t>: individuální a generální prevence</a:t>
            </a:r>
          </a:p>
          <a:p>
            <a:pPr algn="just"/>
            <a:r>
              <a:rPr lang="cs-CZ" sz="2000" b="1" dirty="0" smtClean="0"/>
              <a:t>Individuální prevence: </a:t>
            </a:r>
            <a:r>
              <a:rPr lang="cs-CZ" sz="2000" dirty="0" smtClean="0"/>
              <a:t>zamezit pachateli v páchání trestné činnosti, újma způsobena trestem konkrétnímu pachateli, výchova pachatele k tomu, aby vedl řádný život</a:t>
            </a:r>
          </a:p>
          <a:p>
            <a:pPr algn="just"/>
            <a:r>
              <a:rPr lang="cs-CZ" sz="2000" b="1" dirty="0" smtClean="0"/>
              <a:t>Generální prevence: </a:t>
            </a:r>
            <a:r>
              <a:rPr lang="cs-CZ" sz="2000" dirty="0" smtClean="0"/>
              <a:t>trest uložený pachateli působí i na ostatní labilní občany, a tím je varuje před pácháním trestné činnosti</a:t>
            </a:r>
            <a:endParaRPr lang="cs-CZ" sz="2000" b="1" dirty="0" smtClean="0"/>
          </a:p>
          <a:p>
            <a:pPr algn="just"/>
            <a:endParaRPr lang="cs-CZ" sz="2000" dirty="0" smtClean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b="1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811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Trestní odpovědnost</a:t>
            </a:r>
            <a:r>
              <a:rPr lang="cs-CZ" sz="2400" dirty="0" smtClean="0"/>
              <a:t> </a:t>
            </a:r>
          </a:p>
          <a:p>
            <a:pPr algn="just"/>
            <a:endParaRPr lang="cs-CZ" sz="2400" dirty="0"/>
          </a:p>
          <a:p>
            <a:pPr algn="just"/>
            <a:r>
              <a:rPr lang="cs-CZ" sz="2000" b="1" dirty="0"/>
              <a:t>p</a:t>
            </a:r>
            <a:r>
              <a:rPr lang="cs-CZ" sz="2000" b="1" dirty="0" smtClean="0"/>
              <a:t>rávní předpis</a:t>
            </a:r>
          </a:p>
          <a:p>
            <a:pPr algn="just"/>
            <a:r>
              <a:rPr lang="cs-CZ" sz="2000" dirty="0"/>
              <a:t>z</a:t>
            </a:r>
            <a:r>
              <a:rPr lang="cs-CZ" sz="2000" dirty="0" smtClean="0"/>
              <a:t>ákon č. 40/2009 Sb., trestní zákoník</a:t>
            </a:r>
          </a:p>
          <a:p>
            <a:pPr algn="just"/>
            <a:endParaRPr lang="cs-CZ" dirty="0"/>
          </a:p>
          <a:p>
            <a:pPr algn="just"/>
            <a:r>
              <a:rPr lang="cs-CZ" sz="2000" dirty="0" smtClean="0"/>
              <a:t>přichází v úvahu tehdy, když dojde k narušení společenských vztahů chráněných trestním právem. Vznik odpovědnosti je představován vznikem povinnosti strpět a nést sankci za spáchaný trestný čin.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Základem trestně právní odpovědnosti je protiprávní jednání pachatele, za které lze uložit trestní sankci (trest, ochranné opatření, jejich kombinaci).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 smtClean="0"/>
              <a:t>Trestný čin (§ 13 TZ)</a:t>
            </a:r>
          </a:p>
          <a:p>
            <a:pPr algn="just"/>
            <a:r>
              <a:rPr lang="cs-CZ" sz="2000" dirty="0" smtClean="0"/>
              <a:t>-protiprávní čin, který zákon označuje za trestný a který vykazuje znaky uvedené v takovém zákoně</a:t>
            </a:r>
          </a:p>
          <a:p>
            <a:pPr algn="just"/>
            <a:r>
              <a:rPr lang="cs-CZ" sz="2000" dirty="0" smtClean="0"/>
              <a:t>-</a:t>
            </a:r>
            <a:r>
              <a:rPr lang="cs-CZ" sz="2000" b="1" dirty="0" smtClean="0"/>
              <a:t>formální pojetí trestného činu</a:t>
            </a:r>
          </a:p>
          <a:p>
            <a:pPr algn="just"/>
            <a:r>
              <a:rPr lang="cs-CZ" sz="2000" b="1" dirty="0"/>
              <a:t>-korektiv společenské </a:t>
            </a:r>
            <a:r>
              <a:rPr lang="cs-CZ" sz="2000" b="1" dirty="0" smtClean="0"/>
              <a:t>škodlivosti (§ 12 odst. 2 TZ)</a:t>
            </a:r>
            <a:endParaRPr lang="cs-CZ" sz="2000" b="1" dirty="0"/>
          </a:p>
          <a:p>
            <a:pPr algn="just"/>
            <a:r>
              <a:rPr lang="cs-CZ" sz="2000" b="1" dirty="0"/>
              <a:t>-zásada subsidiarity trestní </a:t>
            </a:r>
            <a:r>
              <a:rPr lang="cs-CZ" sz="2000" b="1" dirty="0" smtClean="0"/>
              <a:t>represe (§ 12 odst. 2 TZ)</a:t>
            </a:r>
            <a:endParaRPr lang="cs-CZ" sz="2000" b="1" dirty="0"/>
          </a:p>
          <a:p>
            <a:pPr algn="just"/>
            <a:endParaRPr lang="cs-CZ" sz="2000" b="1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Trestní </a:t>
            </a:r>
            <a:r>
              <a:rPr lang="cs-CZ" sz="2400" b="1" dirty="0" smtClean="0"/>
              <a:t>odpovědnost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000" b="1" dirty="0" smtClean="0"/>
              <a:t>Tresty (druhy)</a:t>
            </a:r>
          </a:p>
          <a:p>
            <a:pPr algn="just"/>
            <a:endParaRPr lang="cs-CZ" sz="2000" dirty="0"/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odnětí svobody,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domácí vězení,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obecně prospěšné práce,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propadnutí majetku,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peněžitý trest,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propadnutí věci,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zákaz činnosti,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zákaz pobytu,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zákaz vstupu na sportovní, kulturní a jiné společenské akce</a:t>
            </a:r>
            <a:r>
              <a:rPr lang="cs-CZ" sz="2400" b="1" dirty="0" smtClean="0"/>
              <a:t>,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zákaz chovu a držení zvířat, </a:t>
            </a:r>
            <a:endParaRPr lang="cs-CZ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ztrátu čestných titulů nebo vyznamenání,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ztrátu vojenské hodnosti,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vyhoštění.</a:t>
            </a:r>
            <a:endParaRPr lang="cs-CZ" sz="2400" b="1" dirty="0"/>
          </a:p>
          <a:p>
            <a:pPr algn="just"/>
            <a:r>
              <a:rPr lang="cs-CZ" sz="2400" dirty="0" smtClean="0"/>
              <a:t> </a:t>
            </a:r>
            <a:endParaRPr lang="cs-CZ" sz="2400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76973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92696"/>
            <a:ext cx="8424936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Trestní odpovědnost</a:t>
            </a:r>
          </a:p>
          <a:p>
            <a:endParaRPr lang="cs-CZ" sz="2400" dirty="0" smtClean="0"/>
          </a:p>
          <a:p>
            <a:pPr algn="just"/>
            <a:r>
              <a:rPr lang="cs-CZ" sz="2000" b="1" dirty="0" smtClean="0"/>
              <a:t>Odnětí svobody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stanoven horní hranicí (př. </a:t>
            </a:r>
            <a:r>
              <a:rPr lang="cs-CZ" sz="2000" i="1" dirty="0" smtClean="0"/>
              <a:t>až na 2 léta</a:t>
            </a:r>
            <a:r>
              <a:rPr lang="cs-CZ" sz="2000" dirty="0" smtClean="0"/>
              <a:t>) – zpravidla u méně závažných přečinů</a:t>
            </a:r>
          </a:p>
          <a:p>
            <a:pPr algn="just"/>
            <a:r>
              <a:rPr lang="cs-CZ" sz="2000" dirty="0" smtClean="0"/>
              <a:t>dolní a horní hranicí (př. </a:t>
            </a:r>
            <a:r>
              <a:rPr lang="cs-CZ" sz="2000" i="1" dirty="0" smtClean="0"/>
              <a:t>1 rok až 5 let</a:t>
            </a:r>
            <a:r>
              <a:rPr lang="cs-CZ" sz="2000" dirty="0" smtClean="0"/>
              <a:t>)</a:t>
            </a:r>
          </a:p>
          <a:p>
            <a:pPr algn="just"/>
            <a:endParaRPr lang="cs-CZ" sz="2000" dirty="0" smtClean="0"/>
          </a:p>
          <a:p>
            <a:pPr algn="just">
              <a:buFont typeface="Arial" pitchFamily="34" charset="0"/>
              <a:buChar char="•"/>
            </a:pPr>
            <a:r>
              <a:rPr lang="cs-CZ" sz="2000" b="1" dirty="0" smtClean="0"/>
              <a:t>nepodmíněný trest odnětí svobody </a:t>
            </a:r>
            <a:r>
              <a:rPr lang="cs-CZ" sz="2000" dirty="0" smtClean="0"/>
              <a:t>(zařazení do věznice s ostrahou/zvýšenou ostrahou)</a:t>
            </a:r>
            <a:endParaRPr lang="cs-CZ" sz="2000" b="1" dirty="0" smtClean="0"/>
          </a:p>
          <a:p>
            <a:pPr algn="just">
              <a:buFont typeface="Arial" pitchFamily="34" charset="0"/>
              <a:buChar char="•"/>
            </a:pPr>
            <a:r>
              <a:rPr lang="cs-CZ" sz="2000" b="1" dirty="0" smtClean="0"/>
              <a:t>podmíněný trest odnětí svobody </a:t>
            </a:r>
            <a:r>
              <a:rPr lang="cs-CZ" sz="2000" dirty="0" smtClean="0"/>
              <a:t>(ukládá-li se trest odnětí svobody nepřevyšující 3 roky; stanovení zkušební doby na 1 – 5 let)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b="1" dirty="0" smtClean="0"/>
              <a:t>podmíněný trest odnětí svobody s dohledem </a:t>
            </a:r>
            <a:r>
              <a:rPr lang="cs-CZ" sz="2000" dirty="0" smtClean="0"/>
              <a:t>(je-li potřeba sledovat chování pachatele)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b="1" dirty="0" smtClean="0"/>
              <a:t>výjimečný trest </a:t>
            </a:r>
            <a:r>
              <a:rPr lang="cs-CZ" sz="2000" dirty="0" smtClean="0"/>
              <a:t>(nad 20 až do 30 let; doživotí)</a:t>
            </a:r>
          </a:p>
          <a:p>
            <a:pPr algn="just"/>
            <a:r>
              <a:rPr lang="cs-CZ" sz="2000" dirty="0" smtClean="0"/>
              <a:t>= vždy pouze za zvlášť závažný zločin, jestliže závažnost tohoto zločinu je mimořádně vysoká; u doživotí přistupují ještě další okolnosti ve vztahu k činu a pachateli, kterého nelze napravit trestem nad 20 do 30 let</a:t>
            </a:r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endParaRPr lang="cs-CZ" altLang="cs-CZ" dirty="0" smtClean="0"/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256522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6663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Trestní odpovědnost</a:t>
            </a:r>
          </a:p>
          <a:p>
            <a:pPr lvl="0" algn="just">
              <a:spcAft>
                <a:spcPts val="600"/>
              </a:spcAft>
            </a:pPr>
            <a:endParaRPr lang="cs-CZ" sz="2000" b="1" dirty="0" smtClean="0"/>
          </a:p>
          <a:p>
            <a:pPr lvl="0" algn="just">
              <a:spcAft>
                <a:spcPts val="600"/>
              </a:spcAft>
            </a:pPr>
            <a:r>
              <a:rPr lang="cs-CZ" sz="2000" b="1" dirty="0" smtClean="0"/>
              <a:t>Domácí vězení</a:t>
            </a:r>
          </a:p>
          <a:p>
            <a:pPr lvl="0" algn="just">
              <a:spcAft>
                <a:spcPts val="600"/>
              </a:spcAft>
            </a:pPr>
            <a:endParaRPr lang="cs-CZ" sz="2000" b="1" dirty="0" smtClean="0"/>
          </a:p>
          <a:p>
            <a:pPr lvl="0" algn="just">
              <a:spcAft>
                <a:spcPts val="600"/>
              </a:spcAft>
            </a:pPr>
            <a:r>
              <a:rPr lang="cs-CZ" sz="2000" b="1" dirty="0" smtClean="0"/>
              <a:t>Podmínky: </a:t>
            </a:r>
          </a:p>
          <a:p>
            <a:pPr lvl="0" algn="just">
              <a:spcAft>
                <a:spcPts val="600"/>
              </a:spcAft>
            </a:pPr>
            <a:r>
              <a:rPr lang="cs-CZ" sz="2000" dirty="0" smtClean="0"/>
              <a:t>pachatel spáchá přečin, uložení takového trestu je dostačující, písemný slib pachatele</a:t>
            </a:r>
          </a:p>
          <a:p>
            <a:pPr lvl="0" algn="just">
              <a:spcAft>
                <a:spcPts val="600"/>
              </a:spcAft>
            </a:pPr>
            <a:r>
              <a:rPr lang="cs-CZ" sz="2000" dirty="0" smtClean="0"/>
              <a:t>odsouzený je povinen zdržovat se ve stanovenou dobu v obydlí nebo jeho části a poskytovat součinnost při kontrole (dohled prování Probační a mediační služba; nyní zaváděny do praxe zařízení mapující pohyb odsouzeného)</a:t>
            </a:r>
          </a:p>
          <a:p>
            <a:pPr lvl="0" algn="just">
              <a:spcAft>
                <a:spcPts val="600"/>
              </a:spcAft>
            </a:pPr>
            <a:r>
              <a:rPr lang="cs-CZ" sz="2000" dirty="0" smtClean="0"/>
              <a:t>možnost přeměny na trest odnětí svobody, a to za každý, byť i započatý den výkonu domácího vězení (kolik nevykonáno z domácího vězení, tolik vykoná ve skutečném vězení)</a:t>
            </a:r>
            <a:endParaRPr lang="cs-CZ" sz="2000" dirty="0"/>
          </a:p>
          <a:p>
            <a:endParaRPr lang="cs-CZ" sz="2400" b="1" dirty="0" smtClean="0"/>
          </a:p>
          <a:p>
            <a:endParaRPr lang="cs-CZ" sz="2400" b="1" dirty="0"/>
          </a:p>
          <a:p>
            <a:endParaRPr lang="cs-CZ" sz="2400" b="1" dirty="0"/>
          </a:p>
          <a:p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37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625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 </a:t>
            </a:r>
          </a:p>
          <a:p>
            <a:pPr lvl="0" algn="just"/>
            <a:endParaRPr lang="cs-CZ" sz="2000" b="1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Obecně prospěšné práce</a:t>
            </a:r>
          </a:p>
          <a:p>
            <a:pPr algn="just">
              <a:lnSpc>
                <a:spcPct val="90000"/>
              </a:lnSpc>
            </a:pPr>
            <a:endParaRPr lang="cs-CZ" altLang="cs-CZ" sz="2000" b="1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Podmínky: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pachatel je odsouzen pro </a:t>
            </a:r>
            <a:r>
              <a:rPr lang="cs-CZ" altLang="cs-CZ" sz="2000" b="1" dirty="0" smtClean="0"/>
              <a:t>přečin</a:t>
            </a:r>
            <a:r>
              <a:rPr lang="cs-CZ" altLang="cs-CZ" sz="2000" dirty="0" smtClean="0"/>
              <a:t>, a peněžitý trest dříve uložený nebyl v posledních třech letech před odsouzením přeměněn na trest odnětí svobody </a:t>
            </a:r>
            <a:r>
              <a:rPr lang="cs-CZ" altLang="cs-CZ" sz="2000" b="1" i="1" dirty="0" smtClean="0"/>
              <a:t>(„zpravidla neuloží“), </a:t>
            </a:r>
            <a:r>
              <a:rPr lang="cs-CZ" altLang="cs-CZ" sz="2000" b="1" dirty="0" smtClean="0"/>
              <a:t>zdravotní stav pachatele </a:t>
            </a:r>
            <a:r>
              <a:rPr lang="cs-CZ" altLang="cs-CZ" sz="2000" dirty="0" smtClean="0"/>
              <a:t>umožňující výkon trestu obecně prospěšných prací a jeho </a:t>
            </a:r>
            <a:r>
              <a:rPr lang="cs-CZ" altLang="cs-CZ" sz="2000" b="1" dirty="0" smtClean="0"/>
              <a:t>kladné stanovisko </a:t>
            </a:r>
            <a:r>
              <a:rPr lang="cs-CZ" altLang="cs-CZ" sz="2000" dirty="0" smtClean="0"/>
              <a:t>k tomuto trestu</a:t>
            </a:r>
          </a:p>
          <a:p>
            <a:pPr algn="just">
              <a:lnSpc>
                <a:spcPct val="90000"/>
              </a:lnSpc>
            </a:pPr>
            <a:endParaRPr lang="cs-CZ" altLang="cs-CZ" sz="2000" b="1" i="1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Obsah:</a:t>
            </a:r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bezplatně</a:t>
            </a:r>
            <a:r>
              <a:rPr lang="cs-CZ" altLang="cs-CZ" sz="2000" dirty="0" smtClean="0"/>
              <a:t> ve svém volném čase </a:t>
            </a:r>
            <a:r>
              <a:rPr lang="cs-CZ" altLang="cs-CZ" sz="2000" b="1" dirty="0" smtClean="0"/>
              <a:t>vykonat práce </a:t>
            </a:r>
            <a:r>
              <a:rPr lang="cs-CZ" altLang="cs-CZ" sz="2000" dirty="0" smtClean="0"/>
              <a:t>k obecně prospěšným účelům</a:t>
            </a:r>
          </a:p>
          <a:p>
            <a:pPr algn="just">
              <a:lnSpc>
                <a:spcPct val="90000"/>
              </a:lnSpc>
            </a:pPr>
            <a:endParaRPr lang="cs-CZ" altLang="cs-CZ" sz="2000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Výměra:</a:t>
            </a:r>
            <a:endParaRPr lang="cs-CZ" altLang="cs-CZ" sz="2000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od 50 do 300 hodin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lze přeměnit na trest peněžitý s náhradním trestem odnětí svobody, trest domácího vězení nebo trest odnětí svobody (1 byť i započatá nevykonaná hodina OPP = 1 den domácího vězení = 1 den odnětí svobody)</a:t>
            </a:r>
          </a:p>
          <a:p>
            <a:pPr algn="just">
              <a:lnSpc>
                <a:spcPct val="90000"/>
              </a:lnSpc>
            </a:pPr>
            <a:endParaRPr lang="cs-CZ" altLang="cs-CZ" sz="2000" b="1" i="1" dirty="0" smtClean="0"/>
          </a:p>
          <a:p>
            <a:pPr algn="just">
              <a:lnSpc>
                <a:spcPct val="90000"/>
              </a:lnSpc>
            </a:pPr>
            <a:endParaRPr lang="cs-CZ" altLang="cs-CZ" sz="1000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74609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79"/>
            <a:ext cx="849694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 za přestupky</a:t>
            </a:r>
          </a:p>
          <a:p>
            <a:pPr algn="just"/>
            <a:endParaRPr lang="cs-CZ" sz="2400" b="1" dirty="0" smtClean="0"/>
          </a:p>
          <a:p>
            <a:pPr algn="just"/>
            <a:r>
              <a:rPr lang="cs-CZ" sz="2000" b="1" dirty="0" smtClean="0"/>
              <a:t>Propadnutí majetku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Podmínky:</a:t>
            </a:r>
          </a:p>
          <a:p>
            <a:pPr algn="just"/>
            <a:r>
              <a:rPr lang="cs-CZ" sz="2000" dirty="0" smtClean="0"/>
              <a:t>je-li pachatel odsouzen k </a:t>
            </a:r>
            <a:r>
              <a:rPr lang="cs-CZ" sz="2000" b="1" dirty="0" smtClean="0"/>
              <a:t>výjimečnému trestu</a:t>
            </a:r>
            <a:r>
              <a:rPr lang="cs-CZ" sz="2000" b="1" dirty="0"/>
              <a:t> </a:t>
            </a:r>
            <a:r>
              <a:rPr lang="cs-CZ" sz="2000" dirty="0" smtClean="0"/>
              <a:t>nebo</a:t>
            </a:r>
          </a:p>
          <a:p>
            <a:pPr algn="just"/>
            <a:r>
              <a:rPr lang="cs-CZ" sz="2000" dirty="0" smtClean="0"/>
              <a:t>je-li odsouzen za </a:t>
            </a:r>
            <a:r>
              <a:rPr lang="cs-CZ" sz="2000" b="1" dirty="0" smtClean="0"/>
              <a:t>zvlášť závažný zločin majetkové povahy </a:t>
            </a:r>
            <a:r>
              <a:rPr lang="cs-CZ" sz="2000" dirty="0" smtClean="0"/>
              <a:t>nebo</a:t>
            </a:r>
          </a:p>
          <a:p>
            <a:pPr algn="just"/>
            <a:r>
              <a:rPr lang="cs-CZ" sz="2000" dirty="0" smtClean="0"/>
              <a:t>je-li odsouzen za </a:t>
            </a:r>
            <a:r>
              <a:rPr lang="cs-CZ" sz="2000" b="1" dirty="0" smtClean="0"/>
              <a:t>zločin</a:t>
            </a:r>
            <a:r>
              <a:rPr lang="cs-CZ" sz="2000" dirty="0" smtClean="0"/>
              <a:t> a </a:t>
            </a:r>
            <a:r>
              <a:rPr lang="cs-CZ" sz="2000" b="1" dirty="0" smtClean="0"/>
              <a:t>trestní zákon </a:t>
            </a:r>
            <a:r>
              <a:rPr lang="cs-CZ" sz="2000" dirty="0" smtClean="0"/>
              <a:t>to ve zvláštní části </a:t>
            </a:r>
            <a:r>
              <a:rPr lang="cs-CZ" sz="2000" b="1" dirty="0" smtClean="0"/>
              <a:t>dovoluje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dirty="0" smtClean="0"/>
              <a:t>Obsah: </a:t>
            </a:r>
          </a:p>
          <a:p>
            <a:pPr algn="just"/>
            <a:r>
              <a:rPr lang="cs-CZ" sz="2000" dirty="0" smtClean="0"/>
              <a:t>propadnutí majetku pachatele nebo jeho části,  který připadá státu</a:t>
            </a:r>
          </a:p>
        </p:txBody>
      </p:sp>
    </p:spTree>
    <p:extLst>
      <p:ext uri="{BB962C8B-B14F-4D97-AF65-F5344CB8AC3E}">
        <p14:creationId xmlns:p14="http://schemas.microsoft.com/office/powerpoint/2010/main" val="16070036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algn="just"/>
            <a:endParaRPr lang="cs-CZ" sz="1000" dirty="0" smtClean="0"/>
          </a:p>
          <a:p>
            <a:pPr algn="just"/>
            <a:endParaRPr lang="cs-CZ" sz="1000" dirty="0" smtClean="0"/>
          </a:p>
          <a:p>
            <a:pPr algn="just"/>
            <a:r>
              <a:rPr lang="cs-CZ" sz="2000" b="1" dirty="0" smtClean="0"/>
              <a:t>Propadnutí věci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Podmínky: </a:t>
            </a:r>
          </a:p>
          <a:p>
            <a:pPr algn="just"/>
            <a:r>
              <a:rPr lang="cs-CZ" sz="2000" i="1" dirty="0" smtClean="0"/>
              <a:t>– obligatorně</a:t>
            </a:r>
          </a:p>
          <a:p>
            <a:pPr algn="just"/>
            <a:r>
              <a:rPr lang="cs-CZ" sz="2000" dirty="0" smtClean="0"/>
              <a:t>pachatel věc </a:t>
            </a:r>
            <a:r>
              <a:rPr lang="cs-CZ" sz="2000" b="1" dirty="0" smtClean="0"/>
              <a:t>získal trestným činem </a:t>
            </a:r>
            <a:r>
              <a:rPr lang="cs-CZ" sz="2000" dirty="0" smtClean="0"/>
              <a:t>nebo jako </a:t>
            </a:r>
            <a:r>
              <a:rPr lang="cs-CZ" sz="2000" b="1" dirty="0" smtClean="0"/>
              <a:t>odměnu</a:t>
            </a:r>
            <a:r>
              <a:rPr lang="cs-CZ" sz="2000" dirty="0" smtClean="0"/>
              <a:t> za něj</a:t>
            </a:r>
          </a:p>
          <a:p>
            <a:pPr algn="just"/>
            <a:r>
              <a:rPr lang="cs-CZ" sz="2000" i="1" dirty="0" smtClean="0"/>
              <a:t>-fakultativně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 smtClean="0"/>
              <a:t>věc byla </a:t>
            </a:r>
            <a:r>
              <a:rPr lang="cs-CZ" sz="2000" b="1" dirty="0" smtClean="0"/>
              <a:t>užita </a:t>
            </a:r>
            <a:r>
              <a:rPr lang="cs-CZ" sz="2000" dirty="0" smtClean="0"/>
              <a:t>nebo </a:t>
            </a:r>
            <a:r>
              <a:rPr lang="cs-CZ" sz="2000" b="1" dirty="0" smtClean="0"/>
              <a:t>určena</a:t>
            </a:r>
            <a:r>
              <a:rPr lang="cs-CZ" sz="2000" dirty="0" smtClean="0"/>
              <a:t> ke spáchání trestného činu nebo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 smtClean="0"/>
              <a:t>pachatel byť i z části </a:t>
            </a:r>
            <a:r>
              <a:rPr lang="cs-CZ" sz="2000" b="1" dirty="0" smtClean="0"/>
              <a:t>nabyl za věc získanou trestným činem </a:t>
            </a:r>
            <a:r>
              <a:rPr lang="cs-CZ" sz="2000" dirty="0" smtClean="0"/>
              <a:t>nebo odměnu za něj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dirty="0" smtClean="0"/>
              <a:t>Obsah:</a:t>
            </a:r>
          </a:p>
          <a:p>
            <a:pPr algn="just"/>
            <a:r>
              <a:rPr lang="cs-CZ" sz="2000" dirty="0" smtClean="0"/>
              <a:t>věc náležející pachateli připadá státu, který ji nabývá do vlastnictví</a:t>
            </a:r>
          </a:p>
          <a:p>
            <a:pPr algn="just"/>
            <a:r>
              <a:rPr lang="cs-CZ" sz="2000" dirty="0" smtClean="0"/>
              <a:t>jestliže v důsledku jednání pachatele nelze vyslovit propadnutí věci, lze vyslovit </a:t>
            </a:r>
            <a:r>
              <a:rPr lang="cs-CZ" sz="2000" b="1" dirty="0" smtClean="0"/>
              <a:t>propadnutí náhradní hodnosty</a:t>
            </a:r>
          </a:p>
          <a:p>
            <a:pPr algn="just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93166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endParaRPr lang="cs-CZ" sz="2000" b="1" u="sng" dirty="0" smtClean="0"/>
          </a:p>
          <a:p>
            <a:pPr lvl="0" algn="just"/>
            <a:r>
              <a:rPr lang="cs-CZ" sz="2000" b="1" dirty="0" smtClean="0"/>
              <a:t>Peněžitý trest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Podmínky:</a:t>
            </a:r>
          </a:p>
          <a:p>
            <a:pPr lvl="0" algn="just"/>
            <a:r>
              <a:rPr lang="cs-CZ" sz="2000" dirty="0" smtClean="0"/>
              <a:t>pachatel spáchal úmyslný trestný čin majetkové povahy, nebo</a:t>
            </a:r>
          </a:p>
          <a:p>
            <a:pPr lvl="0" algn="just"/>
            <a:r>
              <a:rPr lang="cs-CZ" sz="2000" dirty="0" smtClean="0"/>
              <a:t>trestní zákoník to ve zvláštní části dovoluje, nebo</a:t>
            </a:r>
          </a:p>
          <a:p>
            <a:pPr lvl="0" algn="just"/>
            <a:r>
              <a:rPr lang="cs-CZ" sz="2000" dirty="0" smtClean="0"/>
              <a:t>ukládá jej za přečin, za který neukládá trest odnětí svobody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Obsah: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2000" dirty="0" smtClean="0"/>
              <a:t>povinnost zaplatit částku od 2.000 Kč do 36.000.000 Kč (20-730 denních sazeb ve výši od 100 Kč do 50.000 Kč); </a:t>
            </a:r>
            <a:r>
              <a:rPr lang="cs-CZ" sz="2000" b="1" dirty="0" smtClean="0"/>
              <a:t>počet denních sazeb </a:t>
            </a:r>
            <a:r>
              <a:rPr lang="cs-CZ" sz="2000" dirty="0" smtClean="0"/>
              <a:t>podle povahy a závažnosti trestného činu, </a:t>
            </a:r>
            <a:r>
              <a:rPr lang="cs-CZ" sz="2000" b="1" dirty="0" smtClean="0"/>
              <a:t>výše peněžité částky </a:t>
            </a:r>
            <a:r>
              <a:rPr lang="cs-CZ" sz="2000" dirty="0" smtClean="0"/>
              <a:t>zohledňuje osobní a majetkové poměry pachatele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2000" dirty="0" smtClean="0"/>
              <a:t>přeměna na trest odnětí svobody 1 denní sazba 2 dny odnětí svobody</a:t>
            </a:r>
            <a:endParaRPr lang="cs-CZ" sz="2000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6809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27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Zákaz činnosti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Podmínky: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pachatel je odsuzován k zákazu činnosti v souvislosti s níž se dopustil trestného činu (např. řízení motorového vozidla pod vlivem alkoholu; přijetí úplatku jako úřední osoba); jde o zákaz zaměstnání, povolání, funkce, nebo činnosti, k níž je třeba zvláštního povolení nebo ji upravuje zvláštní právní předpis 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Obsah: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dirty="0" smtClean="0"/>
              <a:t>pachatel nesmí vykonávat vymezenou činnost od 1 roku do 10 let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38424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28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Zákaz pobytu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Podmínky: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pachatel je odsuzován za </a:t>
            </a:r>
            <a:r>
              <a:rPr lang="cs-CZ" sz="2000" b="1" dirty="0" smtClean="0"/>
              <a:t>úmyslný trestný čin</a:t>
            </a:r>
            <a:r>
              <a:rPr lang="cs-CZ" sz="2000" dirty="0" smtClean="0"/>
              <a:t>, vyžaduje-li to ochrana veřejného pořádku, bezpečnosti, majetku aj.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Obsah: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dirty="0" smtClean="0"/>
              <a:t>pachatel se nesmí po stanovenou dobu (1 rok – 10 let) zdržovat na určitém místě nebo v určitém obvodu, k přechodnému pobytu (např. vyřízení úřední záležitosti) je třeba povolení, nesmí se vztahovat na místo, kde má pachatel pobyt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000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9661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29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b="1" dirty="0" smtClean="0"/>
              <a:t>Zákaz vstupu na sportovní, kulturní a jiné společenské akce</a:t>
            </a:r>
          </a:p>
          <a:p>
            <a:pPr lvl="0" algn="just"/>
            <a:endParaRPr lang="cs-CZ" b="1" dirty="0" smtClean="0"/>
          </a:p>
          <a:p>
            <a:pPr lvl="0" algn="just"/>
            <a:endParaRPr lang="cs-CZ" b="1" dirty="0" smtClean="0"/>
          </a:p>
          <a:p>
            <a:pPr lvl="0" algn="just"/>
            <a:r>
              <a:rPr lang="cs-CZ" sz="2000" b="1" dirty="0" smtClean="0"/>
              <a:t>Podmínky: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pachatel je odsuzován za </a:t>
            </a:r>
            <a:r>
              <a:rPr lang="cs-CZ" sz="2000" b="1" dirty="0" smtClean="0"/>
              <a:t>úmyslný trestný čin</a:t>
            </a:r>
            <a:r>
              <a:rPr lang="cs-CZ" sz="2000" dirty="0" smtClean="0"/>
              <a:t> v souvislosti s návštěvou takové akce (typicky tzv. „fotbalové delikty“, výtržnosti na kulturních akcích)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Obsah: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pachatel se </a:t>
            </a:r>
            <a:r>
              <a:rPr lang="cs-CZ" sz="2000" b="1" dirty="0" smtClean="0"/>
              <a:t>nesmí</a:t>
            </a:r>
            <a:r>
              <a:rPr lang="cs-CZ" sz="2000" dirty="0" smtClean="0"/>
              <a:t> po stanovenou dobu (až na 10 let) se </a:t>
            </a:r>
            <a:r>
              <a:rPr lang="cs-CZ" sz="2000" b="1" dirty="0" smtClean="0"/>
              <a:t>účastnit vymezených akcí</a:t>
            </a:r>
            <a:r>
              <a:rPr lang="cs-CZ" sz="2000" dirty="0" smtClean="0"/>
              <a:t>, podléhá probačnímu dohledu a je povinen se dostavovat bezprostředně před konáním takové akce k Policii České republiky</a:t>
            </a:r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39666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Trestní </a:t>
            </a:r>
            <a:r>
              <a:rPr lang="cs-CZ" sz="2400" b="1" dirty="0" smtClean="0"/>
              <a:t>odpovědnost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000" dirty="0"/>
              <a:t>k</a:t>
            </a:r>
            <a:r>
              <a:rPr lang="cs-CZ" sz="2000" dirty="0" smtClean="0"/>
              <a:t>ategorizace trestných činů</a:t>
            </a:r>
          </a:p>
          <a:p>
            <a:pPr algn="just"/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přečin</a:t>
            </a:r>
            <a:r>
              <a:rPr lang="cs-CZ" sz="2000" dirty="0" smtClean="0"/>
              <a:t> – všechny nedbalostní trestné činy a ty úmyslné trestné činy, za něž zákon stanoví trest odnětí svobody s horní hranicí trestní sazby do 5 let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z</a:t>
            </a:r>
            <a:r>
              <a:rPr lang="cs-CZ" sz="2000" b="1" dirty="0" smtClean="0"/>
              <a:t>ločin</a:t>
            </a:r>
            <a:r>
              <a:rPr lang="cs-CZ" sz="2000" dirty="0" smtClean="0"/>
              <a:t> – všechny trestné činy, které nejsou přečiny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zvlášť závažný zločin </a:t>
            </a:r>
            <a:r>
              <a:rPr lang="cs-CZ" sz="2000" dirty="0" smtClean="0"/>
              <a:t>– trestný čin, za něž trestní zákon stanoví trest odnětí svobody s horní hranicí trestní sazby nejméně 10 let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 </a:t>
            </a:r>
            <a:endParaRPr lang="cs-CZ" sz="2400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55576" y="735955"/>
            <a:ext cx="756084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000" b="1" dirty="0"/>
              <a:t>Trestní odpovědnost</a:t>
            </a:r>
          </a:p>
          <a:p>
            <a:pPr lvl="0" algn="just"/>
            <a:r>
              <a:rPr lang="cs-CZ" b="1" dirty="0"/>
              <a:t>Zákaz </a:t>
            </a:r>
            <a:r>
              <a:rPr lang="cs-CZ" b="1" dirty="0" smtClean="0"/>
              <a:t>držení a chovu zvířat</a:t>
            </a:r>
            <a:endParaRPr lang="cs-CZ" b="1" dirty="0"/>
          </a:p>
          <a:p>
            <a:pPr lvl="0" algn="just"/>
            <a:endParaRPr lang="cs-CZ" b="1" dirty="0"/>
          </a:p>
          <a:p>
            <a:pPr lvl="0" algn="just"/>
            <a:endParaRPr lang="cs-CZ" b="1" dirty="0"/>
          </a:p>
          <a:p>
            <a:pPr lvl="0" algn="just"/>
            <a:r>
              <a:rPr lang="cs-CZ" b="1" dirty="0"/>
              <a:t>Podmínky: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/>
              <a:t>pachatel je odsuzován za </a:t>
            </a:r>
            <a:r>
              <a:rPr lang="cs-CZ" b="1" dirty="0" smtClean="0"/>
              <a:t>trestný </a:t>
            </a:r>
            <a:r>
              <a:rPr lang="cs-CZ" b="1" dirty="0"/>
              <a:t>čin</a:t>
            </a:r>
            <a:r>
              <a:rPr lang="cs-CZ" dirty="0"/>
              <a:t> v souvislosti s </a:t>
            </a:r>
            <a:r>
              <a:rPr lang="cs-CZ" dirty="0" smtClean="0"/>
              <a:t>držením, chovem nebo péčí o zvíře</a:t>
            </a:r>
            <a:endParaRPr lang="cs-CZ" dirty="0"/>
          </a:p>
          <a:p>
            <a:pPr lvl="0" algn="just"/>
            <a:endParaRPr lang="cs-CZ" dirty="0"/>
          </a:p>
          <a:p>
            <a:pPr lvl="0" algn="just"/>
            <a:r>
              <a:rPr lang="cs-CZ" b="1" dirty="0"/>
              <a:t>Obsah: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/>
              <a:t>pachatel se </a:t>
            </a:r>
            <a:r>
              <a:rPr lang="cs-CZ" b="1" dirty="0"/>
              <a:t>nesmí</a:t>
            </a:r>
            <a:r>
              <a:rPr lang="cs-CZ" dirty="0"/>
              <a:t> po stanovenou dobu (až na 10 let) </a:t>
            </a:r>
            <a:r>
              <a:rPr lang="cs-CZ" dirty="0" smtClean="0"/>
              <a:t>držet, chovat či pečovat o zvíře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44957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31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Ztráta čestných titulů a vyznamenání; ztráta vojenské hodnosti</a:t>
            </a:r>
          </a:p>
          <a:p>
            <a:pPr lvl="0" algn="just"/>
            <a:endParaRPr lang="cs-CZ" b="1" u="sng" dirty="0" smtClean="0"/>
          </a:p>
          <a:p>
            <a:pPr lvl="0" algn="just"/>
            <a:r>
              <a:rPr lang="cs-CZ" sz="2000" b="1" dirty="0" smtClean="0"/>
              <a:t>Podmínky: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dirty="0" smtClean="0"/>
              <a:t>pachatel je odsuzován za úmyslný trestný čin spáchaný ze zvlášť zavrženíhodné pohnutky k nepodmíněnému trestu odnětí svobody v trvání nejméně 2 let, 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v případě ztráty vojenské hodnosti též vedle jakéhokoli jiného trestného činu, vyžaduje-li to kázeň v ozbrojených silách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Obsah: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ztráta vyznamenání, čestných uznání a jiných čestných titulů udělených podle vnitrostátních právních předpisů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snížení hodnosti v ozbrojených silách na hodnost vojína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481196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32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Vyhoštění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Podmínky:</a:t>
            </a:r>
          </a:p>
          <a:p>
            <a:pPr lvl="0" algn="just"/>
            <a:r>
              <a:rPr lang="cs-CZ" sz="2000" dirty="0" smtClean="0"/>
              <a:t>pro pachatele, kteří </a:t>
            </a:r>
            <a:r>
              <a:rPr lang="cs-CZ" sz="2000" b="1" dirty="0" smtClean="0"/>
              <a:t>nejsou občany České republiky </a:t>
            </a:r>
            <a:r>
              <a:rPr lang="cs-CZ" sz="2000" dirty="0" smtClean="0"/>
              <a:t>(ústavní zásada zákazu zbavení občanství proti vůli dotčené osoby čl. 12 odst. 2 Ústavy)</a:t>
            </a:r>
          </a:p>
          <a:p>
            <a:pPr lvl="0" algn="just"/>
            <a:r>
              <a:rPr lang="cs-CZ" sz="2000" dirty="0" smtClean="0"/>
              <a:t>vyžaduje-li to bezpečnost lidí nebo majetku, anebo jiný obecný zájem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Obsah:</a:t>
            </a:r>
          </a:p>
          <a:p>
            <a:pPr lvl="0" algn="just"/>
            <a:r>
              <a:rPr lang="cs-CZ" sz="2000" dirty="0" smtClean="0"/>
              <a:t>vyhoštění z České republiky a zákaz vstupu na její území od 1 roku do 10 let nebo na dobu neurčitou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000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28847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33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00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Zásady pro ukládání trestů za více trestných činů</a:t>
            </a:r>
          </a:p>
          <a:p>
            <a:pPr lvl="0" algn="just"/>
            <a:endParaRPr lang="cs-CZ" sz="2000" b="1" dirty="0" smtClean="0"/>
          </a:p>
          <a:p>
            <a:pPr marL="342900" lvl="0" indent="-342900" algn="just">
              <a:buAutoNum type="alphaLcParenR"/>
            </a:pPr>
            <a:r>
              <a:rPr lang="cs-CZ" i="1" dirty="0" smtClean="0"/>
              <a:t>sčítací (kumulační) </a:t>
            </a:r>
          </a:p>
          <a:p>
            <a:pPr marL="342900" lvl="0" indent="-342900" algn="just">
              <a:buAutoNum type="alphaLcParenR"/>
            </a:pPr>
            <a:endParaRPr lang="cs-CZ" dirty="0" smtClean="0"/>
          </a:p>
          <a:p>
            <a:pPr marL="342900" lvl="0" indent="-342900" algn="just"/>
            <a:r>
              <a:rPr lang="cs-CZ" dirty="0" smtClean="0"/>
              <a:t>       kolik trestných činů, tolik trestů (nepřiměřeně dlouhé tresty, př. odnětí svobody na 2,6 a 12 let = 20 let)</a:t>
            </a:r>
          </a:p>
          <a:p>
            <a:pPr marL="342900" lvl="0" indent="-342900" algn="just"/>
            <a:endParaRPr lang="cs-CZ" dirty="0" smtClean="0"/>
          </a:p>
          <a:p>
            <a:pPr marL="342900" lvl="0" indent="-342900" algn="just"/>
            <a:r>
              <a:rPr lang="cs-CZ" dirty="0" smtClean="0"/>
              <a:t>b) </a:t>
            </a:r>
            <a:r>
              <a:rPr lang="cs-CZ" i="1" dirty="0" err="1" smtClean="0"/>
              <a:t>absorbční</a:t>
            </a:r>
            <a:endParaRPr lang="cs-CZ" i="1" dirty="0" smtClean="0"/>
          </a:p>
          <a:p>
            <a:pPr marL="342900" lvl="0" indent="-342900" algn="just"/>
            <a:r>
              <a:rPr lang="cs-CZ" dirty="0" smtClean="0"/>
              <a:t>      větší trest pohlcuje menší (jsou-li tresty 2,6 a 12 let, uloží se nejvýše 12 let)</a:t>
            </a:r>
          </a:p>
          <a:p>
            <a:pPr marL="342900" lvl="0" indent="-342900" algn="just"/>
            <a:endParaRPr lang="cs-CZ" dirty="0" smtClean="0"/>
          </a:p>
          <a:p>
            <a:pPr marL="342900" lvl="0" indent="-342900" algn="just"/>
            <a:r>
              <a:rPr lang="cs-CZ" dirty="0" smtClean="0"/>
              <a:t>c) </a:t>
            </a:r>
            <a:r>
              <a:rPr lang="cs-CZ" dirty="0" err="1" smtClean="0"/>
              <a:t>asperační</a:t>
            </a:r>
            <a:r>
              <a:rPr lang="cs-CZ" dirty="0" smtClean="0"/>
              <a:t> (</a:t>
            </a:r>
            <a:r>
              <a:rPr lang="cs-CZ" dirty="0" err="1" smtClean="0"/>
              <a:t>zostřovací</a:t>
            </a:r>
            <a:r>
              <a:rPr lang="cs-CZ" dirty="0" smtClean="0"/>
              <a:t>)</a:t>
            </a:r>
          </a:p>
          <a:p>
            <a:pPr marL="342900" lvl="0" indent="-342900" algn="just"/>
            <a:endParaRPr lang="cs-CZ" dirty="0" smtClean="0"/>
          </a:p>
          <a:p>
            <a:pPr marL="342900" lvl="0" indent="-342900" algn="just"/>
            <a:r>
              <a:rPr lang="cs-CZ" dirty="0" smtClean="0"/>
              <a:t>       podle trestní sazby nejpřísnější, kterou lze uložit, tuto však lze určitým způsobem, např. zvýšením horní hranice zostřit (v případu b) se hranice 12 let zvyšuje na 15 let)</a:t>
            </a:r>
          </a:p>
          <a:p>
            <a:pPr marL="342900" lvl="0" indent="-342900" algn="just"/>
            <a:endParaRPr lang="cs-CZ" dirty="0" smtClean="0"/>
          </a:p>
          <a:p>
            <a:pPr marL="342900" lvl="0" indent="-342900" algn="just"/>
            <a:r>
              <a:rPr lang="cs-CZ" dirty="0" smtClean="0"/>
              <a:t>        V České republice dominuje zásada </a:t>
            </a:r>
            <a:r>
              <a:rPr lang="cs-CZ" b="1" dirty="0" err="1" smtClean="0"/>
              <a:t>absorbční</a:t>
            </a:r>
            <a:r>
              <a:rPr lang="cs-CZ" dirty="0" smtClean="0"/>
              <a:t> doplněná o prvky zbývajících dvou zásad (tam, kde lze vedle sebe uložit více druhů trestů = </a:t>
            </a:r>
            <a:r>
              <a:rPr lang="cs-CZ" i="1" dirty="0" smtClean="0"/>
              <a:t>kumulační</a:t>
            </a:r>
            <a:r>
              <a:rPr lang="cs-CZ" dirty="0" smtClean="0"/>
              <a:t>, mimořádné zvýšení horní hranice = </a:t>
            </a:r>
            <a:r>
              <a:rPr lang="cs-CZ" i="1" dirty="0" err="1" smtClean="0"/>
              <a:t>asperační</a:t>
            </a:r>
            <a:r>
              <a:rPr lang="cs-CZ" dirty="0" smtClean="0"/>
              <a:t>)</a:t>
            </a:r>
          </a:p>
          <a:p>
            <a:pPr marL="342900" lvl="0" indent="-342900" algn="just"/>
            <a:endParaRPr lang="cs-CZ" dirty="0" smtClean="0"/>
          </a:p>
          <a:p>
            <a:pPr marL="342900" lvl="0" indent="-342900" algn="just"/>
            <a:endParaRPr lang="cs-CZ" dirty="0" smtClean="0"/>
          </a:p>
          <a:p>
            <a:pPr marL="342900" lvl="0" indent="-342900" algn="just"/>
            <a:endParaRPr lang="cs-CZ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076618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34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Zásady pro ukládání trestů za více trestných činů</a:t>
            </a:r>
          </a:p>
          <a:p>
            <a:pPr lvl="0" algn="just"/>
            <a:endParaRPr lang="cs-CZ" sz="2000" b="1" i="1" dirty="0" smtClean="0"/>
          </a:p>
          <a:p>
            <a:pPr lvl="0" algn="just"/>
            <a:r>
              <a:rPr lang="cs-CZ" sz="2000" b="1" i="1" dirty="0" smtClean="0"/>
              <a:t>Které tresty nelze vedle sebe uložit? (použij selský rozum)</a:t>
            </a:r>
          </a:p>
          <a:p>
            <a:pPr lvl="0" algn="just"/>
            <a:endParaRPr lang="cs-CZ" sz="2000" b="1" i="1" dirty="0" smtClean="0"/>
          </a:p>
          <a:p>
            <a:pPr lvl="0" algn="just">
              <a:buFont typeface="Wingdings" pitchFamily="2" charset="2"/>
              <a:buChar char="q"/>
            </a:pPr>
            <a:r>
              <a:rPr lang="cs-CZ" sz="2000" dirty="0" smtClean="0"/>
              <a:t>domácí vězení vedle odnětí svobody (nelze „sedět“ na dvou místech)</a:t>
            </a:r>
          </a:p>
          <a:p>
            <a:pPr lvl="0" algn="just">
              <a:buFont typeface="Wingdings" pitchFamily="2" charset="2"/>
              <a:buChar char="q"/>
            </a:pPr>
            <a:r>
              <a:rPr lang="cs-CZ" sz="2000" dirty="0" smtClean="0"/>
              <a:t>domácí vězení vedle obecně prospěšných prací (buď je v obydlí vězněn nebo má být potrestán prací)</a:t>
            </a:r>
          </a:p>
          <a:p>
            <a:pPr lvl="0" algn="just">
              <a:buFont typeface="Wingdings" pitchFamily="2" charset="2"/>
              <a:buChar char="q"/>
            </a:pPr>
            <a:r>
              <a:rPr lang="cs-CZ" sz="2000" dirty="0" smtClean="0"/>
              <a:t>obecně prospěšné práce vedle odnětí svobody (práce ve vězení nejsou obecně prospěšné práce)</a:t>
            </a:r>
          </a:p>
          <a:p>
            <a:pPr lvl="0" algn="just">
              <a:buFont typeface="Wingdings" pitchFamily="2" charset="2"/>
              <a:buChar char="q"/>
            </a:pPr>
            <a:r>
              <a:rPr lang="cs-CZ" sz="2000" dirty="0" smtClean="0"/>
              <a:t>peněžitý trest vedle propadnutí majetku (majetek v širším slova smyslu znamená také peníze)</a:t>
            </a:r>
          </a:p>
          <a:p>
            <a:pPr lvl="0" algn="just">
              <a:buFont typeface="Wingdings" pitchFamily="2" charset="2"/>
              <a:buChar char="q"/>
            </a:pPr>
            <a:r>
              <a:rPr lang="cs-CZ" sz="2000" dirty="0" smtClean="0"/>
              <a:t>zákaz pobytu vedle vyhoštění (zakázán pobyt v rámci ČR vs. zcela pobyt v ČR)</a:t>
            </a:r>
          </a:p>
          <a:p>
            <a:pPr lvl="0" algn="just"/>
            <a:endParaRPr lang="cs-CZ" sz="1400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31639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92696"/>
            <a:ext cx="842493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Trestní odpovědnost</a:t>
            </a:r>
          </a:p>
          <a:p>
            <a:endParaRPr lang="cs-CZ" sz="2400" dirty="0" smtClean="0"/>
          </a:p>
          <a:p>
            <a:pPr algn="just"/>
            <a:r>
              <a:rPr lang="cs-CZ" sz="2000" dirty="0" smtClean="0"/>
              <a:t>= předpoklady trestní odpovědnosti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u="sng" dirty="0"/>
              <a:t>Objektivní předpoklady</a:t>
            </a:r>
            <a:r>
              <a:rPr lang="cs-CZ" sz="2000" dirty="0"/>
              <a:t>:</a:t>
            </a:r>
          </a:p>
          <a:p>
            <a:pPr algn="just"/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protiprávnost jednání</a:t>
            </a:r>
            <a:r>
              <a:rPr lang="cs-CZ" sz="2000" dirty="0"/>
              <a:t>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škodlivé následky </a:t>
            </a:r>
            <a:r>
              <a:rPr lang="cs-CZ" sz="2000" dirty="0"/>
              <a:t>protiprávního jednání,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příčinný vztah </a:t>
            </a:r>
            <a:r>
              <a:rPr lang="cs-CZ" sz="2000" dirty="0"/>
              <a:t>mezi protiprávním jednáním a škodlivým následkem.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u="sng" dirty="0"/>
              <a:t>Subjektivním předpokladem</a:t>
            </a:r>
            <a:r>
              <a:rPr lang="cs-CZ" sz="2000" dirty="0"/>
              <a:t> </a:t>
            </a:r>
            <a:r>
              <a:rPr lang="cs-CZ" sz="2000" dirty="0" smtClean="0"/>
              <a:t>trestní </a:t>
            </a:r>
            <a:r>
              <a:rPr lang="cs-CZ" sz="2000" dirty="0"/>
              <a:t>odpovědnosti je pak zpravidla </a:t>
            </a:r>
            <a:r>
              <a:rPr lang="cs-CZ" sz="2000" b="1" dirty="0"/>
              <a:t>zavinění</a:t>
            </a:r>
            <a:r>
              <a:rPr lang="cs-CZ" sz="2000" dirty="0" smtClean="0"/>
              <a:t>.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endParaRPr lang="cs-CZ" altLang="cs-CZ" dirty="0" smtClean="0"/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7586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Trestní odpovědnost</a:t>
            </a:r>
          </a:p>
          <a:p>
            <a:pPr algn="just"/>
            <a:endParaRPr lang="cs-CZ" sz="2000" b="1" dirty="0"/>
          </a:p>
          <a:p>
            <a:pPr lvl="0" algn="just">
              <a:spcAft>
                <a:spcPts val="600"/>
              </a:spcAft>
            </a:pPr>
            <a:r>
              <a:rPr lang="cs-CZ" sz="2000" dirty="0"/>
              <a:t>Mezi </a:t>
            </a:r>
            <a:r>
              <a:rPr lang="cs-CZ" sz="2000" b="1" dirty="0"/>
              <a:t>zákonnými znaky </a:t>
            </a:r>
            <a:r>
              <a:rPr lang="cs-CZ" sz="2000" b="1" dirty="0" smtClean="0"/>
              <a:t>trestných činů </a:t>
            </a:r>
            <a:r>
              <a:rPr lang="cs-CZ" sz="2000" dirty="0"/>
              <a:t>můžeme rozlišovat: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obecné znaky </a:t>
            </a:r>
            <a:r>
              <a:rPr lang="cs-CZ" sz="2000" b="1" dirty="0" smtClean="0"/>
              <a:t>trestných činů</a:t>
            </a:r>
            <a:r>
              <a:rPr lang="cs-CZ" sz="2000" dirty="0" smtClean="0"/>
              <a:t>, </a:t>
            </a:r>
            <a:r>
              <a:rPr lang="cs-CZ" sz="2000" dirty="0"/>
              <a:t>které jsou společné pro všechny </a:t>
            </a:r>
            <a:r>
              <a:rPr lang="cs-CZ" sz="2000" dirty="0" smtClean="0"/>
              <a:t>trestné činy </a:t>
            </a:r>
            <a:r>
              <a:rPr lang="cs-CZ" sz="2000" dirty="0"/>
              <a:t>bez rozdílu,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zákonné znaky skutkové podstaty</a:t>
            </a:r>
            <a:r>
              <a:rPr lang="cs-CZ" sz="2000" dirty="0"/>
              <a:t>, které slouží k individualizaci vždy konkrétního </a:t>
            </a:r>
            <a:r>
              <a:rPr lang="cs-CZ" sz="2000" dirty="0" smtClean="0"/>
              <a:t>trestného činu.</a:t>
            </a:r>
            <a:endParaRPr lang="cs-CZ" sz="2000" dirty="0"/>
          </a:p>
          <a:p>
            <a:pPr lvl="0" algn="just"/>
            <a:endParaRPr lang="cs-CZ" sz="2000" dirty="0"/>
          </a:p>
          <a:p>
            <a:pPr lvl="0" algn="just">
              <a:spcAft>
                <a:spcPts val="600"/>
              </a:spcAft>
            </a:pPr>
            <a:r>
              <a:rPr lang="cs-CZ" sz="2000" dirty="0"/>
              <a:t>K </a:t>
            </a:r>
            <a:r>
              <a:rPr lang="cs-CZ" sz="2000" b="1" dirty="0"/>
              <a:t>obecným zákonným znakům </a:t>
            </a:r>
            <a:r>
              <a:rPr lang="cs-CZ" sz="2000" dirty="0"/>
              <a:t>přestupků patří, že jde o jednání: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protiprávní,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společenská škodlivost</a:t>
            </a:r>
          </a:p>
          <a:p>
            <a:pPr algn="just"/>
            <a:endParaRPr lang="cs-CZ" sz="2000" dirty="0"/>
          </a:p>
          <a:p>
            <a:pPr algn="just">
              <a:spcAft>
                <a:spcPts val="600"/>
              </a:spcAft>
            </a:pPr>
            <a:r>
              <a:rPr lang="cs-CZ" sz="2000" dirty="0"/>
              <a:t>Ke </a:t>
            </a:r>
            <a:r>
              <a:rPr lang="cs-CZ" sz="2000" b="1" dirty="0"/>
              <a:t>znakům, které charakterizují jednotlivé skutkové podstaty</a:t>
            </a:r>
            <a:r>
              <a:rPr lang="cs-CZ" sz="2000" dirty="0"/>
              <a:t> </a:t>
            </a:r>
            <a:r>
              <a:rPr lang="cs-CZ" sz="2000" dirty="0" smtClean="0"/>
              <a:t>trestných činů </a:t>
            </a:r>
            <a:r>
              <a:rPr lang="cs-CZ" sz="2000" dirty="0"/>
              <a:t>patří jejich: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objekt,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objektivní stránka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subjekt,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subjektivní stránka.</a:t>
            </a:r>
          </a:p>
          <a:p>
            <a:endParaRPr lang="cs-CZ" sz="2400" b="1" dirty="0" smtClean="0"/>
          </a:p>
          <a:p>
            <a:endParaRPr lang="cs-CZ" sz="2400" b="1" dirty="0"/>
          </a:p>
          <a:p>
            <a:endParaRPr lang="cs-CZ" sz="2400" b="1" dirty="0"/>
          </a:p>
          <a:p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6808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 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  <a:endParaRPr lang="cs-CZ" sz="2000" b="1" dirty="0"/>
          </a:p>
          <a:p>
            <a:pPr>
              <a:lnSpc>
                <a:spcPct val="90000"/>
              </a:lnSpc>
            </a:pPr>
            <a:endParaRPr lang="cs-CZ" altLang="cs-CZ" sz="2000" dirty="0" smtClean="0"/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000" b="1" dirty="0" smtClean="0"/>
              <a:t>Objekt</a:t>
            </a:r>
            <a:endParaRPr lang="cs-CZ" altLang="cs-CZ" sz="2000" dirty="0"/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sz="2000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jevy a společenské vztahy, proti nimž směřuje protiprávní jednání, přičemž tyto jevy a vztahy jsou chráněny zákonem.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obecný </a:t>
            </a:r>
            <a:r>
              <a:rPr lang="cs-CZ" altLang="cs-CZ" sz="2000" dirty="0"/>
              <a:t>– obecný zájem na nepáchání trestných činů</a:t>
            </a:r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druhový – </a:t>
            </a:r>
            <a:r>
              <a:rPr lang="cs-CZ" altLang="cs-CZ" sz="2000" dirty="0"/>
              <a:t>ochrana druhově stejných společenských zájmů (názvy hlav zvláštní části trestního zákoníku), např. 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proti životu a zdraví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proti svobodě a právům na ochranu osobnosti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proti majetku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hospodářské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obecně nebezpečné atp</a:t>
            </a:r>
            <a:r>
              <a:rPr lang="cs-CZ" altLang="cs-CZ" sz="2000" dirty="0" smtClean="0"/>
              <a:t>.</a:t>
            </a:r>
          </a:p>
          <a:p>
            <a:pPr lvl="1" algn="just">
              <a:lnSpc>
                <a:spcPct val="90000"/>
              </a:lnSpc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individuální – </a:t>
            </a:r>
            <a:r>
              <a:rPr lang="cs-CZ" altLang="cs-CZ" sz="2000" dirty="0" smtClean="0"/>
              <a:t>objekt, jež chrání konkrétní ustanovení zvláštního zákona</a:t>
            </a:r>
            <a:endParaRPr lang="cs-CZ" altLang="cs-CZ" sz="2000" b="1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konkrétní – </a:t>
            </a:r>
            <a:r>
              <a:rPr lang="cs-CZ" altLang="cs-CZ" sz="2000" dirty="0" smtClean="0"/>
              <a:t>objekt dotčený konkrétním trestným činem konkrétního pachatele</a:t>
            </a:r>
            <a:endParaRPr lang="cs-CZ" altLang="cs-CZ" sz="2000" b="1" dirty="0" smtClean="0"/>
          </a:p>
          <a:p>
            <a:pPr algn="just">
              <a:lnSpc>
                <a:spcPct val="90000"/>
              </a:lnSpc>
            </a:pPr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129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79"/>
            <a:ext cx="8496944" cy="5685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 za přestupky</a:t>
            </a:r>
          </a:p>
          <a:p>
            <a:pPr algn="just"/>
            <a:r>
              <a:rPr lang="cs-CZ" sz="2000" b="1" dirty="0"/>
              <a:t>Znaky skutkové podstaty trestného činu</a:t>
            </a:r>
          </a:p>
          <a:p>
            <a:pPr lvl="0" algn="just"/>
            <a:endParaRPr lang="cs-CZ" sz="2400" b="1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Objektivní stránka</a:t>
            </a:r>
          </a:p>
          <a:p>
            <a:pPr lvl="0" algn="just"/>
            <a:endParaRPr lang="cs-CZ" sz="2000" b="1" dirty="0"/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protiprávní jednání jako akt volního chování, jeho škodlivý následek a tzv. </a:t>
            </a:r>
            <a:r>
              <a:rPr lang="cs-CZ" altLang="cs-CZ" sz="2000" b="1" dirty="0"/>
              <a:t>kauzální nexus </a:t>
            </a:r>
            <a:r>
              <a:rPr lang="cs-CZ" altLang="cs-CZ" sz="2000" dirty="0"/>
              <a:t>(příčinný vztah mezi jednáním a následkem).</a:t>
            </a:r>
          </a:p>
          <a:p>
            <a:pPr algn="just">
              <a:lnSpc>
                <a:spcPct val="90000"/>
              </a:lnSpc>
            </a:pPr>
            <a:endParaRPr lang="cs-CZ" altLang="cs-CZ" sz="1050" dirty="0"/>
          </a:p>
          <a:p>
            <a:pPr algn="just">
              <a:lnSpc>
                <a:spcPct val="90000"/>
              </a:lnSpc>
            </a:pPr>
            <a:r>
              <a:rPr lang="cs-CZ" altLang="cs-CZ" sz="2000" b="1" dirty="0"/>
              <a:t>Jednání</a:t>
            </a:r>
            <a:r>
              <a:rPr lang="cs-CZ" altLang="cs-CZ" sz="2000" dirty="0"/>
              <a:t> – projev vůle pachatele trestného činu navenek aktivním </a:t>
            </a:r>
            <a:r>
              <a:rPr lang="cs-CZ" altLang="cs-CZ" sz="2000" b="1" dirty="0"/>
              <a:t>konáním </a:t>
            </a:r>
            <a:r>
              <a:rPr lang="cs-CZ" altLang="cs-CZ" sz="2000" dirty="0"/>
              <a:t>(trestné činy </a:t>
            </a:r>
            <a:r>
              <a:rPr lang="cs-CZ" altLang="cs-CZ" sz="2000" dirty="0" err="1"/>
              <a:t>komisivní</a:t>
            </a:r>
            <a:r>
              <a:rPr lang="cs-CZ" altLang="cs-CZ" sz="2000" dirty="0"/>
              <a:t>), nebo </a:t>
            </a:r>
            <a:r>
              <a:rPr lang="cs-CZ" altLang="cs-CZ" sz="2000" b="1" dirty="0"/>
              <a:t>nekonáním</a:t>
            </a:r>
            <a:r>
              <a:rPr lang="cs-CZ" altLang="cs-CZ" sz="2000" dirty="0"/>
              <a:t> (pravé omisivní trestné </a:t>
            </a:r>
            <a:r>
              <a:rPr lang="cs-CZ" altLang="cs-CZ" sz="2000" dirty="0" smtClean="0"/>
              <a:t>činy)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Dále existují trestné činy, jež spáchat </a:t>
            </a:r>
            <a:r>
              <a:rPr lang="cs-CZ" altLang="cs-CZ" sz="2000" dirty="0"/>
              <a:t>jak </a:t>
            </a:r>
            <a:r>
              <a:rPr lang="cs-CZ" altLang="cs-CZ" sz="2000" dirty="0" smtClean="0"/>
              <a:t>jednáním,  </a:t>
            </a:r>
            <a:r>
              <a:rPr lang="cs-CZ" altLang="cs-CZ" sz="2000" dirty="0"/>
              <a:t>tak </a:t>
            </a:r>
            <a:r>
              <a:rPr lang="cs-CZ" altLang="cs-CZ" sz="2000" b="1" dirty="0" smtClean="0"/>
              <a:t>i opominutím </a:t>
            </a:r>
            <a:r>
              <a:rPr lang="cs-CZ" altLang="cs-CZ" sz="2000" b="1" dirty="0"/>
              <a:t>jednání, k němuž byl pachatel povinen</a:t>
            </a:r>
            <a:r>
              <a:rPr lang="cs-CZ" altLang="cs-CZ" sz="2000" dirty="0"/>
              <a:t> (nepravé omisivní). </a:t>
            </a:r>
          </a:p>
          <a:p>
            <a:pPr lvl="0" algn="just"/>
            <a:endParaRPr lang="cs-CZ" sz="2000" b="1" dirty="0"/>
          </a:p>
          <a:p>
            <a:pPr algn="just"/>
            <a:r>
              <a:rPr lang="cs-CZ" sz="2000" b="1" dirty="0" smtClean="0"/>
              <a:t>Následek</a:t>
            </a:r>
            <a:r>
              <a:rPr lang="cs-CZ" sz="2000" dirty="0" smtClean="0"/>
              <a:t> - porušení/ohrožení zájmu chráněného trestním zákonem (trestné činy poruchové/</a:t>
            </a:r>
            <a:r>
              <a:rPr lang="cs-CZ" sz="2000" dirty="0" err="1" smtClean="0"/>
              <a:t>ohrožovací</a:t>
            </a:r>
            <a:r>
              <a:rPr lang="cs-CZ" sz="2000" dirty="0" smtClean="0"/>
              <a:t>)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 smtClean="0"/>
              <a:t>Účinek</a:t>
            </a:r>
            <a:r>
              <a:rPr lang="cs-CZ" sz="2000" dirty="0" smtClean="0"/>
              <a:t> = změna na hmotném předmětu útoku</a:t>
            </a:r>
          </a:p>
          <a:p>
            <a:pPr algn="just"/>
            <a:endParaRPr lang="cs-CZ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667041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  <a:endParaRPr lang="cs-CZ" sz="2000" b="1" dirty="0"/>
          </a:p>
          <a:p>
            <a:pPr algn="just">
              <a:lnSpc>
                <a:spcPct val="90000"/>
              </a:lnSpc>
            </a:pPr>
            <a:endParaRPr lang="cs-CZ" altLang="cs-CZ" sz="1000" b="1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Subjekt</a:t>
            </a:r>
            <a:r>
              <a:rPr lang="cs-CZ" sz="2000" dirty="0" smtClean="0"/>
              <a:t> </a:t>
            </a:r>
          </a:p>
          <a:p>
            <a:pPr algn="just"/>
            <a:endParaRPr lang="cs-CZ" sz="1000" dirty="0"/>
          </a:p>
          <a:p>
            <a:pPr algn="just"/>
            <a:endParaRPr lang="cs-CZ" sz="1000" dirty="0" smtClean="0"/>
          </a:p>
          <a:p>
            <a:pPr algn="just"/>
            <a:r>
              <a:rPr lang="cs-CZ" sz="2000" dirty="0" smtClean="0"/>
              <a:t>tj</a:t>
            </a:r>
            <a:r>
              <a:rPr lang="cs-CZ" sz="2000" dirty="0"/>
              <a:t>. ten, kdo </a:t>
            </a:r>
            <a:r>
              <a:rPr lang="cs-CZ" sz="2000" dirty="0" smtClean="0"/>
              <a:t>trestný čin </a:t>
            </a:r>
            <a:r>
              <a:rPr lang="cs-CZ" sz="2000" dirty="0"/>
              <a:t>spáchá, obecným předpokladem postavení subjektu trestného činu je jeho způsobilost k právní odpovědnosti.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Postih za trestný čin může být uplatněn jen vůči subjektu, kterým je </a:t>
            </a:r>
            <a:r>
              <a:rPr lang="cs-CZ" sz="2000" b="1" dirty="0"/>
              <a:t>odpovědná fyzická osoba</a:t>
            </a:r>
            <a:r>
              <a:rPr lang="cs-CZ" sz="2000" dirty="0"/>
              <a:t> a </a:t>
            </a:r>
            <a:r>
              <a:rPr lang="cs-CZ" sz="2000" b="1" dirty="0"/>
              <a:t>právnická osoba</a:t>
            </a:r>
            <a:r>
              <a:rPr lang="cs-CZ" sz="2000" dirty="0"/>
              <a:t>.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Odpovědnost za </a:t>
            </a:r>
            <a:r>
              <a:rPr lang="cs-CZ" sz="2000" dirty="0" smtClean="0"/>
              <a:t>trestný čin </a:t>
            </a:r>
            <a:r>
              <a:rPr lang="cs-CZ" sz="2000" dirty="0"/>
              <a:t>je podle platné právní úpravy vyloučena u osob, které spáchaly </a:t>
            </a:r>
            <a:r>
              <a:rPr lang="cs-CZ" sz="2000" dirty="0" smtClean="0"/>
              <a:t>trestný čin </a:t>
            </a:r>
            <a:r>
              <a:rPr lang="cs-CZ" sz="2000" b="1" dirty="0"/>
              <a:t>před dovršením 15 let věku</a:t>
            </a:r>
            <a:r>
              <a:rPr lang="cs-CZ" sz="2000" dirty="0"/>
              <a:t>. Za subjekt </a:t>
            </a:r>
            <a:r>
              <a:rPr lang="cs-CZ" sz="2000" dirty="0" smtClean="0"/>
              <a:t>trestného činu </a:t>
            </a:r>
            <a:r>
              <a:rPr lang="cs-CZ" sz="2000" dirty="0"/>
              <a:t>není považována ani osoba, která spáchala </a:t>
            </a:r>
            <a:r>
              <a:rPr lang="cs-CZ" sz="2000" dirty="0" smtClean="0"/>
              <a:t>trestný čin </a:t>
            </a:r>
            <a:r>
              <a:rPr lang="cs-CZ" sz="2000" b="1" dirty="0"/>
              <a:t>ve stavu nepříčetnosti</a:t>
            </a:r>
            <a:r>
              <a:rPr lang="cs-CZ" sz="2000" dirty="0"/>
              <a:t>, pokud se však do tohoto stavu nepřivedla (byť z nedbalosti) požitím alkoholu nebo užitím jiné návykové látky.</a:t>
            </a:r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7076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1228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</a:p>
          <a:p>
            <a:pPr lvl="0" algn="just"/>
            <a:endParaRPr lang="cs-CZ" dirty="0" smtClean="0"/>
          </a:p>
          <a:p>
            <a:pPr algn="just"/>
            <a:r>
              <a:rPr lang="cs-CZ" sz="2000" b="1" dirty="0"/>
              <a:t>Stav nepříčetnosti </a:t>
            </a:r>
            <a:r>
              <a:rPr lang="cs-CZ" sz="2000" dirty="0"/>
              <a:t>– duševní porucha v době páchání trestného činu, která osobě znemožňuje rozpoznat protiprávnost činu (absence rozumové složky) nebo ovládat své jednání (absence volní složky)</a:t>
            </a:r>
          </a:p>
          <a:p>
            <a:pPr algn="just"/>
            <a:r>
              <a:rPr lang="cs-CZ" sz="1400" b="1" dirty="0" smtClean="0">
                <a:solidFill>
                  <a:srgbClr val="FF0000"/>
                </a:solidFill>
              </a:rPr>
              <a:t>A </a:t>
            </a:r>
            <a:r>
              <a:rPr lang="cs-CZ" sz="1400" b="1" dirty="0">
                <a:solidFill>
                  <a:srgbClr val="FF0000"/>
                </a:solidFill>
              </a:rPr>
              <a:t>co vliv alkoholu</a:t>
            </a:r>
            <a:r>
              <a:rPr lang="cs-CZ" sz="1400" b="1" dirty="0" smtClean="0">
                <a:solidFill>
                  <a:srgbClr val="FF0000"/>
                </a:solidFill>
              </a:rPr>
              <a:t>..?</a:t>
            </a:r>
            <a:endParaRPr lang="cs-CZ" sz="2000" b="1" dirty="0">
              <a:solidFill>
                <a:srgbClr val="FF0000"/>
              </a:solidFill>
            </a:endParaRPr>
          </a:p>
          <a:p>
            <a:pPr algn="just"/>
            <a:r>
              <a:rPr lang="cs-CZ" sz="1400" dirty="0">
                <a:solidFill>
                  <a:srgbClr val="FF0000"/>
                </a:solidFill>
              </a:rPr>
              <a:t>zjišťuje se stav pachatele před aplikací návykové látky a vliv aplikace návykové látky na příčetnost pachatele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400" dirty="0" err="1">
                <a:solidFill>
                  <a:srgbClr val="FF0000"/>
                </a:solidFill>
              </a:rPr>
              <a:t>actio</a:t>
            </a:r>
            <a:r>
              <a:rPr lang="cs-CZ" sz="1400" dirty="0">
                <a:solidFill>
                  <a:srgbClr val="FF0000"/>
                </a:solidFill>
              </a:rPr>
              <a:t> libera in causa </a:t>
            </a:r>
            <a:r>
              <a:rPr lang="cs-CZ" sz="1400" dirty="0" err="1">
                <a:solidFill>
                  <a:srgbClr val="FF0000"/>
                </a:solidFill>
              </a:rPr>
              <a:t>dolosa</a:t>
            </a:r>
            <a:r>
              <a:rPr lang="cs-CZ" sz="1400" dirty="0">
                <a:solidFill>
                  <a:srgbClr val="FF0000"/>
                </a:solidFill>
              </a:rPr>
              <a:t> (svobodné ve své příčině) = pachatel se opil na kuráž, aby spáchal trestný čin = odpovědnost podle obecných zásad za úmyslný trestný čin (§ 360/2  </a:t>
            </a:r>
            <a:r>
              <a:rPr lang="cs-CZ" sz="1400" dirty="0" err="1">
                <a:solidFill>
                  <a:srgbClr val="FF0000"/>
                </a:solidFill>
              </a:rPr>
              <a:t>tr</a:t>
            </a:r>
            <a:r>
              <a:rPr lang="cs-CZ" sz="1400" dirty="0">
                <a:solidFill>
                  <a:srgbClr val="FF0000"/>
                </a:solidFill>
              </a:rPr>
              <a:t>. zákoníku)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400" dirty="0" err="1">
                <a:solidFill>
                  <a:srgbClr val="FF0000"/>
                </a:solidFill>
              </a:rPr>
              <a:t>actio</a:t>
            </a:r>
            <a:r>
              <a:rPr lang="cs-CZ" sz="1400" dirty="0">
                <a:solidFill>
                  <a:srgbClr val="FF0000"/>
                </a:solidFill>
              </a:rPr>
              <a:t> libera in causa </a:t>
            </a:r>
            <a:r>
              <a:rPr lang="cs-CZ" sz="1400" dirty="0" err="1">
                <a:solidFill>
                  <a:srgbClr val="FF0000"/>
                </a:solidFill>
              </a:rPr>
              <a:t>culposa</a:t>
            </a:r>
            <a:r>
              <a:rPr lang="cs-CZ" sz="1400" dirty="0">
                <a:solidFill>
                  <a:srgbClr val="FF0000"/>
                </a:solidFill>
              </a:rPr>
              <a:t> = pachatel spáchá nedbalostní trestný čin a jeho nedbalost spočívá v užití návykové látky, v důsledku čehož se </a:t>
            </a:r>
            <a:r>
              <a:rPr lang="cs-CZ" sz="1400" u="sng" dirty="0">
                <a:solidFill>
                  <a:srgbClr val="FF0000"/>
                </a:solidFill>
              </a:rPr>
              <a:t>uvedl do stavu nepříčetnosti, ať už úmyslně či nedbalostně</a:t>
            </a:r>
            <a:r>
              <a:rPr lang="cs-CZ" sz="1400" dirty="0">
                <a:solidFill>
                  <a:srgbClr val="FF0000"/>
                </a:solidFill>
              </a:rPr>
              <a:t>, bude odpovědný podle obecných zásad za nedbalostní trestný čin (§ 360/2 </a:t>
            </a:r>
            <a:r>
              <a:rPr lang="cs-CZ" sz="1400" dirty="0" err="1">
                <a:solidFill>
                  <a:srgbClr val="FF0000"/>
                </a:solidFill>
              </a:rPr>
              <a:t>tr</a:t>
            </a:r>
            <a:r>
              <a:rPr lang="cs-CZ" sz="1400" dirty="0">
                <a:solidFill>
                  <a:srgbClr val="FF0000"/>
                </a:solidFill>
              </a:rPr>
              <a:t>. zákoníku)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FF0000"/>
                </a:solidFill>
              </a:rPr>
              <a:t>opilství (</a:t>
            </a:r>
            <a:r>
              <a:rPr lang="cs-CZ" sz="1400" dirty="0" err="1">
                <a:solidFill>
                  <a:srgbClr val="FF0000"/>
                </a:solidFill>
              </a:rPr>
              <a:t>rauchdelikt</a:t>
            </a:r>
            <a:r>
              <a:rPr lang="cs-CZ" sz="1400" dirty="0">
                <a:solidFill>
                  <a:srgbClr val="FF0000"/>
                </a:solidFill>
              </a:rPr>
              <a:t>) = spáchá v důsledku opilosti čin jinak trestný, u něhož není dáno zavinění (§ 360/1 </a:t>
            </a:r>
            <a:r>
              <a:rPr lang="cs-CZ" sz="1400" dirty="0" err="1">
                <a:solidFill>
                  <a:srgbClr val="FF0000"/>
                </a:solidFill>
              </a:rPr>
              <a:t>tr</a:t>
            </a:r>
            <a:r>
              <a:rPr lang="cs-CZ" sz="1400" dirty="0">
                <a:solidFill>
                  <a:srgbClr val="FF0000"/>
                </a:solidFill>
              </a:rPr>
              <a:t>. zákoníku)</a:t>
            </a:r>
          </a:p>
          <a:p>
            <a:pPr algn="just"/>
            <a:r>
              <a:rPr lang="cs-CZ" sz="2000" dirty="0" smtClean="0"/>
              <a:t>Naše </a:t>
            </a:r>
            <a:r>
              <a:rPr lang="cs-CZ" sz="2000" dirty="0"/>
              <a:t>právní úprava nevylučuje, aby subjektem </a:t>
            </a:r>
            <a:r>
              <a:rPr lang="cs-CZ" sz="2000" dirty="0" smtClean="0"/>
              <a:t>trestného činu </a:t>
            </a:r>
            <a:r>
              <a:rPr lang="cs-CZ" sz="2000" dirty="0"/>
              <a:t>byl někdo jiný než český státní občan. Může jím být i </a:t>
            </a:r>
            <a:r>
              <a:rPr lang="cs-CZ" sz="2000" b="1" dirty="0"/>
              <a:t>cizinec </a:t>
            </a:r>
            <a:r>
              <a:rPr lang="cs-CZ" sz="2000" dirty="0"/>
              <a:t>nebo </a:t>
            </a:r>
            <a:r>
              <a:rPr lang="cs-CZ" sz="2000" b="1" dirty="0"/>
              <a:t>bezdomovec</a:t>
            </a:r>
            <a:r>
              <a:rPr lang="cs-CZ" sz="2000" dirty="0"/>
              <a:t> („kdo…“) – </a:t>
            </a:r>
            <a:r>
              <a:rPr lang="cs-CZ" sz="2000" b="1" dirty="0"/>
              <a:t>obecný </a:t>
            </a:r>
            <a:r>
              <a:rPr lang="cs-CZ" sz="2000" b="1" dirty="0" smtClean="0"/>
              <a:t>subjekt</a:t>
            </a:r>
            <a:endParaRPr lang="cs-CZ" sz="2000" dirty="0"/>
          </a:p>
          <a:p>
            <a:pPr algn="just"/>
            <a:r>
              <a:rPr lang="cs-CZ" sz="2000" b="1" dirty="0"/>
              <a:t>Konkrétní subjekt </a:t>
            </a:r>
            <a:r>
              <a:rPr lang="cs-CZ" sz="2000" dirty="0"/>
              <a:t>= je nositelem zvláštní vlastnosti (rodič)</a:t>
            </a:r>
          </a:p>
          <a:p>
            <a:pPr algn="just"/>
            <a:r>
              <a:rPr lang="cs-CZ" sz="2000" b="1" dirty="0"/>
              <a:t>Speciální subjekt </a:t>
            </a:r>
            <a:r>
              <a:rPr lang="cs-CZ" sz="2000" dirty="0"/>
              <a:t>= je nositelem zvláštní způsobilosti nebo postavení (veřejný činitel, svědek)</a:t>
            </a:r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  <a:p>
            <a:pPr lvl="0" algn="just"/>
            <a:r>
              <a:rPr lang="cs-CZ" b="1" u="sng" dirty="0" smtClean="0"/>
              <a:t>Subjektivní stránka</a:t>
            </a:r>
            <a:r>
              <a:rPr lang="cs-CZ" dirty="0" smtClean="0"/>
              <a:t> = je u každého deliktu představována zejména zaviněním, vyjadřujícím vnitřní psychický vztah subjektu k předmětnému protiprávnímu jednání a jeho následku.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 smtClean="0"/>
              <a:t>Právní úprava přestupků je koncipována na principu </a:t>
            </a:r>
            <a:r>
              <a:rPr lang="cs-CZ" b="1" dirty="0" smtClean="0"/>
              <a:t>zavinění</a:t>
            </a:r>
            <a:r>
              <a:rPr lang="cs-CZ" dirty="0" smtClean="0"/>
              <a:t>, přičemž k naplnění skutkových podstat přestupků zásadně postačí zavinění </a:t>
            </a:r>
            <a:r>
              <a:rPr lang="cs-CZ" b="1" dirty="0" smtClean="0"/>
              <a:t>z nedbalosti</a:t>
            </a:r>
            <a:r>
              <a:rPr lang="cs-CZ" dirty="0" smtClean="0"/>
              <a:t>, pokud zákon nestanoví výslovně, že u určitých jednání jde o trestný čin jen při </a:t>
            </a:r>
            <a:r>
              <a:rPr lang="cs-CZ" b="1" dirty="0" smtClean="0"/>
              <a:t>úmyslném zavinění</a:t>
            </a:r>
            <a:r>
              <a:rPr lang="cs-CZ" dirty="0" smtClean="0"/>
              <a:t>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 smtClean="0"/>
              <a:t>Nedbalost vědomá </a:t>
            </a:r>
            <a:r>
              <a:rPr lang="cs-CZ" dirty="0" smtClean="0"/>
              <a:t>» pachatel </a:t>
            </a:r>
            <a:r>
              <a:rPr lang="cs-CZ" b="1" dirty="0" smtClean="0"/>
              <a:t>věděl</a:t>
            </a:r>
            <a:r>
              <a:rPr lang="cs-CZ" dirty="0" smtClean="0"/>
              <a:t>, že svým jednáním může způsobit určité následky, ale bez přiměřených důvodů </a:t>
            </a:r>
            <a:r>
              <a:rPr lang="cs-CZ" b="1" dirty="0" smtClean="0"/>
              <a:t>spoléhal</a:t>
            </a:r>
            <a:r>
              <a:rPr lang="cs-CZ" dirty="0" smtClean="0"/>
              <a:t> na to, že je nezpůsobí.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 smtClean="0"/>
              <a:t>Nedbalost nevědomá </a:t>
            </a:r>
            <a:r>
              <a:rPr lang="cs-CZ" dirty="0"/>
              <a:t>» </a:t>
            </a:r>
            <a:r>
              <a:rPr lang="cs-CZ" dirty="0" smtClean="0"/>
              <a:t>pachatel </a:t>
            </a:r>
            <a:r>
              <a:rPr lang="cs-CZ" b="1" dirty="0" smtClean="0"/>
              <a:t>nevěděl</a:t>
            </a:r>
            <a:r>
              <a:rPr lang="cs-CZ" dirty="0" smtClean="0"/>
              <a:t>, že svým jednáním může způsobit škodlivé následky, ač vzhledem k okolnostem a svým osobním poměrům to </a:t>
            </a:r>
            <a:r>
              <a:rPr lang="cs-CZ" b="1" dirty="0" smtClean="0"/>
              <a:t>vědět měl a mohl</a:t>
            </a:r>
            <a:r>
              <a:rPr lang="cs-CZ" dirty="0" smtClean="0"/>
              <a:t>.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b="1" dirty="0" smtClean="0"/>
              <a:t>Úmysl přímý</a:t>
            </a:r>
            <a:r>
              <a:rPr lang="cs-CZ" dirty="0"/>
              <a:t> » </a:t>
            </a:r>
            <a:r>
              <a:rPr lang="cs-CZ" dirty="0" smtClean="0"/>
              <a:t>pachatel </a:t>
            </a:r>
            <a:r>
              <a:rPr lang="cs-CZ" b="1" dirty="0" smtClean="0"/>
              <a:t>chtěl</a:t>
            </a:r>
            <a:r>
              <a:rPr lang="cs-CZ" dirty="0" smtClean="0"/>
              <a:t> </a:t>
            </a:r>
            <a:r>
              <a:rPr lang="cs-CZ" dirty="0"/>
              <a:t>svým jednáním </a:t>
            </a:r>
            <a:r>
              <a:rPr lang="cs-CZ" b="1" dirty="0"/>
              <a:t>porušit</a:t>
            </a:r>
            <a:r>
              <a:rPr lang="cs-CZ" dirty="0"/>
              <a:t> nebo </a:t>
            </a:r>
            <a:r>
              <a:rPr lang="cs-CZ" b="1" dirty="0"/>
              <a:t>ohrozit</a:t>
            </a:r>
            <a:r>
              <a:rPr lang="cs-CZ" dirty="0"/>
              <a:t> zájem chráněný </a:t>
            </a:r>
            <a:r>
              <a:rPr lang="cs-CZ" dirty="0" smtClean="0"/>
              <a:t>zákonem.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 smtClean="0"/>
              <a:t>Úmysl </a:t>
            </a:r>
            <a:r>
              <a:rPr lang="cs-CZ" b="1" dirty="0"/>
              <a:t>nepřímý</a:t>
            </a:r>
            <a:r>
              <a:rPr lang="cs-CZ" dirty="0"/>
              <a:t> » </a:t>
            </a:r>
            <a:r>
              <a:rPr lang="cs-CZ" dirty="0" smtClean="0"/>
              <a:t>pachatel </a:t>
            </a:r>
            <a:r>
              <a:rPr lang="cs-CZ" b="1" dirty="0" smtClean="0"/>
              <a:t>věděl</a:t>
            </a:r>
            <a:r>
              <a:rPr lang="cs-CZ" b="1" dirty="0"/>
              <a:t>, že </a:t>
            </a:r>
            <a:r>
              <a:rPr lang="cs-CZ" dirty="0"/>
              <a:t>svým jednáním </a:t>
            </a:r>
            <a:r>
              <a:rPr lang="cs-CZ" b="1" dirty="0"/>
              <a:t>může ohrozit </a:t>
            </a:r>
            <a:r>
              <a:rPr lang="cs-CZ" dirty="0"/>
              <a:t>zájem chráněný zákonem, a pro případ, že jej poruší nebo ohrozí, </a:t>
            </a:r>
            <a:r>
              <a:rPr lang="cs-CZ" b="1" dirty="0"/>
              <a:t>byl s tím srozuměn</a:t>
            </a:r>
            <a:r>
              <a:rPr lang="cs-CZ" dirty="0"/>
              <a:t>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2435</TotalTime>
  <Words>3244</Words>
  <Application>Microsoft Office PowerPoint</Application>
  <PresentationFormat>Předvádění na obrazovce (4:3)</PresentationFormat>
  <Paragraphs>612</Paragraphs>
  <Slides>34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Motiv sady Office</vt:lpstr>
      <vt:lpstr>Blok II. trestní právo (20. 11. 2020)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190</cp:revision>
  <dcterms:created xsi:type="dcterms:W3CDTF">2015-09-08T17:35:18Z</dcterms:created>
  <dcterms:modified xsi:type="dcterms:W3CDTF">2020-11-17T11:34:54Z</dcterms:modified>
</cp:coreProperties>
</file>