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10" r:id="rId31"/>
    <p:sldId id="306" r:id="rId32"/>
    <p:sldId id="307" r:id="rId33"/>
    <p:sldId id="308" r:id="rId34"/>
    <p:sldId id="30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472-A549-49A4-87BA-482BDD581CDD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7669F-933D-44ED-9D7C-686D96CE812D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4737-B5AD-4F98-AD9C-E83E747DCE38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F4B1-355F-4E97-9B5D-2B9D6CDC2879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64C-D7DD-4A28-9317-B2791F8273C0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3E679-16D2-47DF-A717-9273E05E9DA4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B5D9-8555-45FB-BC53-ABE1785128FF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55E5-138A-46BA-814C-6BBEC216F10E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EC4CB-4AC0-4D86-9137-3AB6D9902D2C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B974-533D-4342-A280-5C00FFCFA0FE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396D-2048-43EC-93DF-889BA57DF6E7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CC5A3-C4D2-44BB-AB38-C2F221D6F2D0}" type="datetime1">
              <a:rPr lang="cs-CZ" smtClean="0"/>
              <a:pPr/>
              <a:t>17. 11. 2020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Blok II. trestní právo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20.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 smtClean="0"/>
              <a:t>Trestní sankce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tresty a ochranná opatření</a:t>
            </a:r>
          </a:p>
          <a:p>
            <a:pPr algn="just"/>
            <a:r>
              <a:rPr lang="cs-CZ" sz="2000" dirty="0" smtClean="0"/>
              <a:t>pouze na základě zákona („</a:t>
            </a:r>
            <a:r>
              <a:rPr lang="cs-CZ" sz="2000" dirty="0" err="1" smtClean="0"/>
              <a:t>nullum</a:t>
            </a:r>
            <a:r>
              <a:rPr lang="cs-CZ" sz="2000" dirty="0" smtClean="0"/>
              <a:t> </a:t>
            </a:r>
            <a:r>
              <a:rPr lang="cs-CZ" sz="2000" dirty="0" err="1" smtClean="0"/>
              <a:t>poena</a:t>
            </a:r>
            <a:r>
              <a:rPr lang="cs-CZ" sz="2000" dirty="0" smtClean="0"/>
              <a:t> sine </a:t>
            </a:r>
            <a:r>
              <a:rPr lang="cs-CZ" sz="2000" dirty="0" err="1" smtClean="0"/>
              <a:t>lege</a:t>
            </a:r>
            <a:r>
              <a:rPr lang="cs-CZ" sz="2000" dirty="0" smtClean="0"/>
              <a:t>“; čl. 39 Listiny)</a:t>
            </a:r>
          </a:p>
          <a:p>
            <a:pPr algn="just"/>
            <a:r>
              <a:rPr lang="cs-CZ" sz="2000" b="1" dirty="0" smtClean="0"/>
              <a:t>zásady pro ukládání trestů</a:t>
            </a:r>
            <a:r>
              <a:rPr lang="cs-CZ" sz="2000" dirty="0" smtClean="0"/>
              <a:t>: </a:t>
            </a:r>
            <a:r>
              <a:rPr lang="cs-CZ" sz="2000" b="1" dirty="0" smtClean="0"/>
              <a:t>zákonnosti, </a:t>
            </a:r>
            <a:r>
              <a:rPr lang="cs-CZ" sz="2000" b="1" dirty="0" err="1" smtClean="0"/>
              <a:t>individializace</a:t>
            </a:r>
            <a:r>
              <a:rPr lang="cs-CZ" sz="2000" b="1" dirty="0" smtClean="0"/>
              <a:t> </a:t>
            </a:r>
            <a:r>
              <a:rPr lang="cs-CZ" sz="2000" dirty="0" smtClean="0"/>
              <a:t>(konkrétní pachatel a okolnosti mající vliv na závažnost trestného činu), </a:t>
            </a:r>
            <a:r>
              <a:rPr lang="cs-CZ" sz="2000" b="1" dirty="0" smtClean="0"/>
              <a:t>přiměřenosti </a:t>
            </a:r>
            <a:r>
              <a:rPr lang="cs-CZ" sz="2000" dirty="0" smtClean="0"/>
              <a:t>(adekvátní spáchanému trestnému činu)</a:t>
            </a:r>
            <a:r>
              <a:rPr lang="cs-CZ" sz="2000" b="1" dirty="0" smtClean="0"/>
              <a:t> , personality </a:t>
            </a:r>
            <a:r>
              <a:rPr lang="cs-CZ" sz="2000" dirty="0" smtClean="0"/>
              <a:t>(směrem k pachateli, ten musí trest vykonat, minimalizace vlivu na okolí pachatele), </a:t>
            </a:r>
            <a:r>
              <a:rPr lang="cs-CZ" sz="2000" b="1" dirty="0" smtClean="0"/>
              <a:t>humanity </a:t>
            </a:r>
            <a:r>
              <a:rPr lang="cs-CZ" sz="2000" dirty="0" smtClean="0"/>
              <a:t>(zákaz ukládání krutých a nepřiměřených sankcí)</a:t>
            </a:r>
          </a:p>
          <a:p>
            <a:pPr algn="just"/>
            <a:r>
              <a:rPr lang="cs-CZ" sz="1200" b="1" dirty="0" smtClean="0"/>
              <a:t>Čl. 6 odst. 6 Listiny: Trest smrti se nepřipouští</a:t>
            </a:r>
          </a:p>
          <a:p>
            <a:pPr algn="just"/>
            <a:r>
              <a:rPr lang="cs-CZ" sz="1200" b="1" dirty="0" smtClean="0"/>
              <a:t>Čl. 7 odst. 2 Listiny: Nikdo nesmí být mučen ani podroben krutému, nelidskému nebo ponižujícímu zacházení nebo trestu</a:t>
            </a:r>
          </a:p>
          <a:p>
            <a:pPr algn="just"/>
            <a:r>
              <a:rPr lang="cs-CZ" sz="2000" b="1" dirty="0" smtClean="0"/>
              <a:t>cíle trestu</a:t>
            </a:r>
            <a:r>
              <a:rPr lang="cs-CZ" sz="2000" dirty="0" smtClean="0"/>
              <a:t>: individuální a generální prevence</a:t>
            </a:r>
          </a:p>
          <a:p>
            <a:pPr algn="just"/>
            <a:r>
              <a:rPr lang="cs-CZ" sz="2000" b="1" dirty="0" smtClean="0"/>
              <a:t>Individuální prevence: </a:t>
            </a:r>
            <a:r>
              <a:rPr lang="cs-CZ" sz="2000" dirty="0" smtClean="0"/>
              <a:t>zamezit pachateli v páchání trestné činnosti, újma způsobena trestem konkrétnímu pachateli, výchova pachatele k tomu, aby vedl řádný život</a:t>
            </a:r>
          </a:p>
          <a:p>
            <a:pPr algn="just"/>
            <a:r>
              <a:rPr lang="cs-CZ" sz="2000" b="1" dirty="0" smtClean="0"/>
              <a:t>Generální prevence: </a:t>
            </a:r>
            <a:r>
              <a:rPr lang="cs-CZ" sz="2000" dirty="0" smtClean="0"/>
              <a:t>trest uložený pachateli působí i na ostatní labilní občany, a tím je varuje před pácháním trestné činnosti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1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Tresty (druhy)</a:t>
            </a:r>
          </a:p>
          <a:p>
            <a:pPr algn="just"/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odnětí svobody,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domácí vězení,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obecně prospěšné práce,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majetku,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peněžitý trest,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věci,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činnosti,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pobytu,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vstupu na sportovní, kulturní a jiné společenské akce</a:t>
            </a:r>
            <a:r>
              <a:rPr lang="cs-CZ" sz="2400" b="1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chovu a držení zvířat, </a:t>
            </a:r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čestných titulů nebo vyznamenání,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vojenské hodnosti,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vyhoštění.</a:t>
            </a:r>
            <a:endParaRPr lang="cs-CZ" sz="2400" b="1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697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b="1" dirty="0" smtClean="0"/>
              <a:t>Odnětí svobody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stanoven horní hranicí (př. </a:t>
            </a:r>
            <a:r>
              <a:rPr lang="cs-CZ" sz="2000" i="1" dirty="0" smtClean="0"/>
              <a:t>až na 2 léta</a:t>
            </a:r>
            <a:r>
              <a:rPr lang="cs-CZ" sz="2000" dirty="0" smtClean="0"/>
              <a:t>) – zpravidla u méně závažných přečinů</a:t>
            </a:r>
          </a:p>
          <a:p>
            <a:pPr algn="just"/>
            <a:r>
              <a:rPr lang="cs-CZ" sz="2000" dirty="0" smtClean="0"/>
              <a:t>dolní a horní hranicí (př. </a:t>
            </a:r>
            <a:r>
              <a:rPr lang="cs-CZ" sz="2000" i="1" dirty="0" smtClean="0"/>
              <a:t>1 rok až 5 let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nepodmíněný trest odnětí svobody </a:t>
            </a:r>
            <a:r>
              <a:rPr lang="cs-CZ" sz="2000" dirty="0" smtClean="0"/>
              <a:t>(zařazení do věznice s ostrahou/zvýšenou ostrahou)</a:t>
            </a:r>
            <a:endParaRPr lang="cs-CZ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</a:t>
            </a:r>
            <a:r>
              <a:rPr lang="cs-CZ" sz="2000" dirty="0" smtClean="0"/>
              <a:t>(ukládá-li se trest odnětí svobody nepřevyšující 3 roky; stanovení zkušební doby na 1 – 5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s dohledem </a:t>
            </a:r>
            <a:r>
              <a:rPr lang="cs-CZ" sz="2000" dirty="0" smtClean="0"/>
              <a:t>(je-li potřeba sledovat chování pachatele)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výjimečný trest </a:t>
            </a:r>
            <a:r>
              <a:rPr lang="cs-CZ" sz="2000" dirty="0" smtClean="0"/>
              <a:t>(nad 20 až do 30 let; doživotí)</a:t>
            </a:r>
          </a:p>
          <a:p>
            <a:pPr algn="just"/>
            <a:r>
              <a:rPr lang="cs-CZ" sz="2000" dirty="0" smtClean="0"/>
              <a:t>= vždy pouze za zvlášť závažný zločin, jestliže závažnost tohoto zločinu je mimořádně vysoká; u doživotí přistupují ještě další okolnosti ve vztahu k činu a pachateli, kterého nelze napravit trestem nad 20 do 30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5652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Domácí vězení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Podmínky: 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pachatel spáchá přečin, uložení takového trestu je dostačující, písemný slib pachatele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odsouzený je povinen zdržovat se ve stanovenou dobu v obydlí nebo jeho části a poskytovat součinnost při kontrole (dohled prování Probační a mediační služba; nyní zaváděny do praxe zařízení mapující pohyb odsouzeného)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možnost přeměny na trest odnětí svobody, a to za každý, byť i započatý den výkonu domácího vězení (kolik nevykonáno z domácího vězení, tolik vykoná ve skutečném vězení)</a:t>
            </a:r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Obecně prospěšné práce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Podmínky: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pachatel je odsouzen pro </a:t>
            </a:r>
            <a:r>
              <a:rPr lang="cs-CZ" altLang="cs-CZ" sz="2000" b="1" dirty="0" smtClean="0"/>
              <a:t>přečin</a:t>
            </a:r>
            <a:r>
              <a:rPr lang="cs-CZ" altLang="cs-CZ" sz="2000" dirty="0" smtClean="0"/>
              <a:t>, a peněžitý trest dříve uložený nebyl v posledních třech letech před odsouzením přeměněn na trest odnětí svobody </a:t>
            </a:r>
            <a:r>
              <a:rPr lang="cs-CZ" altLang="cs-CZ" sz="2000" b="1" i="1" dirty="0" smtClean="0"/>
              <a:t>(„zpravidla neuloží“), </a:t>
            </a:r>
            <a:r>
              <a:rPr lang="cs-CZ" altLang="cs-CZ" sz="2000" b="1" dirty="0" smtClean="0"/>
              <a:t>zdravotní stav pachatele </a:t>
            </a:r>
            <a:r>
              <a:rPr lang="cs-CZ" altLang="cs-CZ" sz="2000" dirty="0" smtClean="0"/>
              <a:t>umožňující výkon trestu obecně prospěšných prací a jeho </a:t>
            </a:r>
            <a:r>
              <a:rPr lang="cs-CZ" altLang="cs-CZ" sz="2000" b="1" dirty="0" smtClean="0"/>
              <a:t>kladné stanovisko </a:t>
            </a:r>
            <a:r>
              <a:rPr lang="cs-CZ" altLang="cs-CZ" sz="2000" dirty="0" smtClean="0"/>
              <a:t>k tomuto trestu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Obsah: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bezplatně</a:t>
            </a:r>
            <a:r>
              <a:rPr lang="cs-CZ" altLang="cs-CZ" sz="2000" dirty="0" smtClean="0"/>
              <a:t> ve svém volném čase </a:t>
            </a:r>
            <a:r>
              <a:rPr lang="cs-CZ" altLang="cs-CZ" sz="2000" b="1" dirty="0" smtClean="0"/>
              <a:t>vykonat práce </a:t>
            </a:r>
            <a:r>
              <a:rPr lang="cs-CZ" altLang="cs-CZ" sz="2000" dirty="0" smtClean="0"/>
              <a:t>k obecně prospěšným účelům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Výměra:</a:t>
            </a: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od 50 do 300 hodin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lze přeměnit na trest peněžitý s náhradním trestem odnětí svobody, trest domácího vězení nebo trest odnětí svobody (1 byť i započatá nevykonaná hodina OPP = 1 den domácího vězení = 1 den odnětí svobody)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60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Propadnutí majetku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Podmínky:</a:t>
            </a:r>
          </a:p>
          <a:p>
            <a:pPr algn="just"/>
            <a:r>
              <a:rPr lang="cs-CZ" sz="2000" dirty="0" smtClean="0"/>
              <a:t>je-li pachatel odsouzen k </a:t>
            </a:r>
            <a:r>
              <a:rPr lang="cs-CZ" sz="2000" b="1" dirty="0" smtClean="0"/>
              <a:t>výjimečnému trestu</a:t>
            </a:r>
            <a:r>
              <a:rPr lang="cs-CZ" sz="2000" b="1" dirty="0"/>
              <a:t>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zvlášť závažný zločin majetkové povahy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zločin</a:t>
            </a:r>
            <a:r>
              <a:rPr lang="cs-CZ" sz="2000" dirty="0" smtClean="0"/>
              <a:t> a </a:t>
            </a:r>
            <a:r>
              <a:rPr lang="cs-CZ" sz="2000" b="1" dirty="0" smtClean="0"/>
              <a:t>trestní zákon </a:t>
            </a:r>
            <a:r>
              <a:rPr lang="cs-CZ" sz="2000" dirty="0" smtClean="0"/>
              <a:t>to ve zvláštní části </a:t>
            </a:r>
            <a:r>
              <a:rPr lang="cs-CZ" sz="2000" b="1" dirty="0" smtClean="0"/>
              <a:t>dovoluje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 </a:t>
            </a:r>
          </a:p>
          <a:p>
            <a:pPr algn="just"/>
            <a:r>
              <a:rPr lang="cs-CZ" sz="2000" dirty="0" smtClean="0"/>
              <a:t>propadnutí majetku pachatele nebo jeho části,  který připadá státu</a:t>
            </a:r>
          </a:p>
        </p:txBody>
      </p:sp>
    </p:spTree>
    <p:extLst>
      <p:ext uri="{BB962C8B-B14F-4D97-AF65-F5344CB8AC3E}">
        <p14:creationId xmlns:p14="http://schemas.microsoft.com/office/powerpoint/2010/main" val="1607003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 smtClean="0"/>
          </a:p>
          <a:p>
            <a:pPr algn="just"/>
            <a:r>
              <a:rPr lang="cs-CZ" sz="2000" b="1" dirty="0" smtClean="0"/>
              <a:t>Propadnutí věci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Podmínky: </a:t>
            </a:r>
          </a:p>
          <a:p>
            <a:pPr algn="just"/>
            <a:r>
              <a:rPr lang="cs-CZ" sz="2000" i="1" dirty="0" smtClean="0"/>
              <a:t>– obligatorně</a:t>
            </a:r>
          </a:p>
          <a:p>
            <a:pPr algn="just"/>
            <a:r>
              <a:rPr lang="cs-CZ" sz="2000" dirty="0" smtClean="0"/>
              <a:t>pachatel věc </a:t>
            </a:r>
            <a:r>
              <a:rPr lang="cs-CZ" sz="2000" b="1" dirty="0" smtClean="0"/>
              <a:t>získal trestným činem </a:t>
            </a:r>
            <a:r>
              <a:rPr lang="cs-CZ" sz="2000" dirty="0" smtClean="0"/>
              <a:t>nebo jako </a:t>
            </a:r>
            <a:r>
              <a:rPr lang="cs-CZ" sz="2000" b="1" dirty="0" smtClean="0"/>
              <a:t>odměnu</a:t>
            </a:r>
            <a:r>
              <a:rPr lang="cs-CZ" sz="2000" dirty="0" smtClean="0"/>
              <a:t> za něj</a:t>
            </a:r>
          </a:p>
          <a:p>
            <a:pPr algn="just"/>
            <a:r>
              <a:rPr lang="cs-CZ" sz="2000" i="1" dirty="0" smtClean="0"/>
              <a:t>-fakultativně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věc byla </a:t>
            </a:r>
            <a:r>
              <a:rPr lang="cs-CZ" sz="2000" b="1" dirty="0" smtClean="0"/>
              <a:t>užita </a:t>
            </a:r>
            <a:r>
              <a:rPr lang="cs-CZ" sz="2000" dirty="0" smtClean="0"/>
              <a:t>nebo </a:t>
            </a:r>
            <a:r>
              <a:rPr lang="cs-CZ" sz="2000" b="1" dirty="0" smtClean="0"/>
              <a:t>určena</a:t>
            </a:r>
            <a:r>
              <a:rPr lang="cs-CZ" sz="2000" dirty="0" smtClean="0"/>
              <a:t> ke spáchání trestného činu nebo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pachatel byť i z části </a:t>
            </a:r>
            <a:r>
              <a:rPr lang="cs-CZ" sz="2000" b="1" dirty="0" smtClean="0"/>
              <a:t>nabyl za věc získanou trestným činem </a:t>
            </a:r>
            <a:r>
              <a:rPr lang="cs-CZ" sz="2000" dirty="0" smtClean="0"/>
              <a:t>nebo odměnu za něj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</a:t>
            </a:r>
          </a:p>
          <a:p>
            <a:pPr algn="just"/>
            <a:r>
              <a:rPr lang="cs-CZ" sz="2000" dirty="0" smtClean="0"/>
              <a:t>věc náležející pachateli připadá státu, který ji nabývá do vlastnictví</a:t>
            </a:r>
          </a:p>
          <a:p>
            <a:pPr algn="just"/>
            <a:r>
              <a:rPr lang="cs-CZ" sz="2000" dirty="0" smtClean="0"/>
              <a:t>jestliže v důsledku jednání pachatele nelze vyslovit propadnutí věci, lze vyslovit </a:t>
            </a:r>
            <a:r>
              <a:rPr lang="cs-CZ" sz="2000" b="1" dirty="0" smtClean="0"/>
              <a:t>propadnutí náhradní hodnosty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316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Peněžitý trest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pachatel spáchal úmyslný trestný čin majetkové povahy, nebo</a:t>
            </a:r>
          </a:p>
          <a:p>
            <a:pPr lvl="0" algn="just"/>
            <a:r>
              <a:rPr lang="cs-CZ" sz="2000" dirty="0" smtClean="0"/>
              <a:t>trestní zákoník to ve zvláštní části dovoluje, nebo</a:t>
            </a:r>
          </a:p>
          <a:p>
            <a:pPr lvl="0" algn="just"/>
            <a:r>
              <a:rPr lang="cs-CZ" sz="2000" dirty="0" smtClean="0"/>
              <a:t>ukládá jej za přečin, za který neukládá trest odnětí svobody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povinnost zaplatit částku od 2.000 Kč do 36.000.000 Kč (20-730 denních sazeb ve výši od 100 Kč do 50.000 Kč); </a:t>
            </a:r>
            <a:r>
              <a:rPr lang="cs-CZ" sz="2000" b="1" dirty="0" smtClean="0"/>
              <a:t>počet denních sazeb </a:t>
            </a:r>
            <a:r>
              <a:rPr lang="cs-CZ" sz="2000" dirty="0" smtClean="0"/>
              <a:t>podle povahy a závažnosti trestného činu, </a:t>
            </a:r>
            <a:r>
              <a:rPr lang="cs-CZ" sz="2000" b="1" dirty="0" smtClean="0"/>
              <a:t>výše peněžité částky </a:t>
            </a:r>
            <a:r>
              <a:rPr lang="cs-CZ" sz="2000" dirty="0" smtClean="0"/>
              <a:t>zohledňuje osobní a majetkové poměry pachatele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přeměna na trest odnětí svobody 1 denní sazba 2 dny odnětí svobody</a:t>
            </a:r>
            <a:endParaRPr lang="cs-CZ" sz="2000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6809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Zákaz činnosti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k zákazu činnosti v souvislosti s níž se dopustil trestného činu (např. řízení motorového vozidla pod vlivem alkoholu; přijetí úplatku jako úřední osoba); jde o zákaz zaměstnání, povolání, funkce, nebo činnosti, k níž je třeba zvláštního povolení nebo ji upravuje zvláštní právní předpis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nesmí vykonávat vymezenou činnost od 1 roku do 10 let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3842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Zákaz pobytu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, vyžaduje-li to ochrana veřejného pořádku, bezpečnosti, majetku aj.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se nesmí po stanovenou dobu (1 rok – 10 let) zdržovat na určitém místě nebo v určitém obvodu, k přechodnému pobytu (např. vyřízení úřední záležitosti) je třeba povolení, nesmí se vztahovat na místo, kde má pachatel pobyt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66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vstupu na sportovní, kulturní a jiné společenské akce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 v souvislosti s návštěvou takové akce (typicky tzv. „fotbalové delikty“, výtržnosti na kulturních akcích)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se </a:t>
            </a:r>
            <a:r>
              <a:rPr lang="cs-CZ" sz="2000" b="1" dirty="0" smtClean="0"/>
              <a:t>účastnit vymezených akcí</a:t>
            </a:r>
            <a:r>
              <a:rPr lang="cs-CZ" sz="2000" dirty="0" smtClean="0"/>
              <a:t>, podléhá probačnímu dohledu a je povinen se dostavovat bezprostředně před konáním takové akce k Policii České republiky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39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735955"/>
            <a:ext cx="756084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000" b="1" dirty="0"/>
              <a:t>Trestní odpovědnost</a:t>
            </a:r>
          </a:p>
          <a:p>
            <a:pPr lvl="0" algn="just"/>
            <a:r>
              <a:rPr lang="cs-CZ" b="1" dirty="0"/>
              <a:t>Zákaz </a:t>
            </a:r>
            <a:r>
              <a:rPr lang="cs-CZ" b="1" dirty="0" smtClean="0"/>
              <a:t>držení a chovu zvířat</a:t>
            </a:r>
            <a:endParaRPr lang="cs-CZ" b="1" dirty="0"/>
          </a:p>
          <a:p>
            <a:pPr lvl="0" algn="just"/>
            <a:endParaRPr lang="cs-CZ" b="1" dirty="0"/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Podmínky: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pachatel je odsuzován za </a:t>
            </a:r>
            <a:r>
              <a:rPr lang="cs-CZ" b="1" dirty="0" smtClean="0"/>
              <a:t>trestný </a:t>
            </a:r>
            <a:r>
              <a:rPr lang="cs-CZ" b="1" dirty="0"/>
              <a:t>čin</a:t>
            </a:r>
            <a:r>
              <a:rPr lang="cs-CZ" dirty="0"/>
              <a:t> v souvislosti s </a:t>
            </a:r>
            <a:r>
              <a:rPr lang="cs-CZ" dirty="0" smtClean="0"/>
              <a:t>držením, chovem nebo péčí o zvíře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Obsah: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pachatel se </a:t>
            </a:r>
            <a:r>
              <a:rPr lang="cs-CZ" b="1" dirty="0"/>
              <a:t>nesmí</a:t>
            </a:r>
            <a:r>
              <a:rPr lang="cs-CZ" dirty="0"/>
              <a:t> po stanovenou dobu (až na 10 let) </a:t>
            </a:r>
            <a:r>
              <a:rPr lang="cs-CZ" dirty="0" smtClean="0"/>
              <a:t>držet, chovat či pečovat o zvíře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495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Ztráta čestných titulů a vyznamenání; ztráta vojenské hodnosti</a:t>
            </a:r>
          </a:p>
          <a:p>
            <a:pPr lvl="0" algn="just"/>
            <a:endParaRPr lang="cs-CZ" b="1" u="sng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je odsuzován za úmyslný trestný čin spáchaný ze zvlášť zavrženíhodné pohnutky k nepodmíněnému trestu odnětí svobody v trvání nejméně 2 let,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 případě ztráty vojenské hodnosti též vedle jakéhokoli jiného trestného činu, vyžaduje-li to kázeň v ozbrojených silách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ztráta vyznamenání, čestných uznání a jiných čestných titulů udělených podle vnitrostátních právních předpisů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snížení hodnosti v ozbrojených silách na hodnost vojína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8119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Vyhoštění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pro pachatele, kteří </a:t>
            </a:r>
            <a:r>
              <a:rPr lang="cs-CZ" sz="2000" b="1" dirty="0" smtClean="0"/>
              <a:t>nejsou občany České republiky </a:t>
            </a:r>
            <a:r>
              <a:rPr lang="cs-CZ" sz="2000" dirty="0" smtClean="0"/>
              <a:t>(ústavní zásada zákazu zbavení občanství proti vůli dotčené osoby čl. 12 odst. 2 Ústavy)</a:t>
            </a:r>
          </a:p>
          <a:p>
            <a:pPr lvl="0" algn="just"/>
            <a:r>
              <a:rPr lang="cs-CZ" sz="2000" dirty="0" smtClean="0"/>
              <a:t>vyžaduje-li to bezpečnost lidí nebo majetku, anebo jiný obecný zájem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r>
              <a:rPr lang="cs-CZ" sz="2000" dirty="0" smtClean="0"/>
              <a:t>vyhoštění z České republiky a zákaz vstupu na její území od 1 roku do 10 let nebo na dobu neurčitou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2884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dirty="0" smtClean="0"/>
          </a:p>
          <a:p>
            <a:pPr marL="342900" lvl="0" indent="-342900" algn="just">
              <a:buAutoNum type="alphaLcParenR"/>
            </a:pPr>
            <a:r>
              <a:rPr lang="cs-CZ" i="1" dirty="0" smtClean="0"/>
              <a:t>sčítací (kumulační) </a:t>
            </a:r>
          </a:p>
          <a:p>
            <a:pPr marL="342900" lvl="0" indent="-342900" algn="just">
              <a:buAutoNum type="alphaLcParenR"/>
            </a:pPr>
            <a:endParaRPr lang="cs-CZ" dirty="0" smtClean="0"/>
          </a:p>
          <a:p>
            <a:pPr marL="342900" lvl="0" indent="-342900" algn="just"/>
            <a:r>
              <a:rPr lang="cs-CZ" dirty="0" smtClean="0"/>
              <a:t>       kolik trestných činů, tolik trestů (nepřiměřeně dlouhé tresty, př. odnětí svobody na 2,6 a 12 let = 20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b) </a:t>
            </a:r>
            <a:r>
              <a:rPr lang="cs-CZ" i="1" dirty="0" err="1" smtClean="0"/>
              <a:t>absorbční</a:t>
            </a:r>
            <a:endParaRPr lang="cs-CZ" i="1" dirty="0" smtClean="0"/>
          </a:p>
          <a:p>
            <a:pPr marL="342900" lvl="0" indent="-342900" algn="just"/>
            <a:r>
              <a:rPr lang="cs-CZ" dirty="0" smtClean="0"/>
              <a:t>      větší trest pohlcuje menší (jsou-li tresty 2,6 a 12 let, uloží se nejvýše 12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c) </a:t>
            </a:r>
            <a:r>
              <a:rPr lang="cs-CZ" dirty="0" err="1" smtClean="0"/>
              <a:t>asperační</a:t>
            </a:r>
            <a:r>
              <a:rPr lang="cs-CZ" dirty="0" smtClean="0"/>
              <a:t> (</a:t>
            </a:r>
            <a:r>
              <a:rPr lang="cs-CZ" dirty="0" err="1" smtClean="0"/>
              <a:t>zostřovací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podle trestní sazby nejpřísnější, kterou lze uložit, tuto však lze určitým způsobem, např. zvýšením horní hranice zostřit (v případu b) se hranice 12 let zvyšuje na 15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 V České republice dominuje zásada </a:t>
            </a:r>
            <a:r>
              <a:rPr lang="cs-CZ" b="1" dirty="0" err="1" smtClean="0"/>
              <a:t>absorbční</a:t>
            </a:r>
            <a:r>
              <a:rPr lang="cs-CZ" dirty="0" smtClean="0"/>
              <a:t> doplněná o prvky zbývajících dvou zásad (tam, kde lze vedle sebe uložit více druhů trestů = </a:t>
            </a:r>
            <a:r>
              <a:rPr lang="cs-CZ" i="1" dirty="0" smtClean="0"/>
              <a:t>kumulační</a:t>
            </a:r>
            <a:r>
              <a:rPr lang="cs-CZ" dirty="0" smtClean="0"/>
              <a:t>, mimořádné zvýšení horní hranice = </a:t>
            </a:r>
            <a:r>
              <a:rPr lang="cs-CZ" i="1" dirty="0" err="1" smtClean="0"/>
              <a:t>asperační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76618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Které tresty nelze vedle sebe uložit? (použij selský rozum)</a:t>
            </a:r>
          </a:p>
          <a:p>
            <a:pPr lvl="0" algn="just"/>
            <a:endParaRPr lang="cs-CZ" sz="2000" b="1" i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odnětí svobody (nelze „sedět“ na dvou místech)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obecně prospěšných prací (buď je v obydlí vězněn nebo má být potrestán prací)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obecně prospěšné práce vedle odnětí svobody (práce ve vězení nejsou obecně prospěšné práce)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peněžitý trest vedle propadnutí majetku (majetek v širším slova smyslu znamená také peníze)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zákaz pobytu vedle vyhoštění (zakázán pobyt v rámci ČR vs. zcela pobyt v ČR)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163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3244</Words>
  <Application>Microsoft Office PowerPoint</Application>
  <PresentationFormat>Předvádění na obrazovce (4:3)</PresentationFormat>
  <Paragraphs>612</Paragraphs>
  <Slides>34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sady Office</vt:lpstr>
      <vt:lpstr>Blok II. trestní právo (20. 11. 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190</cp:revision>
  <dcterms:created xsi:type="dcterms:W3CDTF">2015-09-08T17:35:18Z</dcterms:created>
  <dcterms:modified xsi:type="dcterms:W3CDTF">2020-11-17T11:34:54Z</dcterms:modified>
</cp:coreProperties>
</file>