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AFE9C-CCE3-49D3-840E-D37543AB7556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73EFB-9956-4AC2-A277-80DD7536265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03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073EFB-9956-4AC2-A277-80DD7536265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064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22. 9. 2015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SVĚTOVÁ </a:t>
            </a:r>
            <a:r>
              <a:rPr lang="cs-CZ" dirty="0" smtClean="0"/>
              <a:t>EKONOMIKA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Kapitoly </a:t>
            </a:r>
            <a:r>
              <a:rPr lang="cs-CZ" dirty="0" smtClean="0"/>
              <a:t>1-4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Ingrid Majerová, Dr.</a:t>
            </a:r>
          </a:p>
          <a:p>
            <a:r>
              <a:rPr lang="cs-CZ" dirty="0" smtClean="0"/>
              <a:t>Katedra </a:t>
            </a:r>
            <a:r>
              <a:rPr lang="cs-CZ" dirty="0" smtClean="0"/>
              <a:t>ekonomie a veřejné správy</a:t>
            </a:r>
            <a:endParaRPr lang="cs-CZ" dirty="0" smtClean="0"/>
          </a:p>
          <a:p>
            <a:r>
              <a:rPr lang="cs-CZ" dirty="0" smtClean="0"/>
              <a:t>Obchodně podnikatelská fakulta v Karviné</a:t>
            </a:r>
          </a:p>
          <a:p>
            <a:r>
              <a:rPr lang="cs-CZ" dirty="0" err="1" smtClean="0"/>
              <a:t>majerova</a:t>
            </a:r>
            <a:r>
              <a:rPr lang="cs-CZ" dirty="0" smtClean="0"/>
              <a:t>@</a:t>
            </a:r>
            <a:r>
              <a:rPr lang="cs-CZ" dirty="0" err="1" smtClean="0"/>
              <a:t>opf.slu.cz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vývoje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12776"/>
            <a:ext cx="7772400" cy="49427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První etapa</a:t>
            </a:r>
          </a:p>
          <a:p>
            <a:pPr lvl="1"/>
            <a:r>
              <a:rPr lang="cs-CZ" dirty="0" smtClean="0"/>
              <a:t>vznik feudálních států – 1492 (objevení Ameriky)</a:t>
            </a:r>
          </a:p>
          <a:p>
            <a:pPr lvl="1"/>
            <a:r>
              <a:rPr lang="cs-CZ" dirty="0" smtClean="0"/>
              <a:t>charakteristický rys – dálkové obchody (do Asie)</a:t>
            </a:r>
          </a:p>
          <a:p>
            <a:pPr lvl="1"/>
            <a:r>
              <a:rPr lang="cs-CZ" dirty="0" smtClean="0"/>
              <a:t>objevitelské námořní cesty</a:t>
            </a:r>
          </a:p>
          <a:p>
            <a:r>
              <a:rPr lang="cs-CZ" dirty="0" smtClean="0"/>
              <a:t>Druhá etapa</a:t>
            </a:r>
          </a:p>
          <a:p>
            <a:pPr lvl="1"/>
            <a:r>
              <a:rPr lang="cs-CZ" dirty="0" smtClean="0"/>
              <a:t>1492-1865 (ukončení občanské války v Americe)</a:t>
            </a:r>
          </a:p>
          <a:p>
            <a:pPr lvl="1"/>
            <a:r>
              <a:rPr lang="cs-CZ" dirty="0" smtClean="0"/>
              <a:t>kolonizace a otrokářství</a:t>
            </a:r>
          </a:p>
          <a:p>
            <a:pPr lvl="1"/>
            <a:r>
              <a:rPr lang="cs-CZ" dirty="0" smtClean="0"/>
              <a:t>první průmyslová revoluce (manufaktury, parní stroj)</a:t>
            </a:r>
          </a:p>
          <a:p>
            <a:r>
              <a:rPr lang="cs-CZ" dirty="0" smtClean="0"/>
              <a:t>Třetí etapa</a:t>
            </a:r>
          </a:p>
          <a:p>
            <a:pPr lvl="1"/>
            <a:r>
              <a:rPr lang="cs-CZ" dirty="0" smtClean="0"/>
              <a:t>1865-1918  (konec 1. sv. války)</a:t>
            </a:r>
          </a:p>
          <a:p>
            <a:pPr lvl="1"/>
            <a:r>
              <a:rPr lang="cs-CZ" b="1" i="1" dirty="0" smtClean="0"/>
              <a:t>vznik světové ekonomiky</a:t>
            </a:r>
          </a:p>
          <a:p>
            <a:pPr lvl="1"/>
            <a:r>
              <a:rPr lang="cs-CZ" dirty="0" smtClean="0"/>
              <a:t>ekonomický nacionalismus, volný obchod, vývoz kapitálu</a:t>
            </a:r>
          </a:p>
          <a:p>
            <a:pPr lvl="1"/>
            <a:r>
              <a:rPr lang="cs-CZ" dirty="0" smtClean="0"/>
              <a:t>druhá průmyslová revoluce (parní turbína, telefon a telegraf)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Etapy vývoje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Čtvrtá etapa</a:t>
            </a:r>
          </a:p>
          <a:p>
            <a:pPr lvl="1"/>
            <a:r>
              <a:rPr lang="cs-CZ" dirty="0" smtClean="0"/>
              <a:t>1918-1945</a:t>
            </a:r>
          </a:p>
          <a:p>
            <a:pPr lvl="1"/>
            <a:r>
              <a:rPr lang="cs-CZ" dirty="0" smtClean="0"/>
              <a:t>velká hospodářská krize – nacionalismus, regulace tržního hospodářství – druhá světová válka</a:t>
            </a:r>
          </a:p>
          <a:p>
            <a:pPr lvl="1"/>
            <a:r>
              <a:rPr lang="cs-CZ" dirty="0" smtClean="0"/>
              <a:t>vznik mezinárodních institucí (BIS, IMF, IBRD)</a:t>
            </a:r>
          </a:p>
          <a:p>
            <a:pPr lvl="1"/>
            <a:r>
              <a:rPr lang="cs-CZ" dirty="0" smtClean="0"/>
              <a:t>pásová výroba, masivní zbrojení</a:t>
            </a:r>
          </a:p>
          <a:p>
            <a:r>
              <a:rPr lang="cs-CZ" dirty="0" smtClean="0"/>
              <a:t>Pátá etapa</a:t>
            </a:r>
          </a:p>
          <a:p>
            <a:pPr lvl="1"/>
            <a:r>
              <a:rPr lang="cs-CZ" dirty="0" smtClean="0"/>
              <a:t>40.-60. léta 20. století</a:t>
            </a:r>
          </a:p>
          <a:p>
            <a:pPr lvl="1"/>
            <a:r>
              <a:rPr lang="cs-CZ" dirty="0" smtClean="0"/>
              <a:t>dva politické bloky, dekolonizace</a:t>
            </a:r>
          </a:p>
          <a:p>
            <a:pPr lvl="1"/>
            <a:r>
              <a:rPr lang="cs-CZ" dirty="0" smtClean="0"/>
              <a:t>jaderný a kosmický výzkum, regionální integrace</a:t>
            </a:r>
          </a:p>
          <a:p>
            <a:r>
              <a:rPr lang="cs-CZ" dirty="0" smtClean="0"/>
              <a:t>Šestá etapa</a:t>
            </a:r>
          </a:p>
          <a:p>
            <a:pPr lvl="1"/>
            <a:r>
              <a:rPr lang="cs-CZ" dirty="0" smtClean="0"/>
              <a:t>70.-90. léta 20. století</a:t>
            </a:r>
          </a:p>
          <a:p>
            <a:pPr lvl="1"/>
            <a:r>
              <a:rPr lang="cs-CZ" dirty="0" smtClean="0"/>
              <a:t>rozpad </a:t>
            </a:r>
            <a:r>
              <a:rPr lang="cs-CZ" dirty="0" err="1" smtClean="0"/>
              <a:t>Bretton</a:t>
            </a:r>
            <a:r>
              <a:rPr lang="cs-CZ" dirty="0" smtClean="0"/>
              <a:t>-</a:t>
            </a:r>
            <a:r>
              <a:rPr lang="cs-CZ" dirty="0" err="1" smtClean="0"/>
              <a:t>woodského</a:t>
            </a:r>
            <a:r>
              <a:rPr lang="cs-CZ" dirty="0" smtClean="0"/>
              <a:t> měnového systému (vazba měn na americký dolar)</a:t>
            </a:r>
          </a:p>
          <a:p>
            <a:pPr lvl="1"/>
            <a:r>
              <a:rPr lang="cs-CZ" dirty="0" smtClean="0"/>
              <a:t>strukturální a surovinová krize – zhoršení postavení RZ</a:t>
            </a:r>
          </a:p>
          <a:p>
            <a:pPr lvl="1"/>
            <a:r>
              <a:rPr lang="cs-CZ" dirty="0" smtClean="0"/>
              <a:t>rozvoj informačních technologií (miniaturizace)</a:t>
            </a:r>
          </a:p>
          <a:p>
            <a:pPr lvl="1"/>
            <a:r>
              <a:rPr lang="cs-CZ" dirty="0" smtClean="0"/>
              <a:t>vznik skupiny nově industrializovaných zemí a zánik zemí CPE</a:t>
            </a:r>
          </a:p>
          <a:p>
            <a:pPr lvl="1"/>
            <a:r>
              <a:rPr lang="cs-CZ" dirty="0" smtClean="0"/>
              <a:t>globalizace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Růst a rozvoj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87077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b="1" i="1" dirty="0" smtClean="0"/>
              <a:t>Ekonomický růst</a:t>
            </a:r>
            <a:r>
              <a:rPr lang="cs-CZ" dirty="0" smtClean="0"/>
              <a:t> </a:t>
            </a:r>
            <a:r>
              <a:rPr lang="cs-CZ" b="1" dirty="0" smtClean="0"/>
              <a:t>představuje na nejobecnější úrovni rozvoj výrobních sil ekonomiky vedoucí k růstu produkce hotových statků a služeb</a:t>
            </a:r>
            <a:r>
              <a:rPr lang="cs-CZ" dirty="0" smtClean="0"/>
              <a:t>, což se projevuje ve zvyšováním reálného potenciálního produktu za určité období.</a:t>
            </a:r>
          </a:p>
          <a:p>
            <a:pPr algn="just"/>
            <a:r>
              <a:rPr lang="cs-CZ" b="1" i="1" dirty="0" smtClean="0"/>
              <a:t>Ekonomický rozvoj</a:t>
            </a:r>
            <a:r>
              <a:rPr lang="cs-CZ" dirty="0" smtClean="0"/>
              <a:t> je </a:t>
            </a:r>
            <a:r>
              <a:rPr lang="cs-CZ" b="1" dirty="0" smtClean="0"/>
              <a:t>změna rozsahu a kvality bohatství země, k němuž dochází tak, že část nově vyrobených statků není v daném období spotřebována, ale je akumulována v ekonomice</a:t>
            </a:r>
            <a:r>
              <a:rPr lang="cs-CZ" dirty="0" smtClean="0"/>
              <a:t>. </a:t>
            </a:r>
          </a:p>
          <a:p>
            <a:pPr lvl="1" algn="just"/>
            <a:r>
              <a:rPr lang="cs-CZ" b="1" dirty="0" smtClean="0"/>
              <a:t>Spodní hranice </a:t>
            </a:r>
            <a:r>
              <a:rPr lang="cs-CZ" dirty="0" smtClean="0"/>
              <a:t>ekonomického růstu – ekonomický růst bez ekonomického rozvoje (populační vývoj)</a:t>
            </a:r>
          </a:p>
          <a:p>
            <a:pPr lvl="1" algn="just"/>
            <a:r>
              <a:rPr lang="cs-CZ" b="1" dirty="0" smtClean="0"/>
              <a:t>Horní hranice </a:t>
            </a:r>
            <a:r>
              <a:rPr lang="cs-CZ" dirty="0" smtClean="0"/>
              <a:t>růstu – diskutabilní, jedná se o substituce nedostatkových zdrojů</a:t>
            </a:r>
          </a:p>
          <a:p>
            <a:pPr lvl="1" algn="just"/>
            <a:r>
              <a:rPr lang="cs-CZ" b="1" dirty="0" smtClean="0"/>
              <a:t>Bariéry růstu</a:t>
            </a:r>
            <a:r>
              <a:rPr lang="cs-CZ" dirty="0" smtClean="0"/>
              <a:t> - nedostatek pracovních sil, nebo nedostatečnou úroveň její kvalifikace, dále bariéra se může vytvořit v podobě nedostatku surovin, nebo v podobě nedostatku kapitálu. </a:t>
            </a:r>
          </a:p>
          <a:p>
            <a:pPr algn="just"/>
            <a:r>
              <a:rPr lang="cs-CZ" dirty="0" smtClean="0"/>
              <a:t>Typy ekonomického růstu</a:t>
            </a:r>
          </a:p>
          <a:p>
            <a:pPr lvl="1" algn="just"/>
            <a:r>
              <a:rPr lang="cs-CZ" dirty="0" smtClean="0"/>
              <a:t>Intenzivní růst – </a:t>
            </a:r>
            <a:r>
              <a:rPr lang="cs-CZ" dirty="0" err="1" smtClean="0"/>
              <a:t>růst</a:t>
            </a:r>
            <a:r>
              <a:rPr lang="cs-CZ" dirty="0" smtClean="0"/>
              <a:t> produktivity práce, VTP, regionální seskupení</a:t>
            </a:r>
          </a:p>
          <a:p>
            <a:pPr lvl="1" algn="just"/>
            <a:r>
              <a:rPr lang="cs-CZ" dirty="0" smtClean="0"/>
              <a:t>Extenzivní růst – kvantitativní růst práce a kapitálu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Sektorová struktura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4006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b="1" i="1" dirty="0" smtClean="0"/>
              <a:t>Odvětvová (sektorová) struktura </a:t>
            </a:r>
            <a:r>
              <a:rPr lang="cs-CZ" dirty="0" smtClean="0"/>
              <a:t>ekonomiky charakterizuje zastoupení jednotlivých odvětví v ekonomice a tím ukazuje na jejich ekonomickou vyspělost. </a:t>
            </a:r>
          </a:p>
          <a:p>
            <a:pPr algn="just"/>
            <a:r>
              <a:rPr lang="cs-CZ" dirty="0" smtClean="0"/>
              <a:t>Pro snadnější orientaci se odvětví seskupují podle příbuznosti do </a:t>
            </a:r>
            <a:r>
              <a:rPr lang="cs-CZ" b="1" i="1" dirty="0" smtClean="0"/>
              <a:t>ekonomických sektorů</a:t>
            </a:r>
            <a:r>
              <a:rPr lang="cs-CZ" dirty="0" smtClean="0"/>
              <a:t>. Jedná se o:</a:t>
            </a:r>
          </a:p>
          <a:p>
            <a:pPr lvl="1"/>
            <a:r>
              <a:rPr lang="cs-CZ" sz="2900" b="1" i="1" dirty="0" smtClean="0"/>
              <a:t>primární sektor</a:t>
            </a:r>
            <a:r>
              <a:rPr lang="cs-CZ" sz="2900" dirty="0" smtClean="0"/>
              <a:t> (A), což je zemědělství, lesnictví, rybolov a těžba,</a:t>
            </a:r>
          </a:p>
          <a:p>
            <a:pPr lvl="1"/>
            <a:r>
              <a:rPr lang="cs-CZ" sz="2900" b="1" i="1" dirty="0" smtClean="0"/>
              <a:t>sekundární sektor</a:t>
            </a:r>
            <a:r>
              <a:rPr lang="cs-CZ" sz="2900" dirty="0" smtClean="0"/>
              <a:t> (I), který je představován průmyslem, stavebnictvím, energetikou</a:t>
            </a:r>
          </a:p>
          <a:p>
            <a:pPr lvl="1"/>
            <a:r>
              <a:rPr lang="cs-CZ" sz="2900" dirty="0" smtClean="0"/>
              <a:t>a</a:t>
            </a:r>
            <a:r>
              <a:rPr lang="cs-CZ" sz="2900" b="1" i="1" dirty="0" smtClean="0"/>
              <a:t> terciární sektor</a:t>
            </a:r>
            <a:r>
              <a:rPr lang="cs-CZ" sz="2900" dirty="0" smtClean="0"/>
              <a:t> (S), jenž tvoří doprava, spoje, obchod, finance, věda, školství </a:t>
            </a:r>
          </a:p>
          <a:p>
            <a:endParaRPr lang="cs-CZ" sz="1300" dirty="0" smtClean="0"/>
          </a:p>
          <a:p>
            <a:r>
              <a:rPr lang="cs-CZ" sz="2900" dirty="0" smtClean="0"/>
              <a:t>Podle převažujícího odvětví na tvorbě HDP lze vymezit pět základních typů struktur :  </a:t>
            </a:r>
          </a:p>
          <a:p>
            <a:pPr lvl="1"/>
            <a:r>
              <a:rPr lang="cs-CZ" sz="2900" b="1" i="1" dirty="0" smtClean="0"/>
              <a:t>tradiční</a:t>
            </a:r>
            <a:r>
              <a:rPr lang="cs-CZ" sz="2900" dirty="0" smtClean="0"/>
              <a:t>, u které dále rozlišujeme struktury</a:t>
            </a:r>
          </a:p>
          <a:p>
            <a:pPr lvl="2"/>
            <a:r>
              <a:rPr lang="cs-CZ" sz="2900" dirty="0" smtClean="0"/>
              <a:t>ASI, kde převládá zemědělství,</a:t>
            </a:r>
          </a:p>
          <a:p>
            <a:pPr lvl="2"/>
            <a:r>
              <a:rPr lang="cs-CZ" sz="2900" dirty="0" smtClean="0"/>
              <a:t>AIS, s převládajícím zemědělstvím a s vyšším podílem průmyslu,</a:t>
            </a:r>
          </a:p>
          <a:p>
            <a:pPr lvl="1"/>
            <a:r>
              <a:rPr lang="cs-CZ" sz="2900" b="1" i="1" dirty="0" smtClean="0"/>
              <a:t>industriální</a:t>
            </a:r>
            <a:r>
              <a:rPr lang="cs-CZ" sz="2900" dirty="0" smtClean="0"/>
              <a:t> se strukturami:</a:t>
            </a:r>
          </a:p>
          <a:p>
            <a:pPr lvl="2"/>
            <a:r>
              <a:rPr lang="cs-CZ" sz="2900" dirty="0" smtClean="0"/>
              <a:t>IAS s nižší industriální strukturou a převládajícím průmyslem,</a:t>
            </a:r>
          </a:p>
          <a:p>
            <a:pPr lvl="2"/>
            <a:r>
              <a:rPr lang="cs-CZ" sz="2900" dirty="0" smtClean="0"/>
              <a:t>ISA charakteristická vyšší industriální strukturou</a:t>
            </a:r>
          </a:p>
          <a:p>
            <a:pPr lvl="1"/>
            <a:r>
              <a:rPr lang="cs-CZ" sz="3100" b="1" i="1" dirty="0" smtClean="0"/>
              <a:t>moderní</a:t>
            </a:r>
            <a:r>
              <a:rPr lang="cs-CZ" sz="3100" dirty="0" smtClean="0"/>
              <a:t> SIA s převládajícími službami.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Tendence ve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/>
          <a:lstStyle/>
          <a:p>
            <a:pPr algn="just"/>
            <a:r>
              <a:rPr lang="cs-CZ" dirty="0" smtClean="0"/>
              <a:t>základní charakteristikou rozvoje světové ekonomiky je jeho časová a regionální nerovnoměrnost a zvětšování rozdílů mezi HVZ a RZ</a:t>
            </a:r>
          </a:p>
          <a:p>
            <a:r>
              <a:rPr lang="cs-CZ" b="1" i="1" dirty="0" smtClean="0"/>
              <a:t>Další tendence:</a:t>
            </a:r>
          </a:p>
          <a:p>
            <a:pPr lvl="1"/>
            <a:r>
              <a:rPr lang="cs-CZ" dirty="0" smtClean="0"/>
              <a:t>internacionalizace</a:t>
            </a:r>
          </a:p>
          <a:p>
            <a:pPr lvl="1"/>
            <a:r>
              <a:rPr lang="cs-CZ" dirty="0" smtClean="0"/>
              <a:t>interdependence</a:t>
            </a:r>
          </a:p>
          <a:p>
            <a:pPr lvl="1"/>
            <a:r>
              <a:rPr lang="cs-CZ" dirty="0" smtClean="0"/>
              <a:t>regionalizace</a:t>
            </a:r>
          </a:p>
          <a:p>
            <a:pPr lvl="1"/>
            <a:r>
              <a:rPr lang="cs-CZ" dirty="0" smtClean="0"/>
              <a:t>integrace</a:t>
            </a:r>
          </a:p>
          <a:p>
            <a:pPr lvl="1"/>
            <a:r>
              <a:rPr lang="cs-CZ" dirty="0" smtClean="0"/>
              <a:t>globalizace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Děkuji za pozornost…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18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světové ekonomiky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i="1" dirty="0" smtClean="0"/>
              <a:t>Světová ekonomie (</a:t>
            </a:r>
            <a:r>
              <a:rPr lang="cs-CZ" b="1" i="1" dirty="0" err="1" smtClean="0"/>
              <a:t>World</a:t>
            </a:r>
            <a:r>
              <a:rPr lang="cs-CZ" b="1" i="1" dirty="0" smtClean="0"/>
              <a:t> </a:t>
            </a:r>
            <a:r>
              <a:rPr lang="cs-CZ" b="1" i="1" dirty="0" err="1" smtClean="0"/>
              <a:t>Economics</a:t>
            </a:r>
            <a:r>
              <a:rPr lang="cs-CZ" b="1" i="1" dirty="0" smtClean="0"/>
              <a:t>)</a:t>
            </a:r>
            <a:r>
              <a:rPr lang="cs-CZ" b="1" dirty="0" smtClean="0"/>
              <a:t> </a:t>
            </a:r>
            <a:r>
              <a:rPr lang="cs-CZ" dirty="0" smtClean="0"/>
              <a:t>je ekonomická disciplína, která se snaží komplexně analyzovat ekonomické procesy odehrávající se ve světovém hospodářství - světové ekonomice (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r>
              <a:rPr lang="cs-CZ" dirty="0" smtClean="0"/>
              <a:t>)</a:t>
            </a:r>
          </a:p>
          <a:p>
            <a:pPr algn="just"/>
            <a:r>
              <a:rPr lang="cs-CZ" dirty="0" smtClean="0"/>
              <a:t>Vnějšími aspekty chování národních ekonomik se zabývá i zvláštní ekonomická disciplína - mezinárodní ekonomie, resp. </a:t>
            </a:r>
            <a:r>
              <a:rPr lang="cs-CZ" b="1" i="1" dirty="0" smtClean="0"/>
              <a:t>ekonomie vnějších vztahů (</a:t>
            </a:r>
            <a:r>
              <a:rPr lang="cs-CZ" b="1" i="1" dirty="0" err="1" smtClean="0"/>
              <a:t>Internacional</a:t>
            </a:r>
            <a:r>
              <a:rPr lang="cs-CZ" b="1" i="1" dirty="0" smtClean="0"/>
              <a:t> </a:t>
            </a:r>
            <a:r>
              <a:rPr lang="cs-CZ" b="1" i="1" dirty="0" err="1" smtClean="0"/>
              <a:t>Economics</a:t>
            </a:r>
            <a:r>
              <a:rPr lang="cs-CZ" b="1" i="1" dirty="0" smtClean="0"/>
              <a:t>).</a:t>
            </a:r>
            <a:r>
              <a:rPr lang="cs-CZ" dirty="0" smtClean="0"/>
              <a:t> Historicky se tato disciplína formovala jako </a:t>
            </a:r>
            <a:r>
              <a:rPr lang="cs-CZ" b="1" i="1" dirty="0" smtClean="0"/>
              <a:t>teorie mezinárodního obchodu (</a:t>
            </a:r>
            <a:r>
              <a:rPr lang="cs-CZ" b="1" i="1" dirty="0" err="1" smtClean="0"/>
              <a:t>International</a:t>
            </a:r>
            <a:r>
              <a:rPr lang="cs-CZ" b="1" i="1" dirty="0" smtClean="0"/>
              <a:t> </a:t>
            </a:r>
            <a:r>
              <a:rPr lang="cs-CZ" b="1" i="1" dirty="0" err="1" smtClean="0"/>
              <a:t>Trade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Theory</a:t>
            </a:r>
            <a:r>
              <a:rPr lang="cs-CZ" b="1" i="1" dirty="0" smtClean="0"/>
              <a:t>)</a:t>
            </a:r>
            <a:r>
              <a:rPr lang="cs-CZ" dirty="0" smtClean="0"/>
              <a:t> v dílech klasiků anglické politické ekonomie.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světové ekonomiky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just"/>
            <a:r>
              <a:rPr lang="cs-CZ" b="1" i="1" dirty="0" smtClean="0"/>
              <a:t>Světová ekonomika (světové hospodářství) </a:t>
            </a:r>
            <a:r>
              <a:rPr lang="cs-CZ" dirty="0" smtClean="0"/>
              <a:t>představuje jednotný sociální organismus, ve kterém jsou národní ekonomiky v rozdílné míře integrovány prostřednictvím mezinárodní dělby práce a mezinárodních ekonomických vztahů.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756696"/>
          </a:xfrm>
        </p:spPr>
        <p:txBody>
          <a:bodyPr/>
          <a:lstStyle/>
          <a:p>
            <a:r>
              <a:rPr lang="cs-CZ" dirty="0" smtClean="0"/>
              <a:t>Vztahy ve světové ekonomice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340768"/>
            <a:ext cx="7772400" cy="5328592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1412776"/>
            <a:ext cx="5472707" cy="5184576"/>
          </a:xfrm>
          <a:prstGeom prst="rect">
            <a:avLst/>
          </a:prstGeom>
          <a:solidFill>
            <a:schemeClr val="tx2"/>
          </a:solidFill>
          <a:ln w="0" cap="rnd">
            <a:solidFill>
              <a:srgbClr val="FFFFFF"/>
            </a:solidFill>
            <a:prstDash val="sysDot"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a mezinárodní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7987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Za </a:t>
            </a:r>
            <a:r>
              <a:rPr lang="cs-CZ" b="1" i="1" dirty="0" smtClean="0"/>
              <a:t>prvky světové ekonomiky</a:t>
            </a:r>
            <a:r>
              <a:rPr lang="cs-CZ" dirty="0" smtClean="0"/>
              <a:t> považujeme 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národní ekonomiky,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regionální ekonomická seskupení,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nadnárodní společnosti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a mezinárodní ekonomické instituce.</a:t>
            </a:r>
          </a:p>
          <a:p>
            <a:pPr>
              <a:buFont typeface="Arial" pitchFamily="34" charset="0"/>
              <a:buChar char="•"/>
            </a:pPr>
            <a:endParaRPr lang="cs-CZ" sz="1000" dirty="0" smtClean="0"/>
          </a:p>
          <a:p>
            <a:r>
              <a:rPr lang="cs-CZ" b="1" i="1" dirty="0" smtClean="0"/>
              <a:t>Mezinárodní ekonomické vztahy</a:t>
            </a:r>
            <a:r>
              <a:rPr lang="cs-CZ" dirty="0" smtClean="0"/>
              <a:t>  jsou: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mezinárodní (zahraniční) obchod,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mezinárodní pohyb kapitálu,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mezinárodní měnové vztahy,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mezinárodní migraci pracovních sil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a mezinárodní pohyb vědeckotechnických informací.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56792"/>
            <a:ext cx="7772400" cy="4798768"/>
          </a:xfrm>
        </p:spPr>
        <p:txBody>
          <a:bodyPr>
            <a:normAutofit fontScale="92500"/>
          </a:bodyPr>
          <a:lstStyle/>
          <a:p>
            <a:r>
              <a:rPr lang="cs-CZ" i="1" dirty="0" smtClean="0"/>
              <a:t>Výchozí členění: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hospodářsky vyspělé země (HVZ)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země rozvojové (RZ)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centrálně plánované ekonomiky (CPE)</a:t>
            </a:r>
          </a:p>
          <a:p>
            <a:pPr>
              <a:buFont typeface="Arial" pitchFamily="34" charset="0"/>
              <a:buChar char="•"/>
            </a:pPr>
            <a:endParaRPr lang="cs-CZ" sz="800" dirty="0" smtClean="0"/>
          </a:p>
          <a:p>
            <a:pPr>
              <a:buFont typeface="Wingdings" pitchFamily="2" charset="2"/>
              <a:buChar char="§"/>
            </a:pPr>
            <a:r>
              <a:rPr lang="cs-CZ" i="1" dirty="0" smtClean="0"/>
              <a:t>Nynější členění: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HZV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RZ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země transformující se (střední a východní Evropa)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země s centrálním řízením zahraničního obchodu (Kuba, Laos, Vietnam)</a:t>
            </a:r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268760"/>
            <a:ext cx="7772400" cy="5086800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K dalším používaným členěním zemí patří členění dle UNCTAD. Tato organizace původně členila země na:  </a:t>
            </a:r>
          </a:p>
          <a:p>
            <a:pPr lvl="1">
              <a:buFont typeface="Arial" pitchFamily="34" charset="0"/>
              <a:buChar char="•"/>
            </a:pPr>
            <a:r>
              <a:rPr lang="cs-CZ" b="1" i="1" dirty="0" smtClean="0"/>
              <a:t>rozvinuté tržní ekonomiky</a:t>
            </a:r>
            <a:r>
              <a:rPr lang="cs-CZ" dirty="0" smtClean="0"/>
              <a:t> (země OECD a Jihoafrická republika),</a:t>
            </a:r>
          </a:p>
          <a:p>
            <a:pPr lvl="1">
              <a:buFont typeface="Arial" pitchFamily="34" charset="0"/>
              <a:buChar char="•"/>
            </a:pPr>
            <a:r>
              <a:rPr lang="cs-CZ" b="1" i="1" dirty="0" smtClean="0"/>
              <a:t>rozvojové tržní ekonomiky</a:t>
            </a:r>
            <a:r>
              <a:rPr lang="cs-CZ" dirty="0" smtClean="0"/>
              <a:t> (země Asie, Afriky a Latinské Ameriky bez zemí OECD a dále Jugoslávie a Malta)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a </a:t>
            </a:r>
            <a:r>
              <a:rPr lang="cs-CZ" b="1" i="1" dirty="0" smtClean="0"/>
              <a:t>země s centrálně plánovanou ekonomikou</a:t>
            </a:r>
            <a:r>
              <a:rPr lang="cs-CZ" dirty="0" smtClean="0"/>
              <a:t> (celkem 15 zemí - Albánie, Bulharsko, ČSSR, Čína, Jugoslávie, Kuba, Laos, Maďarsko, Mongolsko, NDR, Polsko, Rumunsko, SSSR, Severní Korea, Vietnam).</a:t>
            </a:r>
          </a:p>
          <a:p>
            <a:r>
              <a:rPr lang="cs-CZ" dirty="0" smtClean="0"/>
              <a:t>Vzhledem k politickým událostem probíhajícím v 90. letech minulého století se toto členění upravilo na:</a:t>
            </a:r>
          </a:p>
          <a:p>
            <a:pPr lvl="1"/>
            <a:r>
              <a:rPr lang="cs-CZ" b="1" i="1" dirty="0" smtClean="0"/>
              <a:t>rozvinuté ekonomiky</a:t>
            </a:r>
            <a:r>
              <a:rPr lang="cs-CZ" dirty="0" smtClean="0"/>
              <a:t> (Austrálie, Japonsko, Kanada, Nový Zéland, USA, Jihoafrická republika a země Evropy – mimo bývalých CPE), </a:t>
            </a:r>
          </a:p>
          <a:p>
            <a:pPr lvl="1"/>
            <a:r>
              <a:rPr lang="cs-CZ" b="1" i="1" dirty="0" smtClean="0"/>
              <a:t>bývalé evropské země CPE</a:t>
            </a:r>
            <a:r>
              <a:rPr lang="cs-CZ" dirty="0" smtClean="0"/>
              <a:t> a</a:t>
            </a:r>
            <a:r>
              <a:rPr lang="cs-CZ" b="1" i="1" dirty="0" smtClean="0"/>
              <a:t> Společenství nezávislých států</a:t>
            </a:r>
            <a:r>
              <a:rPr lang="cs-CZ" dirty="0" smtClean="0"/>
              <a:t> a</a:t>
            </a:r>
          </a:p>
          <a:p>
            <a:pPr lvl="1"/>
            <a:r>
              <a:rPr lang="cs-CZ" b="1" i="1" dirty="0" smtClean="0"/>
              <a:t>rozvojové ekonomiky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fontScale="77500" lnSpcReduction="20000"/>
          </a:bodyPr>
          <a:lstStyle/>
          <a:p>
            <a:endParaRPr lang="cs-CZ" sz="3200" dirty="0" smtClean="0"/>
          </a:p>
          <a:p>
            <a:r>
              <a:rPr lang="cs-CZ" dirty="0" smtClean="0"/>
              <a:t> Organizace pro ekonomickou spolupráci (OECD) pak ve svých publikacích používá členění zemí na: </a:t>
            </a:r>
            <a:r>
              <a:rPr lang="cs-CZ" sz="800" dirty="0" smtClean="0"/>
              <a:t> </a:t>
            </a:r>
          </a:p>
          <a:p>
            <a:pPr lvl="1"/>
            <a:r>
              <a:rPr lang="cs-CZ" sz="2800" b="1" i="1" dirty="0" smtClean="0"/>
              <a:t>členské země OECD</a:t>
            </a:r>
            <a:r>
              <a:rPr lang="cs-CZ" sz="2800" dirty="0" smtClean="0"/>
              <a:t>, které člení na velké země (G7), malé členské země a dále pro některé komparace ještě vyčleňuje členské země EU a EMU,</a:t>
            </a:r>
          </a:p>
          <a:p>
            <a:pPr lvl="1"/>
            <a:r>
              <a:rPr lang="cs-CZ" sz="2800" dirty="0" smtClean="0"/>
              <a:t>a </a:t>
            </a:r>
            <a:r>
              <a:rPr lang="cs-CZ" sz="2800" b="1" i="1" dirty="0" smtClean="0"/>
              <a:t>nečlenské země OECD</a:t>
            </a:r>
            <a:r>
              <a:rPr lang="cs-CZ" sz="2800" dirty="0" smtClean="0"/>
              <a:t>, které dále člení na:</a:t>
            </a:r>
          </a:p>
          <a:p>
            <a:pPr lvl="2"/>
            <a:r>
              <a:rPr lang="cs-CZ" dirty="0" smtClean="0"/>
              <a:t>země Afriky a středního Východu,</a:t>
            </a:r>
          </a:p>
          <a:p>
            <a:pPr lvl="2"/>
            <a:r>
              <a:rPr lang="cs-CZ" dirty="0" smtClean="0"/>
              <a:t>dynamicky se rozvíjející země Asie,</a:t>
            </a:r>
            <a:endParaRPr lang="cs-CZ" sz="3000" b="1" dirty="0" smtClean="0"/>
          </a:p>
          <a:p>
            <a:pPr lvl="2"/>
            <a:r>
              <a:rPr lang="cs-CZ" dirty="0" smtClean="0"/>
              <a:t>země Latinské Ameriky</a:t>
            </a:r>
            <a:endParaRPr lang="cs-CZ" sz="3000" b="1" dirty="0" smtClean="0"/>
          </a:p>
          <a:p>
            <a:pPr lvl="2"/>
            <a:r>
              <a:rPr lang="cs-CZ" dirty="0" smtClean="0"/>
              <a:t>a země střední a východní Evropy. </a:t>
            </a:r>
          </a:p>
          <a:p>
            <a:pPr lvl="2">
              <a:buNone/>
            </a:pPr>
            <a:endParaRPr lang="cs-CZ" sz="1000" dirty="0" smtClean="0"/>
          </a:p>
          <a:p>
            <a:r>
              <a:rPr lang="cs-CZ" dirty="0" smtClean="0"/>
              <a:t>Členění zemí dle schopnosti produkovat inovace:</a:t>
            </a:r>
          </a:p>
          <a:p>
            <a:pPr lvl="1"/>
            <a:r>
              <a:rPr lang="cs-CZ" dirty="0" smtClean="0"/>
              <a:t>centra světové ekonomiky – zdroj inovací a VTP</a:t>
            </a:r>
          </a:p>
          <a:p>
            <a:pPr lvl="1"/>
            <a:r>
              <a:rPr lang="cs-CZ" dirty="0" smtClean="0"/>
              <a:t>blízká periferie – akceptace a aplikace inovací</a:t>
            </a:r>
          </a:p>
          <a:p>
            <a:pPr lvl="1"/>
            <a:r>
              <a:rPr lang="cs-CZ" dirty="0" smtClean="0"/>
              <a:t>vzdálená periferie – nízká či žádná schopnost akceptace inovací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utváření 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vrcholy:</a:t>
            </a:r>
          </a:p>
          <a:p>
            <a:pPr lvl="1"/>
            <a:r>
              <a:rPr lang="cs-CZ" i="1" dirty="0" smtClean="0"/>
              <a:t>první</a:t>
            </a:r>
            <a:r>
              <a:rPr lang="cs-CZ" dirty="0" smtClean="0"/>
              <a:t> – 3/3 19. stol. – propojení zemí sítí komunikací ( na základě druhé průmyslové revoluce)</a:t>
            </a:r>
          </a:p>
          <a:p>
            <a:pPr lvl="1"/>
            <a:r>
              <a:rPr lang="cs-CZ" i="1" dirty="0" smtClean="0"/>
              <a:t>druhý</a:t>
            </a:r>
            <a:r>
              <a:rPr lang="cs-CZ" dirty="0" smtClean="0"/>
              <a:t> – 60. léta 20. stol. – dokončení procesu dekolonizace a vznik skupiny RZ</a:t>
            </a:r>
          </a:p>
          <a:p>
            <a:pPr lvl="1"/>
            <a:r>
              <a:rPr lang="cs-CZ" i="1" dirty="0" smtClean="0"/>
              <a:t>třetí </a:t>
            </a:r>
            <a:r>
              <a:rPr lang="cs-CZ" dirty="0" smtClean="0"/>
              <a:t>– 2. </a:t>
            </a:r>
            <a:r>
              <a:rPr lang="cs-CZ" dirty="0" err="1" smtClean="0"/>
              <a:t>pol</a:t>
            </a:r>
            <a:r>
              <a:rPr lang="cs-CZ" dirty="0" smtClean="0"/>
              <a:t>. 20. stol. – informační převrat s novými prvky (nadnárodní společnosti a regionální integrace) doprovázený globalizací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291</TotalTime>
  <Words>597</Words>
  <Application>Microsoft Office PowerPoint</Application>
  <PresentationFormat>Předvádění na obrazovce (4:3)</PresentationFormat>
  <Paragraphs>133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Consolas</vt:lpstr>
      <vt:lpstr>Corbel</vt:lpstr>
      <vt:lpstr>Wingdings</vt:lpstr>
      <vt:lpstr>Wingdings 2</vt:lpstr>
      <vt:lpstr>Wingdings 3</vt:lpstr>
      <vt:lpstr>Metro</vt:lpstr>
      <vt:lpstr>SVĚTOVÁ EKONOMIKA  Kapitoly 1-4</vt:lpstr>
      <vt:lpstr>Vymezení světové ekonomiky</vt:lpstr>
      <vt:lpstr>Vymezení světové ekonomiky</vt:lpstr>
      <vt:lpstr>Vztahy ve světové ekonomice</vt:lpstr>
      <vt:lpstr>Prvky a mezinárodní vztahy</vt:lpstr>
      <vt:lpstr>Klasifikace zemí</vt:lpstr>
      <vt:lpstr>Klasifikace zemí</vt:lpstr>
      <vt:lpstr>Klasifikace zemí</vt:lpstr>
      <vt:lpstr>Vývoj utváření SE</vt:lpstr>
      <vt:lpstr>Etapy vývoje SE</vt:lpstr>
      <vt:lpstr>Etapy vývoje SE</vt:lpstr>
      <vt:lpstr>Růst a rozvoj SE</vt:lpstr>
      <vt:lpstr>Sektorová struktura SE</vt:lpstr>
      <vt:lpstr>Tendence ve SE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SVĚTOVÁ EKONOMIKA  CŽV</dc:title>
  <cp:lastModifiedBy>majerova</cp:lastModifiedBy>
  <cp:revision>44</cp:revision>
  <dcterms:modified xsi:type="dcterms:W3CDTF">2015-09-22T06:24:13Z</dcterms:modified>
</cp:coreProperties>
</file>