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AFE9C-CCE3-49D3-840E-D37543AB7556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73EFB-9956-4AC2-A277-80DD753626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94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SVĚTOVÁ </a:t>
            </a:r>
            <a:r>
              <a:rPr lang="cs-CZ" dirty="0" smtClean="0"/>
              <a:t>EKONOMIKA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Kapitoly </a:t>
            </a:r>
            <a:r>
              <a:rPr lang="cs-CZ" dirty="0" smtClean="0"/>
              <a:t>5-8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Ingrid Majerová, Dr.</a:t>
            </a:r>
          </a:p>
          <a:p>
            <a:r>
              <a:rPr lang="cs-CZ" dirty="0" smtClean="0"/>
              <a:t>Katedra </a:t>
            </a:r>
            <a:r>
              <a:rPr lang="cs-CZ" dirty="0" smtClean="0"/>
              <a:t>ekonomie a veřejné správy</a:t>
            </a:r>
            <a:endParaRPr lang="cs-CZ" dirty="0" smtClean="0"/>
          </a:p>
          <a:p>
            <a:r>
              <a:rPr lang="cs-CZ" dirty="0" smtClean="0"/>
              <a:t>Obchodně podnikatelská fakulta v Karviné</a:t>
            </a:r>
          </a:p>
          <a:p>
            <a:r>
              <a:rPr lang="cs-CZ" dirty="0" err="1" smtClean="0"/>
              <a:t>majerova</a:t>
            </a:r>
            <a:r>
              <a:rPr lang="cs-CZ" dirty="0" smtClean="0"/>
              <a:t>@</a:t>
            </a:r>
            <a:r>
              <a:rPr lang="cs-CZ" dirty="0" err="1" smtClean="0"/>
              <a:t>opf.slu.cz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Devizové kurzy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726760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 smtClean="0"/>
              <a:t>Devizový kurz </a:t>
            </a:r>
            <a:r>
              <a:rPr lang="cs-CZ" dirty="0" smtClean="0"/>
              <a:t>– cena národní peněžní jednotky vyjádřená jinou měnou</a:t>
            </a:r>
          </a:p>
          <a:p>
            <a:endParaRPr lang="cs-CZ" sz="900" dirty="0" smtClean="0"/>
          </a:p>
          <a:p>
            <a:r>
              <a:rPr lang="cs-CZ" dirty="0" smtClean="0"/>
              <a:t>Systémy devizových kurzů:</a:t>
            </a:r>
          </a:p>
          <a:p>
            <a:pPr lvl="1"/>
            <a:r>
              <a:rPr lang="cs-CZ" sz="2800" dirty="0" smtClean="0"/>
              <a:t>tři </a:t>
            </a:r>
            <a:r>
              <a:rPr lang="cs-CZ" sz="2800" b="1" i="1" dirty="0" smtClean="0"/>
              <a:t>systémy pevných devizových kurzů</a:t>
            </a:r>
            <a:endParaRPr lang="cs-CZ" sz="2800" dirty="0" smtClean="0"/>
          </a:p>
          <a:p>
            <a:pPr lvl="2"/>
            <a:r>
              <a:rPr lang="cs-CZ" dirty="0" smtClean="0"/>
              <a:t>systém vázaný na jednu měnu, </a:t>
            </a:r>
          </a:p>
          <a:p>
            <a:pPr lvl="2"/>
            <a:r>
              <a:rPr lang="cs-CZ" dirty="0" smtClean="0"/>
              <a:t>systém vázaný k měnovému koši</a:t>
            </a:r>
          </a:p>
          <a:p>
            <a:pPr lvl="2"/>
            <a:r>
              <a:rPr lang="cs-CZ" dirty="0" smtClean="0"/>
              <a:t>systém založený na omezené pohyblivosti kurzů</a:t>
            </a:r>
          </a:p>
          <a:p>
            <a:pPr lvl="1"/>
            <a:r>
              <a:rPr lang="cs-CZ" sz="2800" dirty="0" smtClean="0"/>
              <a:t>a dva </a:t>
            </a:r>
            <a:r>
              <a:rPr lang="cs-CZ" sz="2800" b="1" i="1" dirty="0" smtClean="0"/>
              <a:t>systémy pohyblivých devizových kurzů</a:t>
            </a:r>
            <a:endParaRPr lang="cs-CZ" sz="2800" dirty="0" smtClean="0"/>
          </a:p>
          <a:p>
            <a:pPr lvl="2"/>
            <a:r>
              <a:rPr lang="cs-CZ" dirty="0" smtClean="0"/>
              <a:t>systém založený na volné pohyblivosti kurzů (čistý </a:t>
            </a:r>
            <a:r>
              <a:rPr lang="cs-CZ" dirty="0" err="1" smtClean="0"/>
              <a:t>floating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systém založený na řízené pohyblivosti kurzů (řízený </a:t>
            </a:r>
            <a:r>
              <a:rPr lang="cs-CZ" dirty="0" err="1" smtClean="0"/>
              <a:t>floating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8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měnové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b="1" i="1" dirty="0" smtClean="0"/>
              <a:t>Mezinárodní měnový fond</a:t>
            </a:r>
          </a:p>
          <a:p>
            <a:pPr lvl="1"/>
            <a:r>
              <a:rPr lang="cs-CZ" dirty="0" smtClean="0"/>
              <a:t>mezinárodní měnová a finanční instituce ustanovená jako specializovaná odborná organizace OSN</a:t>
            </a:r>
          </a:p>
          <a:p>
            <a:pPr lvl="1"/>
            <a:r>
              <a:rPr lang="cs-CZ" sz="2800" dirty="0" smtClean="0"/>
              <a:t>cíle IMF:</a:t>
            </a:r>
          </a:p>
          <a:p>
            <a:pPr lvl="2" algn="just"/>
            <a:r>
              <a:rPr lang="cs-CZ" dirty="0" smtClean="0"/>
              <a:t>zabraňovat prudkým výkyvům devizových kurzů a přispívat k jejich stabilitě,</a:t>
            </a:r>
          </a:p>
          <a:p>
            <a:pPr lvl="2" algn="just"/>
            <a:r>
              <a:rPr lang="cs-CZ" dirty="0" smtClean="0"/>
              <a:t>napomáhat rozvoji světového obchodu,</a:t>
            </a:r>
          </a:p>
          <a:p>
            <a:pPr lvl="2" algn="just"/>
            <a:r>
              <a:rPr lang="cs-CZ" dirty="0" smtClean="0"/>
              <a:t>poskytovat členským státům devizové úvěry k vyrovnávání přechodných obtíží v jejich platebních bilancích,</a:t>
            </a:r>
          </a:p>
          <a:p>
            <a:pPr lvl="2" algn="just"/>
            <a:r>
              <a:rPr lang="cs-CZ" dirty="0" smtClean="0"/>
              <a:t>podporovat mezinárodní spolupráci v měnových otázkách, </a:t>
            </a:r>
          </a:p>
          <a:p>
            <a:pPr lvl="2" algn="just"/>
            <a:r>
              <a:rPr lang="cs-CZ" dirty="0" smtClean="0"/>
              <a:t>přispívat k rozvoji a růstu mezinárodního obchodu</a:t>
            </a:r>
          </a:p>
          <a:p>
            <a:pPr lvl="2" algn="just"/>
            <a:r>
              <a:rPr lang="cs-CZ" dirty="0" smtClean="0"/>
              <a:t>zmírňovat a zkracovat nerovnováhu v platebních bilancích členských zemí </a:t>
            </a:r>
          </a:p>
          <a:p>
            <a:pPr algn="just"/>
            <a:r>
              <a:rPr lang="cs-CZ" sz="3200" b="1" i="1" dirty="0" smtClean="0"/>
              <a:t>Banka pro mezinárodní platby</a:t>
            </a:r>
          </a:p>
          <a:p>
            <a:pPr lvl="1" algn="just"/>
            <a:r>
              <a:rPr lang="cs-CZ" sz="2400" dirty="0" smtClean="0"/>
              <a:t>nejstarší mezinárodní finanční instituce (1930)</a:t>
            </a:r>
          </a:p>
          <a:p>
            <a:pPr lvl="1" algn="just"/>
            <a:r>
              <a:rPr lang="cs-CZ" sz="2400" dirty="0" smtClean="0"/>
              <a:t>koordinace spolupráce centrálních bank členských zemí  </a:t>
            </a:r>
          </a:p>
          <a:p>
            <a:pPr lvl="1" algn="just"/>
            <a:r>
              <a:rPr lang="cs-CZ" sz="2400" dirty="0" smtClean="0"/>
              <a:t>zabezpečení reparačních plateb a dohledu nad půjčkami členským zemím</a:t>
            </a:r>
          </a:p>
          <a:p>
            <a:pPr lvl="1" algn="just"/>
            <a:r>
              <a:rPr lang="cs-CZ" sz="2400" dirty="0" smtClean="0"/>
              <a:t>depozitní činnost, směna valut a clearing, </a:t>
            </a:r>
          </a:p>
          <a:p>
            <a:pPr lvl="1" algn="just"/>
            <a:r>
              <a:rPr lang="cs-CZ" sz="2400" dirty="0" smtClean="0"/>
              <a:t>po druhé světové válce ze začala zabývat taktéž poskytováním úvěrů, eskontem směnek či operacemi spojenými se zlatem (tyto činnosti pouze ale vůči centrálním bankám, ne vládám či soukromým subjektům)</a:t>
            </a:r>
            <a:endParaRPr lang="cs-CZ" sz="2800" b="1" i="1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77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Vývoj mezinárodního měnového systému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482453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b="1" i="1" dirty="0" smtClean="0"/>
              <a:t>Mezinárodní měnový systém</a:t>
            </a:r>
            <a:r>
              <a:rPr lang="cs-CZ" dirty="0" smtClean="0"/>
              <a:t> (MMS) - souhrn vzájemných vazeb mezi měnami a měnovými systémy jednotlivých ekonomik</a:t>
            </a:r>
          </a:p>
          <a:p>
            <a:pPr algn="just"/>
            <a:endParaRPr lang="cs-CZ" sz="1000" dirty="0" smtClean="0"/>
          </a:p>
          <a:p>
            <a:r>
              <a:rPr lang="cs-CZ" dirty="0" smtClean="0"/>
              <a:t>Etapy vývoje MMS:</a:t>
            </a:r>
          </a:p>
          <a:p>
            <a:pPr lvl="1"/>
            <a:r>
              <a:rPr lang="cs-CZ" b="1" i="1" dirty="0" smtClean="0"/>
              <a:t>období před zlatým standardem</a:t>
            </a:r>
            <a:r>
              <a:rPr lang="cs-CZ" dirty="0" smtClean="0"/>
              <a:t>, které se datuje přibližně do roku 1870</a:t>
            </a:r>
          </a:p>
          <a:p>
            <a:pPr lvl="1"/>
            <a:r>
              <a:rPr lang="cs-CZ" b="1" i="1" dirty="0" smtClean="0"/>
              <a:t>období klasického zlatého standardu</a:t>
            </a:r>
            <a:r>
              <a:rPr lang="cs-CZ" dirty="0" smtClean="0"/>
              <a:t> v letech 1870 až 1914</a:t>
            </a:r>
          </a:p>
          <a:p>
            <a:pPr lvl="1"/>
            <a:r>
              <a:rPr lang="cs-CZ" b="1" i="1" dirty="0" smtClean="0"/>
              <a:t>období mezi světovými válkami</a:t>
            </a:r>
            <a:r>
              <a:rPr lang="cs-CZ" dirty="0" smtClean="0"/>
              <a:t>, tedy období 1914 až 1939</a:t>
            </a:r>
          </a:p>
          <a:p>
            <a:pPr lvl="1"/>
            <a:r>
              <a:rPr lang="cs-CZ" b="1" i="1" dirty="0" err="1" smtClean="0"/>
              <a:t>Bretton</a:t>
            </a:r>
            <a:r>
              <a:rPr lang="cs-CZ" b="1" i="1" dirty="0" smtClean="0"/>
              <a:t>-</a:t>
            </a:r>
            <a:r>
              <a:rPr lang="cs-CZ" b="1" i="1" dirty="0" err="1" smtClean="0"/>
              <a:t>woodský</a:t>
            </a:r>
            <a:r>
              <a:rPr lang="cs-CZ" b="1" i="1" dirty="0" smtClean="0"/>
              <a:t> měnový systém</a:t>
            </a:r>
            <a:r>
              <a:rPr lang="cs-CZ" dirty="0" smtClean="0"/>
              <a:t>, který probíhal v letech 1945 až 1971</a:t>
            </a:r>
          </a:p>
          <a:p>
            <a:pPr lvl="1"/>
            <a:r>
              <a:rPr lang="cs-CZ" b="1" i="1" dirty="0" smtClean="0"/>
              <a:t>období po rozpadu </a:t>
            </a:r>
            <a:r>
              <a:rPr lang="cs-CZ" b="1" i="1" dirty="0" err="1" smtClean="0"/>
              <a:t>Bretton</a:t>
            </a:r>
            <a:r>
              <a:rPr lang="cs-CZ" b="1" i="1" dirty="0" smtClean="0"/>
              <a:t>-</a:t>
            </a:r>
            <a:r>
              <a:rPr lang="cs-CZ" b="1" i="1" dirty="0" err="1" smtClean="0"/>
              <a:t>woodského</a:t>
            </a:r>
            <a:r>
              <a:rPr lang="cs-CZ" b="1" i="1" dirty="0" smtClean="0"/>
              <a:t> systému</a:t>
            </a:r>
            <a:r>
              <a:rPr lang="cs-CZ" dirty="0" smtClean="0"/>
              <a:t> od roku 1973 až po současnost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2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Centra světové ekonomiky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32859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země či skupina zemí (např. integrační seskupení vyššího stupně), jež jsou na vysokém stupni ekonomického rozvoje a významným způsobem se podílejí na celkovém světovém ekonomickém potenciálu a na něž jsou prostřednictvím těsných ekonomických vztahů navázány další země</a:t>
            </a:r>
          </a:p>
          <a:p>
            <a:pPr algn="just"/>
            <a:endParaRPr lang="cs-CZ" sz="1300" dirty="0" smtClean="0"/>
          </a:p>
          <a:p>
            <a:pPr algn="just"/>
            <a:r>
              <a:rPr lang="cs-CZ" dirty="0" smtClean="0"/>
              <a:t>Tři centra – USA, Japonsko, Evropská unie</a:t>
            </a:r>
          </a:p>
          <a:p>
            <a:pPr lvl="1" algn="just"/>
            <a:r>
              <a:rPr lang="cs-CZ" dirty="0" smtClean="0"/>
              <a:t>USA</a:t>
            </a:r>
          </a:p>
          <a:p>
            <a:pPr lvl="2" algn="just"/>
            <a:r>
              <a:rPr lang="cs-CZ" dirty="0" smtClean="0"/>
              <a:t>nejvyspělejší</a:t>
            </a:r>
          </a:p>
          <a:p>
            <a:pPr lvl="2" algn="just"/>
            <a:r>
              <a:rPr lang="cs-CZ" dirty="0" smtClean="0"/>
              <a:t>největší geograficky</a:t>
            </a:r>
          </a:p>
          <a:p>
            <a:pPr lvl="2" algn="just"/>
            <a:r>
              <a:rPr lang="cs-CZ" dirty="0" smtClean="0"/>
              <a:t>nejméně stabilní vnější rovnováha</a:t>
            </a:r>
          </a:p>
          <a:p>
            <a:pPr lvl="2" algn="just"/>
            <a:r>
              <a:rPr lang="cs-CZ" dirty="0" smtClean="0"/>
              <a:t>nejvíce palivově a surovinově soběstačné</a:t>
            </a:r>
          </a:p>
          <a:p>
            <a:pPr lvl="1" algn="just"/>
            <a:r>
              <a:rPr lang="cs-CZ" dirty="0" smtClean="0"/>
              <a:t>Japonsko</a:t>
            </a:r>
          </a:p>
          <a:p>
            <a:pPr lvl="2" algn="just"/>
            <a:r>
              <a:rPr lang="cs-CZ" dirty="0" smtClean="0"/>
              <a:t>nejmenší </a:t>
            </a:r>
          </a:p>
          <a:p>
            <a:pPr lvl="2" algn="just"/>
            <a:r>
              <a:rPr lang="cs-CZ" dirty="0" smtClean="0"/>
              <a:t>nejvíce závislé na zahraničním obchodě</a:t>
            </a:r>
          </a:p>
          <a:p>
            <a:pPr lvl="2" algn="just"/>
            <a:r>
              <a:rPr lang="cs-CZ" dirty="0" smtClean="0"/>
              <a:t>nejméně otevřená ekonomika</a:t>
            </a:r>
          </a:p>
          <a:p>
            <a:pPr lvl="1" algn="just"/>
            <a:r>
              <a:rPr lang="cs-CZ" dirty="0" smtClean="0"/>
              <a:t>EU</a:t>
            </a:r>
          </a:p>
          <a:p>
            <a:pPr lvl="2" algn="just"/>
            <a:r>
              <a:rPr lang="cs-CZ" dirty="0" smtClean="0"/>
              <a:t>největší hospodářský subjekt</a:t>
            </a:r>
          </a:p>
          <a:p>
            <a:pPr lvl="2" algn="just"/>
            <a:r>
              <a:rPr lang="cs-CZ" dirty="0" smtClean="0"/>
              <a:t>nejnižší ekonomická úroveň</a:t>
            </a:r>
          </a:p>
          <a:p>
            <a:pPr lvl="2" algn="just"/>
            <a:r>
              <a:rPr lang="cs-CZ" dirty="0" smtClean="0"/>
              <a:t>nejvíce otevřené centrum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65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Potenciální centra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Čína</a:t>
            </a:r>
          </a:p>
          <a:p>
            <a:pPr lvl="1"/>
            <a:r>
              <a:rPr lang="cs-CZ" dirty="0" smtClean="0"/>
              <a:t>třetí největší země na světě</a:t>
            </a:r>
          </a:p>
          <a:p>
            <a:pPr lvl="1"/>
            <a:r>
              <a:rPr lang="cs-CZ" dirty="0" smtClean="0"/>
              <a:t>nejlidnatější země na světě</a:t>
            </a:r>
          </a:p>
          <a:p>
            <a:pPr lvl="1"/>
            <a:r>
              <a:rPr lang="cs-CZ" dirty="0" smtClean="0"/>
              <a:t>vysoké tempo růstu HDP (7-8 % v průměru)</a:t>
            </a:r>
          </a:p>
          <a:p>
            <a:pPr lvl="1"/>
            <a:r>
              <a:rPr lang="cs-CZ" dirty="0" smtClean="0"/>
              <a:t>rozvojová ekonomika s industriální strukturou</a:t>
            </a:r>
          </a:p>
          <a:p>
            <a:pPr lvl="1"/>
            <a:r>
              <a:rPr lang="cs-CZ" dirty="0" smtClean="0"/>
              <a:t>gradualistická metoda přechodu na tržní hospodářství (reformy realizovány postupně)</a:t>
            </a:r>
          </a:p>
          <a:p>
            <a:pPr lvl="1"/>
            <a:r>
              <a:rPr lang="cs-CZ" dirty="0" smtClean="0"/>
              <a:t>tendence otevírání se světu</a:t>
            </a:r>
          </a:p>
          <a:p>
            <a:r>
              <a:rPr lang="cs-CZ" dirty="0" smtClean="0"/>
              <a:t>Rusko</a:t>
            </a:r>
          </a:p>
          <a:p>
            <a:pPr lvl="1"/>
            <a:r>
              <a:rPr lang="cs-CZ" dirty="0" smtClean="0"/>
              <a:t>největší stát světa</a:t>
            </a:r>
          </a:p>
          <a:p>
            <a:pPr lvl="1"/>
            <a:r>
              <a:rPr lang="cs-CZ" dirty="0" smtClean="0"/>
              <a:t>ekonomická úroveň vyšší než v Číně</a:t>
            </a:r>
          </a:p>
          <a:p>
            <a:pPr lvl="1"/>
            <a:r>
              <a:rPr lang="cs-CZ" dirty="0" smtClean="0"/>
              <a:t>šoková metoda přechodu na tržní hospodářství</a:t>
            </a:r>
          </a:p>
          <a:p>
            <a:pPr lvl="1"/>
            <a:r>
              <a:rPr lang="cs-CZ" dirty="0" smtClean="0"/>
              <a:t>moderní struktura ekonomiky</a:t>
            </a:r>
          </a:p>
          <a:p>
            <a:pPr lvl="1"/>
            <a:r>
              <a:rPr lang="cs-CZ" smtClean="0"/>
              <a:t>stále </a:t>
            </a:r>
            <a:r>
              <a:rPr lang="cs-CZ" dirty="0" smtClean="0"/>
              <a:t>velká uzavřenost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69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Děkuji </a:t>
            </a:r>
            <a:r>
              <a:rPr lang="cs-CZ" smtClean="0"/>
              <a:t>za pozornost…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795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Integrace a globalizace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Globalizace</a:t>
            </a:r>
          </a:p>
          <a:p>
            <a:pPr lvl="1" algn="just"/>
            <a:r>
              <a:rPr lang="cs-CZ" dirty="0" smtClean="0"/>
              <a:t>jeden z rysů vývoje světové ekonomiky</a:t>
            </a:r>
          </a:p>
          <a:p>
            <a:pPr lvl="1" algn="just"/>
            <a:r>
              <a:rPr lang="cs-CZ" dirty="0" smtClean="0"/>
              <a:t>Rozvoj mezinárodních ekonomických vztahů (internacionalizace prostřednictvím mezinárodního obchodu a mezinárodního pohybu kapitálu), jež vede k prohlubující se propojenosti a vzájemné závislosti národních ekonomik</a:t>
            </a:r>
          </a:p>
          <a:p>
            <a:pPr algn="just"/>
            <a:r>
              <a:rPr lang="cs-CZ" dirty="0" smtClean="0"/>
              <a:t>Pilíře globalizace</a:t>
            </a:r>
          </a:p>
          <a:p>
            <a:pPr lvl="1" algn="just"/>
            <a:r>
              <a:rPr lang="cs-CZ" dirty="0" smtClean="0"/>
              <a:t>Liberalizace mezinárodního obchodu</a:t>
            </a:r>
          </a:p>
          <a:p>
            <a:pPr lvl="1" algn="just"/>
            <a:r>
              <a:rPr lang="cs-CZ" dirty="0" smtClean="0"/>
              <a:t>Liberalizace kapitálových toků</a:t>
            </a:r>
          </a:p>
          <a:p>
            <a:pPr lvl="1" algn="just"/>
            <a:r>
              <a:rPr lang="cs-CZ" dirty="0" smtClean="0"/>
              <a:t>Vědeckotechnický pokrok</a:t>
            </a:r>
          </a:p>
          <a:p>
            <a:pPr lvl="1" algn="just"/>
            <a:endParaRPr lang="cs-CZ" dirty="0" smtClean="0"/>
          </a:p>
          <a:p>
            <a:pPr algn="just"/>
            <a:r>
              <a:rPr lang="cs-CZ" dirty="0" smtClean="0"/>
              <a:t>Globalizace doprovázena </a:t>
            </a:r>
            <a:r>
              <a:rPr lang="cs-CZ" i="1" dirty="0" smtClean="0"/>
              <a:t>regionální integrací </a:t>
            </a:r>
            <a:r>
              <a:rPr lang="cs-CZ" dirty="0" smtClean="0"/>
              <a:t>– spojování národních ekonomik do větších celků za účelem zvětšování trhů a překonání fragmentace</a:t>
            </a:r>
          </a:p>
          <a:p>
            <a:pPr algn="just">
              <a:buNone/>
            </a:pPr>
            <a:endParaRPr lang="cs-CZ" dirty="0" smtClean="0"/>
          </a:p>
          <a:p>
            <a:pPr lvl="1"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Integrace a globalizace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11256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Stupně integrace:</a:t>
            </a:r>
          </a:p>
          <a:p>
            <a:pPr lvl="1"/>
            <a:r>
              <a:rPr lang="cs-CZ" dirty="0" smtClean="0"/>
              <a:t>Pásmo volného obchodu</a:t>
            </a:r>
          </a:p>
          <a:p>
            <a:pPr lvl="1"/>
            <a:r>
              <a:rPr lang="cs-CZ" dirty="0" smtClean="0"/>
              <a:t>Celní unie</a:t>
            </a:r>
          </a:p>
          <a:p>
            <a:pPr lvl="1"/>
            <a:r>
              <a:rPr lang="cs-CZ" dirty="0" smtClean="0"/>
              <a:t>Primární hospodářská unie</a:t>
            </a:r>
          </a:p>
          <a:p>
            <a:pPr lvl="1"/>
            <a:r>
              <a:rPr lang="cs-CZ" dirty="0" smtClean="0"/>
              <a:t>Rozvinutá hospodářská unie</a:t>
            </a:r>
          </a:p>
          <a:p>
            <a:pPr lvl="1"/>
            <a:r>
              <a:rPr lang="cs-CZ" dirty="0" smtClean="0"/>
              <a:t>Formativní hospodářská a měnová unie</a:t>
            </a:r>
          </a:p>
          <a:p>
            <a:pPr lvl="1"/>
            <a:r>
              <a:rPr lang="cs-CZ" dirty="0" smtClean="0"/>
              <a:t>Komplexní hospodářská a měnová unie</a:t>
            </a:r>
          </a:p>
          <a:p>
            <a:pPr lvl="1"/>
            <a:r>
              <a:rPr lang="cs-CZ" dirty="0" smtClean="0"/>
              <a:t>Hospodářská a politická unie</a:t>
            </a:r>
          </a:p>
          <a:p>
            <a:pPr lvl="1"/>
            <a:endParaRPr lang="cs-CZ" dirty="0" smtClean="0"/>
          </a:p>
          <a:p>
            <a:pPr algn="just"/>
            <a:r>
              <a:rPr lang="cs-CZ" dirty="0" smtClean="0"/>
              <a:t>Z mikroekonomického hlediska se globalizace projevuje rozšiřováním </a:t>
            </a:r>
            <a:r>
              <a:rPr lang="cs-CZ" b="1" i="1" dirty="0" smtClean="0"/>
              <a:t>nadnárodních společností </a:t>
            </a:r>
            <a:r>
              <a:rPr lang="cs-CZ" dirty="0" smtClean="0"/>
              <a:t>– právnické osoby a osoby bez právní subjektivity,  které jsou tvořeny mateřskými podniky a jejich zahraničními afilacemi</a:t>
            </a:r>
          </a:p>
          <a:p>
            <a:pPr algn="just"/>
            <a:r>
              <a:rPr lang="cs-CZ" dirty="0" smtClean="0"/>
              <a:t>Vznik nadnárodní společnosti:</a:t>
            </a:r>
          </a:p>
          <a:p>
            <a:pPr lvl="1" algn="just"/>
            <a:r>
              <a:rPr lang="cs-CZ" dirty="0" smtClean="0"/>
              <a:t>fúze</a:t>
            </a:r>
          </a:p>
          <a:p>
            <a:pPr lvl="1" algn="just"/>
            <a:r>
              <a:rPr lang="cs-CZ" dirty="0" smtClean="0"/>
              <a:t>akvizice</a:t>
            </a:r>
          </a:p>
          <a:p>
            <a:pPr lvl="1" algn="just"/>
            <a:r>
              <a:rPr lang="cs-CZ" dirty="0" smtClean="0"/>
              <a:t>konsolidace</a:t>
            </a:r>
          </a:p>
          <a:p>
            <a:pPr lvl="1" algn="just"/>
            <a:r>
              <a:rPr lang="cs-CZ" dirty="0" smtClean="0"/>
              <a:t>konglomerát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Světový obchod a obchodní politika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i="1" dirty="0" smtClean="0"/>
              <a:t>Zahraniční (mezinárodní) obchod </a:t>
            </a:r>
            <a:r>
              <a:rPr lang="cs-CZ" dirty="0" smtClean="0"/>
              <a:t>- rozhodující faktor, který ovlivňuje ekonomický růst a rozvoj nejen ekonomik národních, ale také ekonomiky světové</a:t>
            </a:r>
          </a:p>
          <a:p>
            <a:pPr algn="just">
              <a:buNone/>
            </a:pPr>
            <a:endParaRPr lang="cs-CZ" sz="1000" dirty="0" smtClean="0"/>
          </a:p>
          <a:p>
            <a:pPr algn="just"/>
            <a:r>
              <a:rPr lang="cs-CZ" dirty="0" smtClean="0"/>
              <a:t>Příčiny ZO:</a:t>
            </a:r>
          </a:p>
          <a:p>
            <a:pPr lvl="1"/>
            <a:r>
              <a:rPr lang="cs-CZ" dirty="0" smtClean="0"/>
              <a:t>odlišnost přírodních a výrobních podmínek mezi oblastmi, </a:t>
            </a:r>
          </a:p>
          <a:p>
            <a:pPr lvl="1"/>
            <a:r>
              <a:rPr lang="cs-CZ" dirty="0" smtClean="0"/>
              <a:t>rostoucí výnosy z rozsahu, </a:t>
            </a:r>
          </a:p>
          <a:p>
            <a:pPr lvl="1"/>
            <a:r>
              <a:rPr lang="cs-CZ" dirty="0" smtClean="0"/>
              <a:t>rozdíly ve spotřebitelském vkusu, </a:t>
            </a:r>
          </a:p>
          <a:p>
            <a:pPr lvl="1"/>
            <a:r>
              <a:rPr lang="cs-CZ" dirty="0" smtClean="0"/>
              <a:t> konflikt mezi výrobou a spotřebou</a:t>
            </a:r>
          </a:p>
          <a:p>
            <a:pPr lvl="1"/>
            <a:endParaRPr lang="cs-CZ" sz="1000" dirty="0" smtClean="0"/>
          </a:p>
          <a:p>
            <a:r>
              <a:rPr lang="cs-CZ" dirty="0" smtClean="0"/>
              <a:t>Funkce ZO: </a:t>
            </a:r>
          </a:p>
          <a:p>
            <a:pPr lvl="1"/>
            <a:r>
              <a:rPr lang="cs-CZ" dirty="0" smtClean="0"/>
              <a:t>funkce transformační,</a:t>
            </a:r>
          </a:p>
          <a:p>
            <a:pPr lvl="1"/>
            <a:r>
              <a:rPr lang="cs-CZ" dirty="0" smtClean="0"/>
              <a:t>funkce růstová,</a:t>
            </a:r>
          </a:p>
          <a:p>
            <a:pPr lvl="1"/>
            <a:r>
              <a:rPr lang="cs-CZ" dirty="0" smtClean="0"/>
              <a:t>funkce bariérová,</a:t>
            </a:r>
          </a:p>
          <a:p>
            <a:pPr lvl="1"/>
            <a:r>
              <a:rPr lang="cs-CZ" dirty="0" smtClean="0"/>
              <a:t>funkce interakční.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mezinárodního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726760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 smtClean="0"/>
              <a:t>Merkantilisté</a:t>
            </a:r>
            <a:r>
              <a:rPr lang="cs-CZ" dirty="0" smtClean="0"/>
              <a:t> (Thomas </a:t>
            </a:r>
            <a:r>
              <a:rPr lang="cs-CZ" dirty="0" err="1" smtClean="0"/>
              <a:t>Mun</a:t>
            </a:r>
            <a:r>
              <a:rPr lang="cs-CZ" dirty="0" smtClean="0"/>
              <a:t>, David Hume)</a:t>
            </a:r>
          </a:p>
          <a:p>
            <a:endParaRPr lang="cs-CZ" sz="800" dirty="0" smtClean="0"/>
          </a:p>
          <a:p>
            <a:r>
              <a:rPr lang="cs-CZ" i="1" dirty="0" smtClean="0"/>
              <a:t>Klasická teorie MO</a:t>
            </a:r>
          </a:p>
          <a:p>
            <a:pPr lvl="1"/>
            <a:r>
              <a:rPr lang="cs-CZ" dirty="0" smtClean="0"/>
              <a:t>Teorie alternativních nákladů</a:t>
            </a:r>
          </a:p>
          <a:p>
            <a:pPr lvl="1"/>
            <a:r>
              <a:rPr lang="cs-CZ" dirty="0" smtClean="0"/>
              <a:t>Teorie absolutních výhod (Adam </a:t>
            </a:r>
            <a:r>
              <a:rPr lang="cs-CZ" dirty="0" err="1" smtClean="0"/>
              <a:t>Smith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Teorie komparativních výhod (David </a:t>
            </a:r>
            <a:r>
              <a:rPr lang="cs-CZ" dirty="0" err="1" smtClean="0"/>
              <a:t>Ricardo</a:t>
            </a:r>
            <a:r>
              <a:rPr lang="cs-CZ" dirty="0" smtClean="0"/>
              <a:t>)</a:t>
            </a:r>
          </a:p>
          <a:p>
            <a:pPr lvl="1"/>
            <a:endParaRPr lang="cs-CZ" sz="800" dirty="0" smtClean="0"/>
          </a:p>
          <a:p>
            <a:r>
              <a:rPr lang="cs-CZ" i="1" dirty="0" smtClean="0"/>
              <a:t>Neoklasická teorie MO</a:t>
            </a:r>
          </a:p>
          <a:p>
            <a:pPr lvl="1"/>
            <a:r>
              <a:rPr lang="cs-CZ" dirty="0" smtClean="0"/>
              <a:t>Teorie vybavenosti výrobními faktory (</a:t>
            </a:r>
            <a:r>
              <a:rPr lang="cs-CZ" dirty="0" err="1" smtClean="0"/>
              <a:t>Heckscher</a:t>
            </a:r>
            <a:r>
              <a:rPr lang="cs-CZ" dirty="0" smtClean="0"/>
              <a:t>-</a:t>
            </a:r>
            <a:r>
              <a:rPr lang="cs-CZ" dirty="0" err="1" smtClean="0"/>
              <a:t>Ohlinův</a:t>
            </a:r>
            <a:r>
              <a:rPr lang="cs-CZ" dirty="0" smtClean="0"/>
              <a:t> teorém)</a:t>
            </a:r>
          </a:p>
          <a:p>
            <a:pPr lvl="1"/>
            <a:r>
              <a:rPr lang="cs-CZ" dirty="0" err="1" smtClean="0"/>
              <a:t>Stolper</a:t>
            </a:r>
            <a:r>
              <a:rPr lang="cs-CZ" dirty="0" smtClean="0"/>
              <a:t>-</a:t>
            </a:r>
            <a:r>
              <a:rPr lang="cs-CZ" dirty="0" err="1" smtClean="0"/>
              <a:t>Samuelsonův</a:t>
            </a:r>
            <a:r>
              <a:rPr lang="cs-CZ" dirty="0" smtClean="0"/>
              <a:t> teorém</a:t>
            </a:r>
          </a:p>
          <a:p>
            <a:pPr lvl="1"/>
            <a:r>
              <a:rPr lang="cs-CZ" dirty="0" smtClean="0"/>
              <a:t>Standardní teorie MO (Paul </a:t>
            </a:r>
            <a:r>
              <a:rPr lang="cs-CZ" dirty="0" err="1" smtClean="0"/>
              <a:t>Krugman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politika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b="1" i="1" dirty="0" smtClean="0"/>
              <a:t>Obchodní politika státu</a:t>
            </a:r>
            <a:r>
              <a:rPr lang="cs-CZ" dirty="0" smtClean="0"/>
              <a:t> - souhrn zásad a jim odpovídajících prostředků, kterými stát působí na stimulaci nebo zeslabení vývojových tendencí zahraničního obchodu. </a:t>
            </a:r>
          </a:p>
          <a:p>
            <a:pPr algn="just"/>
            <a:r>
              <a:rPr lang="cs-CZ" dirty="0" smtClean="0"/>
              <a:t>Principy:</a:t>
            </a:r>
          </a:p>
          <a:p>
            <a:pPr lvl="1" algn="just"/>
            <a:r>
              <a:rPr lang="cs-CZ" dirty="0" smtClean="0"/>
              <a:t>Liberalismus</a:t>
            </a:r>
          </a:p>
          <a:p>
            <a:pPr lvl="1" algn="just"/>
            <a:r>
              <a:rPr lang="cs-CZ" dirty="0" smtClean="0"/>
              <a:t>Protekcionismus</a:t>
            </a:r>
          </a:p>
          <a:p>
            <a:pPr algn="just"/>
            <a:r>
              <a:rPr lang="cs-CZ" i="1" dirty="0" smtClean="0"/>
              <a:t>Clo</a:t>
            </a:r>
            <a:r>
              <a:rPr lang="cs-CZ" dirty="0" smtClean="0"/>
              <a:t> – poplatek vybíraný za zboží přecházející hranice země</a:t>
            </a:r>
          </a:p>
          <a:p>
            <a:pPr algn="just"/>
            <a:r>
              <a:rPr lang="cs-CZ" i="1" dirty="0" smtClean="0"/>
              <a:t>Kvóta</a:t>
            </a:r>
            <a:r>
              <a:rPr lang="cs-CZ" dirty="0" smtClean="0"/>
              <a:t> (množstevní omezení) – stanovení množství výrobků, které je možno dovézt v daném období a nad toto množství je dovoz zakázán 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obchodní dohody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511256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Historie</a:t>
            </a:r>
          </a:p>
          <a:p>
            <a:pPr lvl="1"/>
            <a:r>
              <a:rPr lang="cs-CZ" dirty="0" err="1" smtClean="0"/>
              <a:t>Tordesillaská</a:t>
            </a:r>
            <a:r>
              <a:rPr lang="cs-CZ" dirty="0" smtClean="0"/>
              <a:t> smlouva</a:t>
            </a:r>
          </a:p>
          <a:p>
            <a:pPr lvl="1"/>
            <a:r>
              <a:rPr lang="cs-CZ" dirty="0" err="1" smtClean="0"/>
              <a:t>Methuenova</a:t>
            </a:r>
            <a:r>
              <a:rPr lang="cs-CZ" dirty="0" smtClean="0"/>
              <a:t> smlouva</a:t>
            </a:r>
          </a:p>
          <a:p>
            <a:pPr lvl="1"/>
            <a:r>
              <a:rPr lang="cs-CZ" dirty="0" err="1" smtClean="0"/>
              <a:t>Cobden</a:t>
            </a:r>
            <a:r>
              <a:rPr lang="cs-CZ" dirty="0" smtClean="0"/>
              <a:t>-</a:t>
            </a:r>
            <a:r>
              <a:rPr lang="cs-CZ" dirty="0" err="1" smtClean="0"/>
              <a:t>Chevalierova</a:t>
            </a:r>
            <a:r>
              <a:rPr lang="cs-CZ" dirty="0" smtClean="0"/>
              <a:t> smlouva</a:t>
            </a:r>
          </a:p>
          <a:p>
            <a:pPr lvl="1"/>
            <a:r>
              <a:rPr lang="cs-CZ" dirty="0" err="1" smtClean="0"/>
              <a:t>Smoot</a:t>
            </a:r>
            <a:r>
              <a:rPr lang="cs-CZ" dirty="0" smtClean="0"/>
              <a:t>-</a:t>
            </a:r>
            <a:r>
              <a:rPr lang="cs-CZ" dirty="0" err="1" smtClean="0"/>
              <a:t>Hawleyův</a:t>
            </a:r>
            <a:r>
              <a:rPr lang="cs-CZ" dirty="0" smtClean="0"/>
              <a:t> zákon</a:t>
            </a:r>
          </a:p>
          <a:p>
            <a:pPr lvl="1"/>
            <a:endParaRPr lang="cs-CZ" sz="1100" dirty="0" smtClean="0"/>
          </a:p>
          <a:p>
            <a:r>
              <a:rPr lang="cs-CZ" dirty="0" smtClean="0"/>
              <a:t>Všeobecná dohoda o clech a obchodu GATT</a:t>
            </a:r>
          </a:p>
          <a:p>
            <a:pPr lvl="1"/>
            <a:r>
              <a:rPr lang="cs-CZ" dirty="0" smtClean="0"/>
              <a:t>září 1947</a:t>
            </a:r>
          </a:p>
          <a:p>
            <a:pPr lvl="1" algn="just"/>
            <a:r>
              <a:rPr lang="cs-CZ" i="1" dirty="0" smtClean="0"/>
              <a:t>mnohostranná obchodní dohoda obsahující pravidla pro řízení obchodu a pro fórum, Světovou obchodní organizaci (WTO), k jednání o obchodních záležitostech a řešení obchodních sporů mezi členy</a:t>
            </a:r>
          </a:p>
          <a:p>
            <a:pPr lvl="1" algn="just"/>
            <a:r>
              <a:rPr lang="cs-CZ" dirty="0" smtClean="0"/>
              <a:t>Principy:</a:t>
            </a:r>
          </a:p>
          <a:p>
            <a:pPr lvl="2" algn="just"/>
            <a:r>
              <a:rPr lang="cs-CZ" dirty="0" smtClean="0"/>
              <a:t>nediskriminace (doložka nejvyšších výhod)</a:t>
            </a:r>
          </a:p>
          <a:p>
            <a:pPr lvl="2" algn="just"/>
            <a:r>
              <a:rPr lang="cs-CZ" dirty="0" smtClean="0"/>
              <a:t>liberalizace</a:t>
            </a:r>
          </a:p>
          <a:p>
            <a:pPr lvl="2" algn="just"/>
            <a:r>
              <a:rPr lang="cs-CZ" dirty="0" smtClean="0"/>
              <a:t>multilateralita</a:t>
            </a:r>
          </a:p>
          <a:p>
            <a:pPr lvl="2" algn="just"/>
            <a:r>
              <a:rPr lang="cs-CZ" dirty="0" smtClean="0"/>
              <a:t>konsolidace</a:t>
            </a:r>
          </a:p>
          <a:p>
            <a:pPr lvl="2" algn="just"/>
            <a:r>
              <a:rPr lang="cs-CZ" dirty="0" smtClean="0"/>
              <a:t>parita</a:t>
            </a:r>
          </a:p>
          <a:p>
            <a:pPr algn="just"/>
            <a:r>
              <a:rPr lang="cs-CZ" dirty="0" smtClean="0"/>
              <a:t>Světová obchodní organizace WTO</a:t>
            </a:r>
          </a:p>
          <a:p>
            <a:pPr lvl="1" algn="just"/>
            <a:r>
              <a:rPr lang="cs-CZ" dirty="0" smtClean="0"/>
              <a:t>instituce ovlivňující mezinárodní obchod</a:t>
            </a:r>
          </a:p>
          <a:p>
            <a:pPr algn="just"/>
            <a:endParaRPr lang="cs-CZ" dirty="0" smtClean="0"/>
          </a:p>
          <a:p>
            <a:pPr lvl="2" algn="just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Světový pohyb výrobních faktorů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51125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Světový pohyb VF se dělí na:</a:t>
            </a:r>
          </a:p>
          <a:p>
            <a:pPr lvl="1"/>
            <a:r>
              <a:rPr lang="cs-CZ" b="1" i="1" dirty="0" smtClean="0"/>
              <a:t>Mezinárodní pohyb vědeckotechnických poznatků</a:t>
            </a:r>
          </a:p>
          <a:p>
            <a:pPr lvl="2"/>
            <a:r>
              <a:rPr lang="cs-CZ" dirty="0" smtClean="0"/>
              <a:t>legální komerční</a:t>
            </a:r>
          </a:p>
          <a:p>
            <a:pPr lvl="2"/>
            <a:r>
              <a:rPr lang="cs-CZ" dirty="0" smtClean="0"/>
              <a:t>legální nekomerční</a:t>
            </a:r>
          </a:p>
          <a:p>
            <a:pPr lvl="2"/>
            <a:r>
              <a:rPr lang="cs-CZ" dirty="0" smtClean="0"/>
              <a:t>nelegální</a:t>
            </a:r>
          </a:p>
          <a:p>
            <a:pPr lvl="2" algn="just"/>
            <a:r>
              <a:rPr lang="cs-CZ" dirty="0" smtClean="0"/>
              <a:t>transfery technologické, designů, ochranných známek a průmyslových vzorů</a:t>
            </a:r>
          </a:p>
          <a:p>
            <a:pPr lvl="1"/>
            <a:r>
              <a:rPr lang="cs-CZ" b="1" i="1" dirty="0" smtClean="0"/>
              <a:t>Mezinárodní pohyb pracovní síly</a:t>
            </a:r>
          </a:p>
          <a:p>
            <a:pPr lvl="2"/>
            <a:r>
              <a:rPr lang="cs-CZ" dirty="0" smtClean="0"/>
              <a:t>ekonomické příčiny (rozdíly v ceně pracovní síly, hledání půdy a zkušeností)</a:t>
            </a:r>
          </a:p>
          <a:p>
            <a:pPr lvl="2"/>
            <a:r>
              <a:rPr lang="cs-CZ" dirty="0" smtClean="0"/>
              <a:t>neekonomické příčiny (politické, vojenské, rasové, náboženské, národnostní)</a:t>
            </a:r>
          </a:p>
          <a:p>
            <a:pPr lvl="1"/>
            <a:r>
              <a:rPr lang="cs-CZ" b="1" i="1" dirty="0" smtClean="0"/>
              <a:t>Mezinárodní pohyb kapitálu</a:t>
            </a:r>
          </a:p>
          <a:p>
            <a:pPr lvl="2"/>
            <a:r>
              <a:rPr lang="cs-CZ" dirty="0" smtClean="0"/>
              <a:t>motivy – dosahování vyšších zisků, preferenční postavení rozvojových států, hledání odbytových trhů, překonávání překážek mezinárodního obchodu</a:t>
            </a:r>
          </a:p>
          <a:p>
            <a:pPr lvl="2"/>
            <a:r>
              <a:rPr lang="cs-CZ" smtClean="0"/>
              <a:t>hledisko </a:t>
            </a:r>
            <a:r>
              <a:rPr lang="cs-CZ" dirty="0" smtClean="0"/>
              <a:t>– formy, zúčastněných subjektů, vlastnictví, charakteru umístění, času</a:t>
            </a:r>
          </a:p>
          <a:p>
            <a:pPr lvl="2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měnové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b="1" i="1" dirty="0" smtClean="0"/>
              <a:t>Mezinárodní měnové vztahy</a:t>
            </a:r>
            <a:r>
              <a:rPr lang="cs-CZ" dirty="0" smtClean="0"/>
              <a:t> - vzájemné peněžní vztahy mezi zeměmi ve světové ekonomice, které jsou regulované mezinárodním měnovým systémem </a:t>
            </a:r>
          </a:p>
          <a:p>
            <a:pPr algn="just"/>
            <a:r>
              <a:rPr lang="cs-CZ" b="1" i="1" dirty="0" smtClean="0"/>
              <a:t>Mezinárodní měnový systém</a:t>
            </a:r>
            <a:r>
              <a:rPr lang="cs-CZ" dirty="0" smtClean="0"/>
              <a:t> - souhrn vzájemných vazeb mezi měnami a měnovými systémy jednotlivých ekonomik</a:t>
            </a:r>
          </a:p>
          <a:p>
            <a:pPr algn="just"/>
            <a:r>
              <a:rPr lang="cs-CZ" dirty="0" smtClean="0"/>
              <a:t>K realizaci mezinárodních měnových vztahů je nutná existence mezinárodních peněz         </a:t>
            </a:r>
          </a:p>
          <a:p>
            <a:pPr algn="just">
              <a:buNone/>
            </a:pPr>
            <a:r>
              <a:rPr lang="cs-CZ" dirty="0" smtClean="0"/>
              <a:t>          mezinárodní obchodní měna (zprostředkování a oceňování mez. obchodních transakcí)</a:t>
            </a:r>
          </a:p>
          <a:p>
            <a:pPr algn="just">
              <a:buNone/>
            </a:pPr>
            <a:r>
              <a:rPr lang="cs-CZ" dirty="0" smtClean="0"/>
              <a:t>           mezinárodní rezervní měna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403648" y="5013176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1403648" y="5805264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25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303</TotalTime>
  <Words>788</Words>
  <Application>Microsoft Office PowerPoint</Application>
  <PresentationFormat>Předvádění na obrazovce (4:3)</PresentationFormat>
  <Paragraphs>176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Calibri</vt:lpstr>
      <vt:lpstr>Consolas</vt:lpstr>
      <vt:lpstr>Corbel</vt:lpstr>
      <vt:lpstr>Wingdings</vt:lpstr>
      <vt:lpstr>Wingdings 2</vt:lpstr>
      <vt:lpstr>Wingdings 3</vt:lpstr>
      <vt:lpstr>Metro</vt:lpstr>
      <vt:lpstr>SVĚTOVÁ EKONOMIKA Kapitoly 5-8</vt:lpstr>
      <vt:lpstr>Integrace a globalizace</vt:lpstr>
      <vt:lpstr>Integrace a globalizace</vt:lpstr>
      <vt:lpstr>Světový obchod a obchodní politika</vt:lpstr>
      <vt:lpstr>Teorie mezinárodního obchodu</vt:lpstr>
      <vt:lpstr>Obchodní politika státu</vt:lpstr>
      <vt:lpstr>Mezinárodní obchodní dohody</vt:lpstr>
      <vt:lpstr>Světový pohyb výrobních faktorů</vt:lpstr>
      <vt:lpstr>Mezinárodní měnové vztahy</vt:lpstr>
      <vt:lpstr>Devizové kurzy</vt:lpstr>
      <vt:lpstr>Mezinárodní měnové instituce</vt:lpstr>
      <vt:lpstr>Vývoj mezinárodního měnového systému</vt:lpstr>
      <vt:lpstr>Centra světové ekonomiky</vt:lpstr>
      <vt:lpstr>Potenciální centra SE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SVĚTOVÁ EKONOMIKA  CŽV</dc:title>
  <dc:creator>majerova</dc:creator>
  <cp:lastModifiedBy>majerova</cp:lastModifiedBy>
  <cp:revision>44</cp:revision>
  <dcterms:modified xsi:type="dcterms:W3CDTF">2015-09-22T06:26:41Z</dcterms:modified>
</cp:coreProperties>
</file>