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SVĚTOVÁ </a:t>
            </a:r>
            <a:r>
              <a:rPr lang="cs-CZ" dirty="0" smtClean="0"/>
              <a:t>EKONOMIKA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Kapitoly </a:t>
            </a:r>
            <a:r>
              <a:rPr lang="cs-CZ" dirty="0" smtClean="0"/>
              <a:t>9-12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2204864"/>
            <a:ext cx="7772400" cy="2138536"/>
          </a:xfrm>
        </p:spPr>
        <p:txBody>
          <a:bodyPr/>
          <a:lstStyle/>
          <a:p>
            <a:r>
              <a:rPr lang="cs-CZ" dirty="0" smtClean="0"/>
              <a:t>Ing. Ingrid Majerová, Dr.</a:t>
            </a:r>
          </a:p>
          <a:p>
            <a:r>
              <a:rPr lang="cs-CZ" dirty="0" smtClean="0"/>
              <a:t>Katedra </a:t>
            </a:r>
            <a:r>
              <a:rPr lang="cs-CZ" dirty="0" smtClean="0"/>
              <a:t>ekonomie a veřejné správy</a:t>
            </a:r>
            <a:endParaRPr lang="cs-CZ" dirty="0" smtClean="0"/>
          </a:p>
          <a:p>
            <a:r>
              <a:rPr lang="cs-CZ" dirty="0" smtClean="0"/>
              <a:t>Obchodně podnikatelská fakulta v Karviné</a:t>
            </a:r>
          </a:p>
          <a:p>
            <a:r>
              <a:rPr lang="cs-CZ" dirty="0" err="1" smtClean="0"/>
              <a:t>majerova</a:t>
            </a:r>
            <a:r>
              <a:rPr lang="cs-CZ" dirty="0" smtClean="0"/>
              <a:t>@</a:t>
            </a:r>
            <a:r>
              <a:rPr lang="cs-CZ" dirty="0" err="1" smtClean="0"/>
              <a:t>opf.slu.cz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rozvojového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5446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i="1" dirty="0" smtClean="0"/>
              <a:t>Vzdělanost</a:t>
            </a:r>
            <a:r>
              <a:rPr lang="cs-CZ" dirty="0" smtClean="0"/>
              <a:t> </a:t>
            </a:r>
          </a:p>
          <a:p>
            <a:pPr lvl="1" algn="just"/>
            <a:r>
              <a:rPr lang="cs-CZ" dirty="0" smtClean="0"/>
              <a:t>důležitý ukazatel pro rozvoj ekonomiky</a:t>
            </a:r>
          </a:p>
          <a:p>
            <a:pPr lvl="1" algn="just"/>
            <a:r>
              <a:rPr lang="cs-CZ" dirty="0" smtClean="0"/>
              <a:t>součást indexu lidského rozvoje HDI</a:t>
            </a:r>
          </a:p>
          <a:p>
            <a:pPr algn="just"/>
            <a:r>
              <a:rPr lang="cs-CZ" i="1" dirty="0" smtClean="0"/>
              <a:t>Populační růst</a:t>
            </a:r>
          </a:p>
          <a:p>
            <a:pPr lvl="1" algn="just"/>
            <a:r>
              <a:rPr lang="cs-CZ" dirty="0" smtClean="0"/>
              <a:t>problémy spojené s tímto růstem – náklady na zdravotní péči, vzdělání, nezaměstnanost</a:t>
            </a:r>
          </a:p>
          <a:p>
            <a:pPr algn="just"/>
            <a:r>
              <a:rPr lang="cs-CZ" i="1" dirty="0" smtClean="0"/>
              <a:t>Chudoba</a:t>
            </a:r>
          </a:p>
          <a:p>
            <a:pPr lvl="1" algn="just"/>
            <a:r>
              <a:rPr lang="cs-CZ" dirty="0" smtClean="0"/>
              <a:t>jeden z nejzávažnějších problémů současného světa</a:t>
            </a:r>
          </a:p>
          <a:p>
            <a:pPr lvl="1" algn="just"/>
            <a:r>
              <a:rPr lang="cs-CZ" dirty="0" smtClean="0"/>
              <a:t>problém chudoby, jejich příčin a možnosti odstranění poskytuje koncepce </a:t>
            </a:r>
            <a:r>
              <a:rPr lang="cs-CZ" b="1" dirty="0" smtClean="0"/>
              <a:t>bludného kruhu chudoby</a:t>
            </a:r>
          </a:p>
          <a:p>
            <a:pPr lvl="2" algn="just"/>
            <a:r>
              <a:rPr lang="cs-CZ" b="1" dirty="0" smtClean="0"/>
              <a:t>existence tržní struktury</a:t>
            </a:r>
            <a:r>
              <a:rPr lang="cs-CZ" dirty="0" smtClean="0"/>
              <a:t>,</a:t>
            </a:r>
          </a:p>
          <a:p>
            <a:pPr lvl="2" algn="just"/>
            <a:r>
              <a:rPr lang="cs-CZ" b="1" dirty="0" smtClean="0"/>
              <a:t>stabilní domácí politika</a:t>
            </a:r>
            <a:r>
              <a:rPr lang="cs-CZ" dirty="0" smtClean="0"/>
              <a:t>, </a:t>
            </a:r>
          </a:p>
          <a:p>
            <a:pPr lvl="2" algn="just"/>
            <a:r>
              <a:rPr lang="cs-CZ" b="1" dirty="0" smtClean="0"/>
              <a:t>příliv zahraničních investic</a:t>
            </a:r>
            <a:r>
              <a:rPr lang="cs-CZ" dirty="0" smtClean="0"/>
              <a:t>, </a:t>
            </a:r>
          </a:p>
          <a:p>
            <a:pPr lvl="2" algn="just"/>
            <a:r>
              <a:rPr lang="cs-CZ" b="1" dirty="0" smtClean="0"/>
              <a:t>liberalizace mezinárodního obchodu</a:t>
            </a:r>
            <a:endParaRPr lang="cs-CZ" dirty="0" smtClean="0"/>
          </a:p>
          <a:p>
            <a:pPr lvl="2" algn="just"/>
            <a:r>
              <a:rPr lang="cs-CZ" b="1" dirty="0" smtClean="0"/>
              <a:t>zvyšování rozvojové pomoci</a:t>
            </a:r>
            <a:r>
              <a:rPr lang="cs-CZ" dirty="0" smtClean="0"/>
              <a:t> a </a:t>
            </a:r>
            <a:r>
              <a:rPr lang="cs-CZ" b="1" dirty="0" smtClean="0"/>
              <a:t>odpouštění dluhů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00712"/>
          </a:xfrm>
        </p:spPr>
        <p:txBody>
          <a:bodyPr/>
          <a:lstStyle/>
          <a:p>
            <a:r>
              <a:rPr lang="cs-CZ" dirty="0" smtClean="0"/>
              <a:t>Problémy rozvojového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72676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i="1" dirty="0" smtClean="0"/>
              <a:t>Zdraví</a:t>
            </a:r>
          </a:p>
          <a:p>
            <a:pPr lvl="1" algn="just"/>
            <a:r>
              <a:rPr lang="cs-CZ" dirty="0" smtClean="0"/>
              <a:t>součást indexu lidského rozvoje HDI</a:t>
            </a:r>
          </a:p>
          <a:p>
            <a:pPr lvl="1" algn="just"/>
            <a:r>
              <a:rPr lang="cs-CZ" dirty="0" smtClean="0"/>
              <a:t>problematika podvýživy, infekčních onemocnění (AIDS, malárie, tuberkulóza)</a:t>
            </a:r>
          </a:p>
          <a:p>
            <a:pPr algn="just"/>
            <a:r>
              <a:rPr lang="cs-CZ" i="1" dirty="0" smtClean="0"/>
              <a:t>Životní prostředí</a:t>
            </a:r>
          </a:p>
          <a:p>
            <a:pPr lvl="1" algn="just"/>
            <a:r>
              <a:rPr lang="cs-CZ" dirty="0" smtClean="0"/>
              <a:t>změny klimatu, rozšiřování pouští a znečišťování vodních toků</a:t>
            </a:r>
          </a:p>
          <a:p>
            <a:pPr algn="just"/>
            <a:r>
              <a:rPr lang="cs-CZ" i="1" dirty="0" smtClean="0"/>
              <a:t>Bezpečnost</a:t>
            </a:r>
          </a:p>
          <a:p>
            <a:pPr lvl="1" algn="just"/>
            <a:r>
              <a:rPr lang="cs-CZ" dirty="0" smtClean="0"/>
              <a:t>válečné konflikty, obchody se zbraněmi, terorismus, organizovaný zločin, šíření chorob, environmentální bezpečnost (přírodní katastrofy)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Světový obchod a RZ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494278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Mezinárodní obchod významně přispívá k procesu ekonomického rozvoje</a:t>
            </a:r>
          </a:p>
          <a:p>
            <a:pPr lvl="1" algn="just"/>
            <a:r>
              <a:rPr lang="cs-CZ" dirty="0" smtClean="0"/>
              <a:t>spíše než orientace na produkci komodit  rozvoj formou industrializace</a:t>
            </a:r>
          </a:p>
          <a:p>
            <a:pPr algn="just"/>
            <a:r>
              <a:rPr lang="cs-CZ" i="1" dirty="0" smtClean="0"/>
              <a:t>Industrializace</a:t>
            </a:r>
            <a:r>
              <a:rPr lang="cs-CZ" dirty="0" smtClean="0"/>
              <a:t> – proces, ve kterém dochází k rychlejšímu technologickému pokroku a růstu průmyslu (zejména zpracovatelského)</a:t>
            </a:r>
          </a:p>
          <a:p>
            <a:pPr lvl="1" algn="just"/>
            <a:r>
              <a:rPr lang="cs-CZ" b="1" dirty="0" smtClean="0"/>
              <a:t>Industrializace formou dovozní substituce </a:t>
            </a:r>
            <a:r>
              <a:rPr lang="cs-CZ" dirty="0" smtClean="0"/>
              <a:t>– dříve dovážené výrobky jsou nahrazovány domácí produkcí</a:t>
            </a:r>
          </a:p>
          <a:p>
            <a:pPr lvl="1" algn="just"/>
            <a:r>
              <a:rPr lang="cs-CZ" b="1" dirty="0" smtClean="0"/>
              <a:t>Industrializace exportně orientovaná </a:t>
            </a:r>
            <a:r>
              <a:rPr lang="cs-CZ" dirty="0" smtClean="0"/>
              <a:t>– orientace na zahraniční trhy pomocí produkce, ve které má ekonomika komparativní výhody</a:t>
            </a:r>
          </a:p>
          <a:p>
            <a:pPr algn="just"/>
            <a:r>
              <a:rPr lang="cs-CZ" i="1" dirty="0" smtClean="0"/>
              <a:t>Duální ekonomika  </a:t>
            </a:r>
          </a:p>
          <a:p>
            <a:pPr lvl="1" algn="just"/>
            <a:r>
              <a:rPr lang="cs-CZ" dirty="0" smtClean="0"/>
              <a:t>v jedné ekonomice existují ve dvou sektorech dvě různé úrovně</a:t>
            </a:r>
          </a:p>
          <a:p>
            <a:pPr lvl="1" algn="just"/>
            <a:r>
              <a:rPr lang="cs-CZ" dirty="0" smtClean="0"/>
              <a:t>příkladem je Indie, kde dochází k obrovské vládní podpoře průmyslu (mzdy i technologie jsou na vysoké úrovni) a zaostávání zemědělského sektoru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Centrálně plánované ekonomiky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87077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tržní ekonomika svého druhu, s omezeným působením trhu, který neplní svou alokační roli, kdy o tom, kolik, čeho a zač vyrobit rozhoduje stát             </a:t>
            </a:r>
            <a:r>
              <a:rPr lang="cs-CZ" dirty="0" err="1" smtClean="0"/>
              <a:t>sebepožírající</a:t>
            </a:r>
            <a:r>
              <a:rPr lang="cs-CZ" dirty="0" smtClean="0"/>
              <a:t> ekonomika</a:t>
            </a:r>
          </a:p>
          <a:p>
            <a:pPr algn="just"/>
            <a:r>
              <a:rPr lang="cs-CZ" dirty="0" smtClean="0"/>
              <a:t>ceny nestanoveny trhem, ale cenovým úřadem a odtrhnuté od nákladů</a:t>
            </a:r>
          </a:p>
          <a:p>
            <a:pPr algn="just"/>
            <a:r>
              <a:rPr lang="cs-CZ" dirty="0" smtClean="0"/>
              <a:t>rozsáhlý sektor šedé ekonomiky</a:t>
            </a:r>
          </a:p>
          <a:p>
            <a:pPr algn="just"/>
            <a:r>
              <a:rPr lang="cs-CZ" dirty="0" smtClean="0"/>
              <a:t>potlačená inflace (pokles užitné hodnoty výrobků)</a:t>
            </a:r>
          </a:p>
          <a:p>
            <a:pPr algn="just"/>
            <a:r>
              <a:rPr lang="cs-CZ" dirty="0" smtClean="0"/>
              <a:t>neexistence trhu práce a trhu kapitálu</a:t>
            </a:r>
          </a:p>
          <a:p>
            <a:pPr algn="just"/>
            <a:r>
              <a:rPr lang="cs-CZ" dirty="0" smtClean="0"/>
              <a:t>bankovní sektor s jednou bankou</a:t>
            </a:r>
          </a:p>
          <a:p>
            <a:pPr algn="just"/>
            <a:r>
              <a:rPr lang="cs-CZ" dirty="0" smtClean="0"/>
              <a:t>monopol zahraničního obchodu – podniky zahraničního obchodu</a:t>
            </a:r>
          </a:p>
          <a:p>
            <a:pPr algn="just"/>
            <a:r>
              <a:rPr lang="cs-CZ" dirty="0" smtClean="0"/>
              <a:t>vše vlastněno státem s direktivním plánováním</a:t>
            </a:r>
          </a:p>
          <a:p>
            <a:pPr algn="just"/>
            <a:r>
              <a:rPr lang="cs-CZ" i="1" dirty="0" smtClean="0"/>
              <a:t>obrácený minimax </a:t>
            </a:r>
            <a:r>
              <a:rPr lang="cs-CZ" dirty="0" smtClean="0"/>
              <a:t>-  snaha o maximalizaci vstupů pro produkci danou plánem s vytvářením nadměrných zásob</a:t>
            </a:r>
          </a:p>
          <a:p>
            <a:pPr algn="just"/>
            <a:r>
              <a:rPr lang="cs-CZ" dirty="0" smtClean="0"/>
              <a:t>chybějící inovace</a:t>
            </a:r>
          </a:p>
          <a:p>
            <a:pPr algn="just"/>
            <a:r>
              <a:rPr lang="cs-CZ" dirty="0" smtClean="0"/>
              <a:t>zkreslování informací o vývoji nákladů a podmínek výroby</a:t>
            </a:r>
          </a:p>
          <a:p>
            <a:pPr algn="just"/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995936" y="2060848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Reforma a transformace CPE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18457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cs-CZ" sz="4200" dirty="0" smtClean="0"/>
              <a:t>Problémy s fungováním CPE se vláda snažila řešit </a:t>
            </a:r>
            <a:r>
              <a:rPr lang="cs-CZ" sz="4200" i="1" dirty="0" smtClean="0"/>
              <a:t>reformami</a:t>
            </a:r>
          </a:p>
          <a:p>
            <a:pPr lvl="1" algn="just"/>
            <a:r>
              <a:rPr lang="cs-CZ" sz="4200" dirty="0" smtClean="0"/>
              <a:t>prvotní reformy zaměřeny na formální reorganizace organizačních jednotek podniků, zvyšovala se zainteresovanost pracovníků a zvyšoval nátlak na vedoucí pracovníky (odpovědnost straně) – vše nedostatečné</a:t>
            </a:r>
          </a:p>
          <a:p>
            <a:pPr lvl="1" algn="just"/>
            <a:r>
              <a:rPr lang="cs-CZ" sz="4200" dirty="0" smtClean="0"/>
              <a:t>nutnost rehabilitovat trh – znamenalo to ovšem ztrátu moci vládnoucí strany a změnu politického systému</a:t>
            </a:r>
          </a:p>
          <a:p>
            <a:pPr algn="just"/>
            <a:r>
              <a:rPr lang="cs-CZ" sz="4200" i="1" dirty="0" smtClean="0"/>
              <a:t>Transformace</a:t>
            </a:r>
            <a:r>
              <a:rPr lang="cs-CZ" sz="4200" dirty="0" smtClean="0"/>
              <a:t> – nutné vyústění situace v nefungujících CPE</a:t>
            </a:r>
          </a:p>
          <a:p>
            <a:pPr lvl="1" algn="just"/>
            <a:r>
              <a:rPr lang="cs-CZ" sz="4200" dirty="0" smtClean="0"/>
              <a:t>zrovnoprávnění vlastnických forem a vytvoření odpovídajících institucí</a:t>
            </a:r>
          </a:p>
          <a:p>
            <a:pPr lvl="1" algn="just"/>
            <a:r>
              <a:rPr lang="cs-CZ" sz="4200" dirty="0" smtClean="0"/>
              <a:t>cenová reforma</a:t>
            </a:r>
          </a:p>
          <a:p>
            <a:pPr lvl="1" algn="just"/>
            <a:r>
              <a:rPr lang="cs-CZ" sz="4200" dirty="0" smtClean="0"/>
              <a:t>liberalizace zahraničního obchodu</a:t>
            </a:r>
          </a:p>
          <a:p>
            <a:pPr lvl="1" algn="just"/>
            <a:r>
              <a:rPr lang="cs-CZ" sz="4200" dirty="0" smtClean="0"/>
              <a:t>reforma měnových kurzů</a:t>
            </a:r>
          </a:p>
          <a:p>
            <a:pPr lvl="1" algn="just"/>
            <a:r>
              <a:rPr lang="cs-CZ" sz="4200" dirty="0" smtClean="0"/>
              <a:t>vytvoření finančního a kapitálového trhu</a:t>
            </a:r>
          </a:p>
          <a:p>
            <a:pPr lvl="1" algn="just"/>
            <a:r>
              <a:rPr lang="cs-CZ" sz="4200" dirty="0" smtClean="0"/>
              <a:t>vytvoření odpovídajícího právního prostředí</a:t>
            </a:r>
          </a:p>
          <a:p>
            <a:pPr algn="just"/>
            <a:r>
              <a:rPr lang="cs-CZ" sz="4200" dirty="0" smtClean="0"/>
              <a:t>Transformační proces (s Výjimkou NDR a Jugoslávie) proběhl šokovou cestou</a:t>
            </a:r>
          </a:p>
          <a:p>
            <a:pPr algn="just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země v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Základní ukazatele vymezující postavení země v SE</a:t>
            </a:r>
          </a:p>
          <a:p>
            <a:pPr lvl="1" algn="just"/>
            <a:r>
              <a:rPr lang="cs-CZ" dirty="0" smtClean="0"/>
              <a:t>velikost ekonomiky (velká, středně velká, malá)</a:t>
            </a:r>
          </a:p>
          <a:p>
            <a:pPr lvl="1" algn="just"/>
            <a:r>
              <a:rPr lang="cs-CZ" dirty="0" smtClean="0"/>
              <a:t>ekonomická úroveň (HDP/obyvatele)</a:t>
            </a:r>
          </a:p>
          <a:p>
            <a:pPr lvl="1" algn="just"/>
            <a:r>
              <a:rPr lang="cs-CZ" dirty="0" smtClean="0"/>
              <a:t>index kurzové odchylky ERDI (poměr HDP dle parity kupní síly a HDP dle směnného kurzu)</a:t>
            </a:r>
          </a:p>
          <a:p>
            <a:pPr lvl="1" algn="just"/>
            <a:r>
              <a:rPr lang="cs-CZ" dirty="0" smtClean="0"/>
              <a:t>odvětvová struktura ekonomiky</a:t>
            </a:r>
          </a:p>
          <a:p>
            <a:pPr lvl="1" algn="just"/>
            <a:r>
              <a:rPr lang="cs-CZ" dirty="0" smtClean="0"/>
              <a:t>úroveň zahraničního obchodu (dynamika exportu)</a:t>
            </a:r>
          </a:p>
          <a:p>
            <a:pPr lvl="1" algn="just"/>
            <a:r>
              <a:rPr lang="cs-CZ" dirty="0" smtClean="0"/>
              <a:t>úroveň otevřenosti ekonomiky</a:t>
            </a:r>
          </a:p>
          <a:p>
            <a:pPr lvl="1" algn="just"/>
            <a:r>
              <a:rPr lang="cs-CZ" dirty="0" smtClean="0"/>
              <a:t>komoditní a teritoriální struktura ekonomiky</a:t>
            </a:r>
          </a:p>
          <a:p>
            <a:pPr lvl="1" algn="just"/>
            <a:r>
              <a:rPr lang="cs-CZ" dirty="0" smtClean="0"/>
              <a:t>kapitálové vztahy (finanční účet PB) a zadlužení</a:t>
            </a:r>
          </a:p>
          <a:p>
            <a:pPr lvl="1" algn="just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Postavení ČR v SE v letech 1918-1989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268760"/>
            <a:ext cx="7772400" cy="5086800"/>
          </a:xfrm>
        </p:spPr>
        <p:txBody>
          <a:bodyPr>
            <a:normAutofit fontScale="62500" lnSpcReduction="20000"/>
          </a:bodyPr>
          <a:lstStyle/>
          <a:p>
            <a:r>
              <a:rPr lang="cs-CZ" i="1" dirty="0" smtClean="0"/>
              <a:t>1918 – 1937</a:t>
            </a:r>
          </a:p>
          <a:p>
            <a:pPr lvl="1"/>
            <a:r>
              <a:rPr lang="cs-CZ" dirty="0" smtClean="0"/>
              <a:t>vysoký podíl průmyslu a nízký podíl terciární sféry na tvorbě HDP</a:t>
            </a:r>
          </a:p>
          <a:p>
            <a:pPr lvl="1"/>
            <a:r>
              <a:rPr lang="cs-CZ" dirty="0" smtClean="0"/>
              <a:t>ekonomická úroveň – ¾ úrovně evropské</a:t>
            </a:r>
          </a:p>
          <a:p>
            <a:pPr lvl="1"/>
            <a:r>
              <a:rPr lang="cs-CZ" dirty="0" smtClean="0"/>
              <a:t>ND/obyvatele – 14. místo v Evropě, 18. místo ve světě (za USA, Japonskem, Kanadou a Austrálií)</a:t>
            </a:r>
          </a:p>
          <a:p>
            <a:pPr lvl="1"/>
            <a:r>
              <a:rPr lang="cs-CZ" dirty="0" smtClean="0"/>
              <a:t>velká míra zapojení do mezinárodního obchodu (55 % tvorby HDP, více jen Holandsko)</a:t>
            </a:r>
          </a:p>
          <a:p>
            <a:pPr lvl="1"/>
            <a:r>
              <a:rPr lang="cs-CZ" dirty="0" smtClean="0"/>
              <a:t>zaostávající investiční činnost </a:t>
            </a:r>
          </a:p>
          <a:p>
            <a:r>
              <a:rPr lang="cs-CZ" i="1" dirty="0" smtClean="0"/>
              <a:t>1945-1989</a:t>
            </a:r>
          </a:p>
          <a:p>
            <a:pPr lvl="1"/>
            <a:r>
              <a:rPr lang="cs-CZ" b="1" dirty="0" smtClean="0"/>
              <a:t>Po 2. světové válce </a:t>
            </a:r>
            <a:r>
              <a:rPr lang="cs-CZ" dirty="0" smtClean="0"/>
              <a:t>se ČR snažila najít vlastní cestu rozvoje</a:t>
            </a:r>
          </a:p>
          <a:p>
            <a:pPr lvl="2"/>
            <a:r>
              <a:rPr lang="cs-CZ" dirty="0" smtClean="0"/>
              <a:t> zapojení se do mezinárodního obchodu s východem i západem, </a:t>
            </a:r>
          </a:p>
          <a:p>
            <a:pPr lvl="2"/>
            <a:r>
              <a:rPr lang="cs-CZ" dirty="0" smtClean="0"/>
              <a:t>členství v mezinárodních organizacích, </a:t>
            </a:r>
          </a:p>
          <a:p>
            <a:pPr lvl="2"/>
            <a:r>
              <a:rPr lang="cs-CZ" dirty="0" smtClean="0"/>
              <a:t>snaha modernizovat  průmysl</a:t>
            </a:r>
          </a:p>
          <a:p>
            <a:pPr lvl="1"/>
            <a:r>
              <a:rPr lang="cs-CZ" b="1" dirty="0" smtClean="0"/>
              <a:t>Převrat v roce 1948 </a:t>
            </a:r>
            <a:r>
              <a:rPr lang="cs-CZ" dirty="0" smtClean="0"/>
              <a:t>znamenal </a:t>
            </a:r>
          </a:p>
          <a:p>
            <a:pPr lvl="2"/>
            <a:r>
              <a:rPr lang="cs-CZ" dirty="0" smtClean="0"/>
              <a:t>začátek období centrálního plánování spojený s orientací na ostatní CPE, </a:t>
            </a:r>
          </a:p>
          <a:p>
            <a:pPr lvl="2"/>
            <a:r>
              <a:rPr lang="cs-CZ" dirty="0" smtClean="0"/>
              <a:t>jednostranné zaměření průmyslové produkce (strojírenské produkty), </a:t>
            </a:r>
          </a:p>
          <a:p>
            <a:pPr lvl="2"/>
            <a:r>
              <a:rPr lang="cs-CZ" dirty="0" smtClean="0"/>
              <a:t>zhoršováním postavení v SE</a:t>
            </a:r>
          </a:p>
          <a:p>
            <a:pPr lvl="1"/>
            <a:r>
              <a:rPr lang="cs-CZ" b="1" dirty="0" smtClean="0"/>
              <a:t>Konec 80. let 20. stol. </a:t>
            </a:r>
          </a:p>
          <a:p>
            <a:pPr lvl="2"/>
            <a:r>
              <a:rPr lang="cs-CZ" dirty="0" smtClean="0"/>
              <a:t>ekonomická vyspělost na 25. místě (středně vyspělá ekonomika) </a:t>
            </a:r>
          </a:p>
          <a:p>
            <a:pPr lvl="2"/>
            <a:r>
              <a:rPr lang="cs-CZ" dirty="0" smtClean="0"/>
              <a:t>odvětvová struktura ISA</a:t>
            </a:r>
          </a:p>
          <a:p>
            <a:pPr lvl="2"/>
            <a:r>
              <a:rPr lang="cs-CZ" dirty="0" smtClean="0"/>
              <a:t>nízká konkurenceschopnost a kapitálová zastaralost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Pozice ČR po roce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fontScale="77500" lnSpcReduction="20000"/>
          </a:bodyPr>
          <a:lstStyle/>
          <a:p>
            <a:r>
              <a:rPr lang="cs-CZ" i="1" dirty="0" smtClean="0"/>
              <a:t>1989-1992</a:t>
            </a:r>
          </a:p>
          <a:p>
            <a:pPr lvl="1" algn="just"/>
            <a:r>
              <a:rPr lang="cs-CZ" dirty="0" smtClean="0"/>
              <a:t>nová etapa transformačního vývoje po zhroucení systému CPE ukončena rozdělením republiky</a:t>
            </a:r>
          </a:p>
          <a:p>
            <a:pPr lvl="1" algn="just"/>
            <a:r>
              <a:rPr lang="cs-CZ" dirty="0" smtClean="0"/>
              <a:t>specifikum – kupónová privatizace</a:t>
            </a:r>
          </a:p>
          <a:p>
            <a:pPr lvl="1" algn="just"/>
            <a:r>
              <a:rPr lang="cs-CZ" dirty="0" smtClean="0"/>
              <a:t>restituce majetků, cenové šoky (50%ní nárůst inflace), pokles životní úrovně v podobě poklesu HDP (38. místo na světě)</a:t>
            </a:r>
          </a:p>
          <a:p>
            <a:pPr algn="just"/>
            <a:r>
              <a:rPr lang="cs-CZ" i="1" dirty="0" smtClean="0"/>
              <a:t>1993 – 2004</a:t>
            </a:r>
          </a:p>
          <a:p>
            <a:pPr lvl="1" algn="just"/>
            <a:r>
              <a:rPr lang="cs-CZ" dirty="0" smtClean="0"/>
              <a:t>obnovení ekonomického růstu</a:t>
            </a:r>
          </a:p>
          <a:p>
            <a:pPr lvl="1" algn="just"/>
            <a:r>
              <a:rPr lang="cs-CZ" dirty="0" smtClean="0"/>
              <a:t>v roce 1997-1998 ekonomická recese jako následek měnové krize </a:t>
            </a:r>
            <a:r>
              <a:rPr lang="cs-CZ" smtClean="0"/>
              <a:t>a následných restriktivních </a:t>
            </a:r>
            <a:r>
              <a:rPr lang="cs-CZ" dirty="0" smtClean="0"/>
              <a:t>politik</a:t>
            </a:r>
          </a:p>
          <a:p>
            <a:pPr lvl="1" algn="just"/>
            <a:r>
              <a:rPr lang="cs-CZ" dirty="0" smtClean="0"/>
              <a:t>ekonomický růst opět obnoven v roce 1999</a:t>
            </a:r>
          </a:p>
          <a:p>
            <a:pPr lvl="1" algn="just"/>
            <a:r>
              <a:rPr lang="cs-CZ" dirty="0" smtClean="0"/>
              <a:t>strukturální změny – pokles podílu primárního a sekundárního odvětví ve prospěch terciárního (moderní struktura)</a:t>
            </a:r>
          </a:p>
          <a:p>
            <a:pPr lvl="1" algn="just"/>
            <a:r>
              <a:rPr lang="cs-CZ" dirty="0" smtClean="0"/>
              <a:t>vysoký příliv zahraničních investic (nejvyšší z bývalých CPE)</a:t>
            </a:r>
          </a:p>
          <a:p>
            <a:pPr lvl="1" algn="just"/>
            <a:r>
              <a:rPr lang="cs-CZ" dirty="0" smtClean="0"/>
              <a:t>vysoká otevřenost ekonomiky (cca 71 %)</a:t>
            </a:r>
          </a:p>
          <a:p>
            <a:pPr lvl="1" algn="just"/>
            <a:r>
              <a:rPr lang="cs-CZ" dirty="0" smtClean="0"/>
              <a:t>rozšiřování obchodu s vyspělými ekonomikami s postupnou změnou zbožové struktury ZO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/>
          </a:bodyPr>
          <a:lstStyle/>
          <a:p>
            <a:pPr lvl="1" algn="just">
              <a:buNone/>
            </a:pPr>
            <a:endParaRPr lang="cs-CZ" dirty="0" smtClean="0"/>
          </a:p>
          <a:p>
            <a:pPr lvl="1" algn="just">
              <a:buNone/>
            </a:pPr>
            <a:endParaRPr lang="cs-CZ" dirty="0"/>
          </a:p>
          <a:p>
            <a:pPr lvl="1" algn="just">
              <a:buNone/>
            </a:pPr>
            <a:endParaRPr lang="cs-CZ" dirty="0" smtClean="0"/>
          </a:p>
          <a:p>
            <a:pPr lvl="1" algn="just">
              <a:buNone/>
            </a:pPr>
            <a:endParaRPr lang="cs-CZ" dirty="0"/>
          </a:p>
          <a:p>
            <a:pPr lvl="1" algn="just">
              <a:buNone/>
            </a:pPr>
            <a:endParaRPr lang="cs-CZ" dirty="0" smtClean="0"/>
          </a:p>
          <a:p>
            <a:pPr lvl="1" algn="just">
              <a:buNone/>
            </a:pPr>
            <a:r>
              <a:rPr lang="cs-CZ" dirty="0" smtClean="0"/>
              <a:t>Děkuji </a:t>
            </a:r>
            <a:r>
              <a:rPr lang="cs-CZ" smtClean="0"/>
              <a:t>za pozornost…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507209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Historický vývoj:</a:t>
            </a:r>
          </a:p>
          <a:p>
            <a:pPr lvl="1"/>
            <a:r>
              <a:rPr lang="cs-CZ" dirty="0" smtClean="0"/>
              <a:t>1952 - Evropské společenství uhlí a oceli (ESUO)</a:t>
            </a:r>
          </a:p>
          <a:p>
            <a:pPr lvl="2" algn="just"/>
            <a:r>
              <a:rPr lang="cs-CZ" dirty="0" smtClean="0"/>
              <a:t>Montánní unie (navrhovatel Jean </a:t>
            </a:r>
            <a:r>
              <a:rPr lang="cs-CZ" dirty="0" err="1" smtClean="0"/>
              <a:t>Monnet</a:t>
            </a:r>
            <a:r>
              <a:rPr lang="cs-CZ" dirty="0" smtClean="0"/>
              <a:t>) na základě Pařížské smlouvy</a:t>
            </a:r>
          </a:p>
          <a:p>
            <a:pPr lvl="2" algn="just"/>
            <a:r>
              <a:rPr lang="cs-CZ" dirty="0" smtClean="0"/>
              <a:t>cíl – ukončit soupeření Francie a Německa a integrovat dva klíčové sektory</a:t>
            </a:r>
          </a:p>
          <a:p>
            <a:pPr lvl="2" algn="just"/>
            <a:r>
              <a:rPr lang="cs-CZ" dirty="0" smtClean="0"/>
              <a:t>uzavřena na 50 let – platnost do roku 2002</a:t>
            </a:r>
          </a:p>
          <a:p>
            <a:pPr lvl="1" algn="just"/>
            <a:r>
              <a:rPr lang="cs-CZ" dirty="0" smtClean="0"/>
              <a:t>1958 - Evropské hospodářské společenství (EHS) a Evropské společenství pro atomovou energii (EURATOM)</a:t>
            </a:r>
          </a:p>
          <a:p>
            <a:pPr lvl="2" algn="just"/>
            <a:r>
              <a:rPr lang="cs-CZ" dirty="0" smtClean="0"/>
              <a:t>Římské smlouvy</a:t>
            </a:r>
          </a:p>
          <a:p>
            <a:pPr lvl="2" algn="just"/>
            <a:r>
              <a:rPr lang="cs-CZ" dirty="0" smtClean="0"/>
              <a:t>hospodářský a sociální pokrok a výzkum mírového využití  atomové energie</a:t>
            </a:r>
          </a:p>
          <a:p>
            <a:pPr lvl="1" algn="just"/>
            <a:r>
              <a:rPr lang="cs-CZ" dirty="0" smtClean="0"/>
              <a:t>1967  - (Slučovací smlouva) pro všechny tři integrace používáno označení </a:t>
            </a:r>
            <a:r>
              <a:rPr lang="cs-CZ" b="1" i="1" dirty="0" smtClean="0"/>
              <a:t>Evropská společenství</a:t>
            </a:r>
            <a:endParaRPr lang="cs-CZ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4855386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1968 - Celní unie </a:t>
            </a:r>
          </a:p>
          <a:p>
            <a:pPr lvl="1"/>
            <a:r>
              <a:rPr lang="cs-CZ" dirty="0" smtClean="0"/>
              <a:t>1985 - Bílá kniha  </a:t>
            </a:r>
          </a:p>
          <a:p>
            <a:pPr lvl="2"/>
            <a:r>
              <a:rPr lang="cs-CZ" dirty="0" smtClean="0"/>
              <a:t>opatření k uskutečnění jednotného trhu EHS</a:t>
            </a:r>
          </a:p>
          <a:p>
            <a:pPr lvl="1"/>
            <a:r>
              <a:rPr lang="cs-CZ" dirty="0" smtClean="0"/>
              <a:t>1987 – Akt o jednotné Evropě</a:t>
            </a:r>
          </a:p>
          <a:p>
            <a:pPr lvl="2"/>
            <a:r>
              <a:rPr lang="cs-CZ" dirty="0" smtClean="0"/>
              <a:t>volný pohyb zboží a služeb, osob a kapitálu</a:t>
            </a:r>
          </a:p>
          <a:p>
            <a:pPr lvl="1"/>
            <a:r>
              <a:rPr lang="cs-CZ" dirty="0" smtClean="0"/>
              <a:t>1993 – Smlouva o Evropské unii (Maastrichtská smlouva)</a:t>
            </a:r>
          </a:p>
          <a:p>
            <a:pPr lvl="1"/>
            <a:endParaRPr lang="cs-CZ" sz="800" dirty="0" smtClean="0"/>
          </a:p>
          <a:p>
            <a:r>
              <a:rPr lang="cs-CZ" dirty="0" smtClean="0"/>
              <a:t>Největší rozšíření v roce 2004 – 10 nových členských států, pak v roce 2008 (2), další v roce </a:t>
            </a:r>
            <a:r>
              <a:rPr lang="cs-CZ" dirty="0" smtClean="0"/>
              <a:t>2013 </a:t>
            </a:r>
            <a:r>
              <a:rPr lang="cs-CZ" dirty="0" smtClean="0"/>
              <a:t>(celkem 28 členských států)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28736"/>
            <a:ext cx="7772400" cy="492682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cs-CZ" i="1" dirty="0" smtClean="0"/>
              <a:t>Evropská rada </a:t>
            </a:r>
            <a:r>
              <a:rPr lang="cs-CZ" dirty="0" smtClean="0"/>
              <a:t>- nejvyšší politická instituce</a:t>
            </a:r>
          </a:p>
          <a:p>
            <a:pPr algn="just"/>
            <a:r>
              <a:rPr lang="cs-CZ" i="1" dirty="0" smtClean="0"/>
              <a:t>Rada EU </a:t>
            </a:r>
            <a:r>
              <a:rPr lang="cs-CZ" dirty="0" smtClean="0"/>
              <a:t>– představitel nejvyšší zákonodárné moci</a:t>
            </a:r>
          </a:p>
          <a:p>
            <a:pPr algn="just"/>
            <a:r>
              <a:rPr lang="cs-CZ" i="1" dirty="0" smtClean="0"/>
              <a:t>Evropský parlament </a:t>
            </a:r>
            <a:r>
              <a:rPr lang="cs-CZ" dirty="0" smtClean="0"/>
              <a:t>– druhá zákonodárná instituce s funkcí legislativní, rozpočtovou a kontrolní</a:t>
            </a:r>
          </a:p>
          <a:p>
            <a:pPr algn="just"/>
            <a:r>
              <a:rPr lang="cs-CZ" i="1" dirty="0" smtClean="0"/>
              <a:t>Evropská komise </a:t>
            </a:r>
            <a:r>
              <a:rPr lang="cs-CZ" dirty="0" smtClean="0"/>
              <a:t>– výkonná, iniciativní a kontrolní funkce</a:t>
            </a:r>
          </a:p>
          <a:p>
            <a:pPr algn="just"/>
            <a:r>
              <a:rPr lang="cs-CZ" i="1" dirty="0" smtClean="0"/>
              <a:t>Evropský soudní dvůr</a:t>
            </a:r>
            <a:r>
              <a:rPr lang="cs-CZ" dirty="0" smtClean="0"/>
              <a:t> – zajišťuje dodržování práva</a:t>
            </a:r>
          </a:p>
          <a:p>
            <a:pPr algn="just"/>
            <a:r>
              <a:rPr lang="cs-CZ" i="1" dirty="0" smtClean="0"/>
              <a:t>Evropský účetní dvůr </a:t>
            </a:r>
            <a:r>
              <a:rPr lang="cs-CZ" dirty="0" smtClean="0"/>
              <a:t>– kontrola účtů a přezkoumávání rozpočtů institucí a agentur ES</a:t>
            </a:r>
          </a:p>
          <a:p>
            <a:pPr algn="just"/>
            <a:r>
              <a:rPr lang="cs-CZ" i="1" dirty="0" smtClean="0"/>
              <a:t>Hospodářský a sociální výbor</a:t>
            </a:r>
            <a:r>
              <a:rPr lang="cs-CZ" dirty="0" smtClean="0"/>
              <a:t> a </a:t>
            </a:r>
            <a:r>
              <a:rPr lang="cs-CZ" i="1" dirty="0" smtClean="0"/>
              <a:t>Výbor regionů </a:t>
            </a:r>
            <a:r>
              <a:rPr lang="cs-CZ" dirty="0" smtClean="0"/>
              <a:t>– poradní orgány s konzultačním servisem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Integrace ČR do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16.12.1991 – první asociační dohoda (po rozpadu ČSFR přestala platit) </a:t>
            </a:r>
          </a:p>
          <a:p>
            <a:r>
              <a:rPr lang="cs-CZ" dirty="0" smtClean="0"/>
              <a:t>1.2.1995 – nová asociační dohoda pro ČR</a:t>
            </a:r>
          </a:p>
          <a:p>
            <a:r>
              <a:rPr lang="cs-CZ" dirty="0" smtClean="0"/>
              <a:t>23.1.1996 – oficiální přihláška do EU</a:t>
            </a:r>
          </a:p>
          <a:p>
            <a:r>
              <a:rPr lang="cs-CZ" dirty="0" smtClean="0"/>
              <a:t>16.4.2003 – podpis smlouvy o přistoupení ČR</a:t>
            </a:r>
          </a:p>
          <a:p>
            <a:r>
              <a:rPr lang="cs-CZ" dirty="0" smtClean="0"/>
              <a:t>1.5.2004 – ČR plnoprávný člen EU</a:t>
            </a:r>
          </a:p>
          <a:p>
            <a:endParaRPr lang="cs-CZ" sz="800" dirty="0" smtClean="0"/>
          </a:p>
          <a:p>
            <a:r>
              <a:rPr lang="cs-CZ" dirty="0" smtClean="0"/>
              <a:t>Řada přechodných období  - ČR 24 dočasných úlev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měnový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514353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Vznik –</a:t>
            </a:r>
          </a:p>
          <a:p>
            <a:pPr lvl="1" algn="just"/>
            <a:r>
              <a:rPr lang="cs-CZ" dirty="0" smtClean="0"/>
              <a:t> 70. léta 20. stol. </a:t>
            </a:r>
          </a:p>
          <a:p>
            <a:pPr lvl="1" algn="just"/>
            <a:r>
              <a:rPr lang="cs-CZ" dirty="0" smtClean="0"/>
              <a:t>za účelem cenové (vnitřní) a kurzové (vnější) stability</a:t>
            </a:r>
          </a:p>
          <a:p>
            <a:pPr algn="just"/>
            <a:r>
              <a:rPr lang="cs-CZ" dirty="0" smtClean="0"/>
              <a:t>Tři složky:</a:t>
            </a:r>
          </a:p>
          <a:p>
            <a:pPr lvl="1" algn="just"/>
            <a:r>
              <a:rPr lang="cs-CZ" dirty="0" smtClean="0"/>
              <a:t>evropská měnová jednotka </a:t>
            </a:r>
            <a:r>
              <a:rPr lang="cs-CZ" i="1" dirty="0" smtClean="0"/>
              <a:t>ECU</a:t>
            </a:r>
            <a:r>
              <a:rPr lang="cs-CZ" dirty="0" smtClean="0"/>
              <a:t> = rezervní měna</a:t>
            </a:r>
          </a:p>
          <a:p>
            <a:pPr lvl="1" algn="just"/>
            <a:r>
              <a:rPr lang="cs-CZ" i="1" dirty="0" smtClean="0"/>
              <a:t>mechanismus devizových kurzů ERM </a:t>
            </a:r>
            <a:r>
              <a:rPr lang="cs-CZ" dirty="0" smtClean="0"/>
              <a:t>pro dosažení stability v kurzových relacích členských zemí</a:t>
            </a:r>
          </a:p>
          <a:p>
            <a:pPr lvl="1" algn="just"/>
            <a:r>
              <a:rPr lang="cs-CZ" i="1" dirty="0" smtClean="0"/>
              <a:t>úvěrový mechanismus </a:t>
            </a:r>
            <a:r>
              <a:rPr lang="cs-CZ" dirty="0" smtClean="0"/>
              <a:t>představující možnost využít k devizovým intervencím výpůjčky</a:t>
            </a:r>
          </a:p>
          <a:p>
            <a:pPr algn="just"/>
            <a:r>
              <a:rPr lang="cs-CZ" dirty="0" smtClean="0"/>
              <a:t>Evropská hospodářská a měnová unie</a:t>
            </a:r>
          </a:p>
          <a:p>
            <a:pPr lvl="1" algn="just"/>
            <a:r>
              <a:rPr lang="cs-CZ" dirty="0" smtClean="0"/>
              <a:t>oblast s jednotnou měnou, ve které je měnová politika řízená z nadnárodní úrovně</a:t>
            </a:r>
          </a:p>
          <a:p>
            <a:pPr lvl="1" algn="just"/>
            <a:r>
              <a:rPr lang="cs-CZ" dirty="0" smtClean="0"/>
              <a:t>členy se mohou stát pouze země splňující konvergenční (Maastrichtská) kritéria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Evropská hospodářská a měnová unie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142984"/>
            <a:ext cx="7772400" cy="542928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Konvergenční kritéria:</a:t>
            </a:r>
          </a:p>
          <a:p>
            <a:pPr lvl="1" algn="just"/>
            <a:r>
              <a:rPr lang="cs-CZ" b="1" dirty="0" smtClean="0"/>
              <a:t>Měnová kritéria</a:t>
            </a:r>
          </a:p>
          <a:p>
            <a:pPr lvl="2" algn="just"/>
            <a:r>
              <a:rPr lang="cs-CZ" i="1" dirty="0" smtClean="0"/>
              <a:t>cenová stabilita </a:t>
            </a:r>
            <a:r>
              <a:rPr lang="cs-CZ" dirty="0" smtClean="0"/>
              <a:t>(míra inflace nesmí jeden rok před vstupem přesáhnout 1,5 % nejnižší míru inflace země EMU)</a:t>
            </a:r>
          </a:p>
          <a:p>
            <a:pPr lvl="2" algn="just"/>
            <a:r>
              <a:rPr lang="cs-CZ" i="1" dirty="0" smtClean="0"/>
              <a:t>nominální úrokové sazby </a:t>
            </a:r>
            <a:r>
              <a:rPr lang="cs-CZ" dirty="0" smtClean="0"/>
              <a:t>max. o 2 % vyšší než je průměr tří zemí s nejnižší mírou inflace</a:t>
            </a:r>
          </a:p>
          <a:p>
            <a:pPr lvl="2" algn="just"/>
            <a:r>
              <a:rPr lang="cs-CZ" i="1" dirty="0" smtClean="0"/>
              <a:t>měnový kurz </a:t>
            </a:r>
            <a:r>
              <a:rPr lang="cs-CZ" dirty="0" smtClean="0"/>
              <a:t>se min. dva roky před vstupem musí pohybovat ve fluktuačním pásmu</a:t>
            </a:r>
          </a:p>
          <a:p>
            <a:pPr lvl="1" algn="just"/>
            <a:r>
              <a:rPr lang="cs-CZ" b="1" dirty="0" smtClean="0"/>
              <a:t>Fiskální kritéria</a:t>
            </a:r>
          </a:p>
          <a:p>
            <a:pPr lvl="2" algn="just"/>
            <a:r>
              <a:rPr lang="cs-CZ" dirty="0" smtClean="0"/>
              <a:t>deficit veřejných rozpočtů max. 3 %  HDP</a:t>
            </a:r>
          </a:p>
          <a:p>
            <a:pPr lvl="2" algn="just"/>
            <a:r>
              <a:rPr lang="cs-CZ" dirty="0" smtClean="0"/>
              <a:t>podíl celkového veřejného zadlužení max. 60 % HDP</a:t>
            </a:r>
          </a:p>
          <a:p>
            <a:pPr algn="just"/>
            <a:r>
              <a:rPr lang="cs-CZ" dirty="0" smtClean="0"/>
              <a:t>Vytvoření EMU – 1.1. 1999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Rozvojové země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charakteristika pojmu RZ komplikovaná</a:t>
            </a:r>
          </a:p>
          <a:p>
            <a:pPr algn="just"/>
            <a:r>
              <a:rPr lang="cs-CZ" dirty="0" smtClean="0"/>
              <a:t>nelze říci, že RZ jsou země zaostalé, některé vykazují vysoká tempa růstu (Čína) či vysoké HDP na obyvatele (SAE, Saudská Arábie)</a:t>
            </a:r>
          </a:p>
          <a:p>
            <a:pPr algn="just"/>
            <a:endParaRPr lang="cs-CZ" sz="1100" dirty="0" smtClean="0"/>
          </a:p>
          <a:p>
            <a:pPr algn="just"/>
            <a:r>
              <a:rPr lang="cs-CZ" dirty="0" smtClean="0"/>
              <a:t>jednoznačně se jedná o RZ v případě nesouladu odvětvové struktury a odvětvového podílu pracovních sil </a:t>
            </a:r>
          </a:p>
          <a:p>
            <a:pPr lvl="1" algn="just"/>
            <a:r>
              <a:rPr lang="cs-CZ" dirty="0" smtClean="0"/>
              <a:t>zatímco u HVZ převládá SIA, u RZ AIS nebo ISA</a:t>
            </a:r>
          </a:p>
          <a:p>
            <a:pPr lvl="1" algn="just"/>
            <a:r>
              <a:rPr lang="cs-CZ" dirty="0" smtClean="0"/>
              <a:t>podíl PS na primárním sektoru činí u HVZ 3-5 %, u RZ okolo 40 % </a:t>
            </a:r>
          </a:p>
          <a:p>
            <a:pPr lvl="1" algn="just"/>
            <a:endParaRPr lang="cs-CZ" sz="1100" dirty="0" smtClean="0"/>
          </a:p>
          <a:p>
            <a:pPr algn="just"/>
            <a:r>
              <a:rPr lang="cs-CZ" dirty="0" smtClean="0"/>
              <a:t>Zařazení ekonomik do RZ:</a:t>
            </a:r>
          </a:p>
          <a:p>
            <a:pPr lvl="1" algn="just"/>
            <a:r>
              <a:rPr lang="cs-CZ" i="1" dirty="0" smtClean="0"/>
              <a:t>užší koncepce UNCTAD </a:t>
            </a:r>
            <a:r>
              <a:rPr lang="cs-CZ" dirty="0" smtClean="0"/>
              <a:t>– zde se zařazují ekonomiky dle politické samostatnosti a charakteru sociálně-ekonomických vztahů</a:t>
            </a:r>
          </a:p>
          <a:p>
            <a:pPr lvl="2" algn="just"/>
            <a:r>
              <a:rPr lang="cs-CZ" dirty="0" err="1" smtClean="0"/>
              <a:t>High</a:t>
            </a:r>
            <a:r>
              <a:rPr lang="cs-CZ" dirty="0" smtClean="0"/>
              <a:t>-</a:t>
            </a:r>
            <a:r>
              <a:rPr lang="cs-CZ" dirty="0" err="1" smtClean="0"/>
              <a:t>income</a:t>
            </a:r>
            <a:endParaRPr lang="cs-CZ" dirty="0" smtClean="0"/>
          </a:p>
          <a:p>
            <a:pPr lvl="2" algn="just"/>
            <a:r>
              <a:rPr lang="cs-CZ" dirty="0" err="1" smtClean="0"/>
              <a:t>Middle</a:t>
            </a:r>
            <a:r>
              <a:rPr lang="cs-CZ" dirty="0" smtClean="0"/>
              <a:t>-</a:t>
            </a:r>
            <a:r>
              <a:rPr lang="cs-CZ" dirty="0" err="1" smtClean="0"/>
              <a:t>income</a:t>
            </a:r>
            <a:endParaRPr lang="cs-CZ" dirty="0" smtClean="0"/>
          </a:p>
          <a:p>
            <a:pPr lvl="2" algn="just"/>
            <a:r>
              <a:rPr lang="cs-CZ" dirty="0" err="1" smtClean="0"/>
              <a:t>Low</a:t>
            </a:r>
            <a:r>
              <a:rPr lang="cs-CZ" dirty="0" smtClean="0"/>
              <a:t>-</a:t>
            </a:r>
            <a:r>
              <a:rPr lang="cs-CZ" dirty="0" err="1" smtClean="0"/>
              <a:t>income</a:t>
            </a:r>
            <a:endParaRPr lang="cs-CZ" dirty="0" smtClean="0"/>
          </a:p>
          <a:p>
            <a:pPr lvl="1" algn="just"/>
            <a:r>
              <a:rPr lang="cs-CZ" i="1" dirty="0" smtClean="0"/>
              <a:t>širší koncepce IBRD </a:t>
            </a:r>
            <a:r>
              <a:rPr lang="cs-CZ" dirty="0" smtClean="0"/>
              <a:t>– vychází z HDP na obyvatele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Vývojové tendence RZ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Zvětšující se </a:t>
            </a:r>
            <a:r>
              <a:rPr lang="cs-CZ" i="1" dirty="0" smtClean="0"/>
              <a:t>ekonomická mezera </a:t>
            </a:r>
            <a:r>
              <a:rPr lang="cs-CZ" dirty="0" smtClean="0"/>
              <a:t>mezi HVZ a RZ (</a:t>
            </a:r>
            <a:r>
              <a:rPr lang="cs-CZ" dirty="0" err="1" smtClean="0"/>
              <a:t>prostř</a:t>
            </a:r>
            <a:r>
              <a:rPr lang="cs-CZ" dirty="0" smtClean="0"/>
              <a:t>. HDP/</a:t>
            </a:r>
            <a:r>
              <a:rPr lang="cs-CZ" dirty="0" err="1" smtClean="0"/>
              <a:t>obyv</a:t>
            </a:r>
            <a:r>
              <a:rPr lang="cs-CZ" dirty="0" smtClean="0"/>
              <a:t>.)</a:t>
            </a:r>
          </a:p>
          <a:p>
            <a:pPr algn="just"/>
            <a:r>
              <a:rPr lang="cs-CZ" i="1" dirty="0" smtClean="0"/>
              <a:t>Diferenciace</a:t>
            </a:r>
            <a:r>
              <a:rPr lang="cs-CZ" dirty="0" smtClean="0"/>
              <a:t> – proces provázející narůstání společenských rozdílů</a:t>
            </a:r>
          </a:p>
          <a:p>
            <a:pPr algn="just"/>
            <a:r>
              <a:rPr lang="cs-CZ" i="1" dirty="0" smtClean="0"/>
              <a:t>Koheze (soudržnost) </a:t>
            </a:r>
            <a:r>
              <a:rPr lang="cs-CZ" dirty="0" smtClean="0"/>
              <a:t>– klesající tendence</a:t>
            </a:r>
          </a:p>
          <a:p>
            <a:pPr algn="just"/>
            <a:r>
              <a:rPr lang="cs-CZ" i="1" dirty="0" smtClean="0"/>
              <a:t>Strategie tržního rozvoje </a:t>
            </a:r>
            <a:r>
              <a:rPr lang="cs-CZ" dirty="0" smtClean="0"/>
              <a:t>– orientace na tržní vztahy a posílení úlohy soukromého sektoru</a:t>
            </a:r>
          </a:p>
          <a:p>
            <a:pPr algn="just"/>
            <a:r>
              <a:rPr lang="cs-CZ" i="1" dirty="0" smtClean="0"/>
              <a:t>Integrační procesy </a:t>
            </a:r>
            <a:r>
              <a:rPr lang="cs-CZ" dirty="0" smtClean="0"/>
              <a:t>– zakládání vlastních integrací, účast na integracích HVZ, mezikontinentální integrace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318</TotalTime>
  <Words>1415</Words>
  <Application>Microsoft Office PowerPoint</Application>
  <PresentationFormat>Předvádění na obrazovce (4:3)</PresentationFormat>
  <Paragraphs>187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Consolas</vt:lpstr>
      <vt:lpstr>Corbel</vt:lpstr>
      <vt:lpstr>Wingdings</vt:lpstr>
      <vt:lpstr>Wingdings 2</vt:lpstr>
      <vt:lpstr>Wingdings 3</vt:lpstr>
      <vt:lpstr>Metro</vt:lpstr>
      <vt:lpstr>SVĚTOVÁ EKONOMIKA Kapitoly 9-12</vt:lpstr>
      <vt:lpstr>Evropská unie</vt:lpstr>
      <vt:lpstr>Evropská unie</vt:lpstr>
      <vt:lpstr>Instituce EU</vt:lpstr>
      <vt:lpstr>Integrace ČR do EU</vt:lpstr>
      <vt:lpstr>Evropský měnový systém</vt:lpstr>
      <vt:lpstr>Evropská hospodářská a měnová unie</vt:lpstr>
      <vt:lpstr>Rozvojové země</vt:lpstr>
      <vt:lpstr>Vývojové tendence RZ</vt:lpstr>
      <vt:lpstr>Problémy rozvojového světa</vt:lpstr>
      <vt:lpstr>Problémy rozvojového světa</vt:lpstr>
      <vt:lpstr>Světový obchod a RZ</vt:lpstr>
      <vt:lpstr>Centrálně plánované ekonomiky</vt:lpstr>
      <vt:lpstr>Reforma a transformace CPE</vt:lpstr>
      <vt:lpstr>Postavení země v SE</vt:lpstr>
      <vt:lpstr>Postavení ČR v SE v letech 1918-1989</vt:lpstr>
      <vt:lpstr>Pozice ČR po roce 1989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SVĚTOVÁ EKONOMIKA  CŽV  Kapitoly 7-12</dc:title>
  <cp:lastModifiedBy>majerova</cp:lastModifiedBy>
  <cp:revision>56</cp:revision>
  <dcterms:modified xsi:type="dcterms:W3CDTF">2015-09-22T06:27:59Z</dcterms:modified>
</cp:coreProperties>
</file>