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theme/themeOverride8.xml" ContentType="application/vnd.openxmlformats-officedocument.themeOverride+xml"/>
  <Override PartName="/ppt/charts/chart9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10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22.xml" ContentType="application/vnd.openxmlformats-officedocument.presentationml.notesSlide+xml"/>
  <Override PartName="/ppt/charts/chart11.xml" ContentType="application/vnd.openxmlformats-officedocument.drawingml.chart+xml"/>
  <Override PartName="/ppt/theme/themeOverride9.xml" ContentType="application/vnd.openxmlformats-officedocument.themeOverr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69" r:id="rId1"/>
    <p:sldMasterId id="2147483787" r:id="rId2"/>
  </p:sldMasterIdLst>
  <p:notesMasterIdLst>
    <p:notesMasterId r:id="rId48"/>
  </p:notesMasterIdLst>
  <p:sldIdLst>
    <p:sldId id="275" r:id="rId3"/>
    <p:sldId id="273" r:id="rId4"/>
    <p:sldId id="274" r:id="rId5"/>
    <p:sldId id="330" r:id="rId6"/>
    <p:sldId id="278" r:id="rId7"/>
    <p:sldId id="279" r:id="rId8"/>
    <p:sldId id="332" r:id="rId9"/>
    <p:sldId id="331" r:id="rId10"/>
    <p:sldId id="280" r:id="rId11"/>
    <p:sldId id="281" r:id="rId12"/>
    <p:sldId id="333" r:id="rId13"/>
    <p:sldId id="284" r:id="rId14"/>
    <p:sldId id="334" r:id="rId15"/>
    <p:sldId id="339" r:id="rId16"/>
    <p:sldId id="340" r:id="rId17"/>
    <p:sldId id="325" r:id="rId18"/>
    <p:sldId id="307" r:id="rId19"/>
    <p:sldId id="285" r:id="rId20"/>
    <p:sldId id="286" r:id="rId21"/>
    <p:sldId id="287" r:id="rId22"/>
    <p:sldId id="309" r:id="rId23"/>
    <p:sldId id="314" r:id="rId24"/>
    <p:sldId id="336" r:id="rId25"/>
    <p:sldId id="310" r:id="rId26"/>
    <p:sldId id="311" r:id="rId27"/>
    <p:sldId id="312" r:id="rId28"/>
    <p:sldId id="341" r:id="rId29"/>
    <p:sldId id="346" r:id="rId30"/>
    <p:sldId id="345" r:id="rId31"/>
    <p:sldId id="347" r:id="rId32"/>
    <p:sldId id="344" r:id="rId33"/>
    <p:sldId id="343" r:id="rId34"/>
    <p:sldId id="324" r:id="rId35"/>
    <p:sldId id="313" r:id="rId36"/>
    <p:sldId id="326" r:id="rId37"/>
    <p:sldId id="327" r:id="rId38"/>
    <p:sldId id="335" r:id="rId39"/>
    <p:sldId id="288" r:id="rId40"/>
    <p:sldId id="337" r:id="rId41"/>
    <p:sldId id="338" r:id="rId42"/>
    <p:sldId id="289" r:id="rId43"/>
    <p:sldId id="315" r:id="rId44"/>
    <p:sldId id="292" r:id="rId45"/>
    <p:sldId id="293" r:id="rId46"/>
    <p:sldId id="299" r:id="rId4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003399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716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942"/>
    </p:cViewPr>
  </p:sorterViewPr>
  <p:notesViewPr>
    <p:cSldViewPr>
      <p:cViewPr varScale="1">
        <p:scale>
          <a:sx n="28" d="100"/>
          <a:sy n="28" d="100"/>
        </p:scale>
        <p:origin x="-1266" y="-6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51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zam\AppData\Local\Temp\32018119_0501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zam\AppData\Local\Temp\Eurostat_Table_teilm021NoFlagNoDesc_e7e878ca-626b-4495-b5d9-dbf5387ec422.xls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oleObject" Target="file:///B:\PC%20VE%20&#352;KOLE\R&#367;zn&#233;\HABILITACE\HABILITA&#268;N&#205;%20P&#344;EDN&#193;&#352;KA\Region&#225;ln&#237;%20nezam&#283;stnanost.xls" TargetMode="External"/><Relationship Id="rId1" Type="http://schemas.openxmlformats.org/officeDocument/2006/relationships/themeOverride" Target="../theme/themeOverride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zam\AppData\Local\Temp\32018119_0501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G:\Se&#353;it1.xlsx" TargetMode="External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B:\PC%20VE%20&#352;KOLE\R&#367;zn&#233;\HABILITACE\HABILITA&#268;N&#205;%20P&#344;EDN&#193;&#352;KA\data.xlsx" TargetMode="External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file:///B:\PC%20VE%20&#352;KOLE\R&#367;zn&#233;\HABILITACE\HABILITA&#268;N&#205;%20P&#344;EDN&#193;&#352;KA\data.xlsx" TargetMode="External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oleObject" Target="file:///E:\R&#367;zn&#233;\HABILITACE\data.xlsx" TargetMode="External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oleObject" Target="Se&#353;it1" TargetMode="External"/><Relationship Id="rId1" Type="http://schemas.openxmlformats.org/officeDocument/2006/relationships/themeOverride" Target="../theme/themeOverride7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oleObject" Target="file:///B:\PC%20VE%20&#352;KOLE\R&#367;zn&#233;\HABILITACE\HABILITA&#268;N&#205;%20P&#344;EDN&#193;&#352;KA\ZM&#282;NY%20V%20ZAM&#282;STNANOSTI%20DLE%20DOSA&#381;EN&#201;HO%20VZD&#282;L&#193;N&#205;.xlsx" TargetMode="External"/><Relationship Id="rId1" Type="http://schemas.openxmlformats.org/officeDocument/2006/relationships/themeOverride" Target="../theme/themeOverrid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zam\AppData\Local\Temp\Eurostat_Table_tps00203NoFlagNoDesc_661926ae-f4d2-4dc8-a498-a0dd63aac1da.xls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b="1"/>
              <a:t>Rozložení</a:t>
            </a:r>
            <a:r>
              <a:rPr lang="cs-CZ" b="1" baseline="0"/>
              <a:t> obyvatel v ČR</a:t>
            </a:r>
            <a:endParaRPr lang="cs-CZ" b="1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E1D-48C5-A7EC-719F135445F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E1D-48C5-A7EC-719F135445FC}"/>
              </c:ext>
            </c:extLst>
          </c:dPt>
          <c:dLbls>
            <c:dLbl>
              <c:idx val="0"/>
              <c:layout>
                <c:manualLayout>
                  <c:x val="5.3010061242344704E-2"/>
                  <c:y val="-0.1849748468941382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CE1D-48C5-A7EC-719F135445FC}"/>
                </c:ext>
              </c:extLst>
            </c:dLbl>
            <c:dLbl>
              <c:idx val="1"/>
              <c:layout>
                <c:manualLayout>
                  <c:x val="-8.5591644794400703E-3"/>
                  <c:y val="-0.1285885097696120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CE1D-48C5-A7EC-719F135445F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'[32018119_0501.xlsx]vsps'!$S$42:$S$43</c:f>
              <c:strCache>
                <c:ptCount val="2"/>
                <c:pt idx="0">
                  <c:v>ekonomicky neaktivní obyvatelsko</c:v>
                </c:pt>
                <c:pt idx="1">
                  <c:v>ekonomicky aktivní obyvatelsko</c:v>
                </c:pt>
              </c:strCache>
            </c:strRef>
          </c:cat>
          <c:val>
            <c:numRef>
              <c:f>'[32018119_0501.xlsx]vsps'!$T$42:$T$43</c:f>
              <c:numCache>
                <c:formatCode>#\ ##0.0</c:formatCode>
                <c:ptCount val="2"/>
                <c:pt idx="0">
                  <c:v>5234.3890755524017</c:v>
                </c:pt>
                <c:pt idx="1">
                  <c:v>5415.4109244475976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E1D-48C5-A7EC-719F135445F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26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C92-4528-9744-D2EE1D9CCA06}"/>
              </c:ext>
            </c:extLst>
          </c:dPt>
          <c:cat>
            <c:strRef>
              <c:f>'[Eurostat_Table_teilm021NoFlagNoDesc_e7e878ca-626b-4495-b5d9-dbf5387ec422.xls]Sheet0'!$A$4:$A$31</c:f>
              <c:strCache>
                <c:ptCount val="28"/>
                <c:pt idx="0">
                  <c:v>Spain</c:v>
                </c:pt>
                <c:pt idx="1">
                  <c:v>Greece</c:v>
                </c:pt>
                <c:pt idx="2">
                  <c:v>Italy</c:v>
                </c:pt>
                <c:pt idx="3">
                  <c:v>Sweden</c:v>
                </c:pt>
                <c:pt idx="4">
                  <c:v>Portugal</c:v>
                </c:pt>
                <c:pt idx="5">
                  <c:v>Luxembourg</c:v>
                </c:pt>
                <c:pt idx="6">
                  <c:v>Croatia</c:v>
                </c:pt>
                <c:pt idx="7">
                  <c:v>Estonia</c:v>
                </c:pt>
                <c:pt idx="8">
                  <c:v>Lithuania</c:v>
                </c:pt>
                <c:pt idx="9">
                  <c:v>Finland</c:v>
                </c:pt>
                <c:pt idx="10">
                  <c:v>France</c:v>
                </c:pt>
                <c:pt idx="11">
                  <c:v>Cyprus</c:v>
                </c:pt>
                <c:pt idx="12">
                  <c:v>Slovakia</c:v>
                </c:pt>
                <c:pt idx="13">
                  <c:v>Latvia</c:v>
                </c:pt>
                <c:pt idx="14">
                  <c:v>Romania</c:v>
                </c:pt>
                <c:pt idx="15">
                  <c:v>Slovenia</c:v>
                </c:pt>
                <c:pt idx="16">
                  <c:v>Bulgaria</c:v>
                </c:pt>
                <c:pt idx="17">
                  <c:v>Ireland</c:v>
                </c:pt>
                <c:pt idx="18">
                  <c:v>Belgium</c:v>
                </c:pt>
                <c:pt idx="19">
                  <c:v>Hungary</c:v>
                </c:pt>
                <c:pt idx="20">
                  <c:v>United Kingdom</c:v>
                </c:pt>
                <c:pt idx="21">
                  <c:v>Denmark</c:v>
                </c:pt>
                <c:pt idx="22">
                  <c:v>Austria</c:v>
                </c:pt>
                <c:pt idx="23">
                  <c:v>Poland</c:v>
                </c:pt>
                <c:pt idx="24">
                  <c:v>Netherlands</c:v>
                </c:pt>
                <c:pt idx="25">
                  <c:v>Malta</c:v>
                </c:pt>
                <c:pt idx="26">
                  <c:v>Czechia</c:v>
                </c:pt>
                <c:pt idx="27">
                  <c:v>Germany</c:v>
                </c:pt>
              </c:strCache>
            </c:strRef>
          </c:cat>
          <c:val>
            <c:numRef>
              <c:f>'[Eurostat_Table_teilm021NoFlagNoDesc_e7e878ca-626b-4495-b5d9-dbf5387ec422.xls]Sheet0'!$I$4:$I$31</c:f>
              <c:numCache>
                <c:formatCode>General</c:formatCode>
                <c:ptCount val="28"/>
                <c:pt idx="0">
                  <c:v>41.6</c:v>
                </c:pt>
                <c:pt idx="1">
                  <c:v>37.5</c:v>
                </c:pt>
                <c:pt idx="2">
                  <c:v>29.9</c:v>
                </c:pt>
                <c:pt idx="3">
                  <c:v>28.3</c:v>
                </c:pt>
                <c:pt idx="4">
                  <c:v>27.4</c:v>
                </c:pt>
                <c:pt idx="5">
                  <c:v>26.3</c:v>
                </c:pt>
                <c:pt idx="6">
                  <c:v>25.1</c:v>
                </c:pt>
                <c:pt idx="7">
                  <c:v>23.2</c:v>
                </c:pt>
                <c:pt idx="8">
                  <c:v>21.8</c:v>
                </c:pt>
                <c:pt idx="9">
                  <c:v>21.8</c:v>
                </c:pt>
                <c:pt idx="10">
                  <c:v>20.100000000000001</c:v>
                </c:pt>
                <c:pt idx="11">
                  <c:v>19.899999999999999</c:v>
                </c:pt>
                <c:pt idx="12">
                  <c:v>19.899999999999999</c:v>
                </c:pt>
                <c:pt idx="13">
                  <c:v>16.899999999999999</c:v>
                </c:pt>
                <c:pt idx="14">
                  <c:v>16.899999999999999</c:v>
                </c:pt>
                <c:pt idx="15">
                  <c:v>16.899999999999999</c:v>
                </c:pt>
                <c:pt idx="16">
                  <c:v>16.399999999999999</c:v>
                </c:pt>
                <c:pt idx="17">
                  <c:v>15.9</c:v>
                </c:pt>
                <c:pt idx="18">
                  <c:v>15.7</c:v>
                </c:pt>
                <c:pt idx="19">
                  <c:v>15.2</c:v>
                </c:pt>
                <c:pt idx="20">
                  <c:v>12.9</c:v>
                </c:pt>
                <c:pt idx="21">
                  <c:v>12.6</c:v>
                </c:pt>
                <c:pt idx="22">
                  <c:v>10.9</c:v>
                </c:pt>
                <c:pt idx="23">
                  <c:v>10.8</c:v>
                </c:pt>
                <c:pt idx="24">
                  <c:v>10.7</c:v>
                </c:pt>
                <c:pt idx="25">
                  <c:v>9.8000000000000007</c:v>
                </c:pt>
                <c:pt idx="26">
                  <c:v>8.6999999999999993</c:v>
                </c:pt>
                <c:pt idx="27">
                  <c:v>6.1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C92-4528-9744-D2EE1D9CCA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34505864"/>
        <c:axId val="134509472"/>
      </c:barChart>
      <c:catAx>
        <c:axId val="13450586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34509472"/>
        <c:crosses val="autoZero"/>
        <c:auto val="1"/>
        <c:lblAlgn val="ctr"/>
        <c:lblOffset val="100"/>
        <c:noMultiLvlLbl val="0"/>
      </c:catAx>
      <c:valAx>
        <c:axId val="13450947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345058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'mira nezam'!$A$5</c:f>
              <c:strCache>
                <c:ptCount val="1"/>
                <c:pt idx="0">
                  <c:v>Praha</c:v>
                </c:pt>
              </c:strCache>
            </c:strRef>
          </c:tx>
          <c:spPr>
            <a:ln>
              <a:solidFill>
                <a:srgbClr val="FFC000"/>
              </a:solidFill>
            </a:ln>
          </c:spPr>
          <c:marker>
            <c:symbol val="none"/>
          </c:marker>
          <c:cat>
            <c:numRef>
              <c:f>('mira nezam'!$B$3:$P$3;'mira nezam'!$R$3:$Y$3)</c:f>
              <c:numCache>
                <c:formatCode>General</c:formatCode>
                <c:ptCount val="23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 formatCode="0_ ;\-0\ ">
                  <c:v>2009</c:v>
                </c:pt>
                <c:pt idx="20" formatCode="0_ ;\-0\ ">
                  <c:v>2010</c:v>
                </c:pt>
                <c:pt idx="21" formatCode="0_ ;\-0\ ">
                  <c:v>2011</c:v>
                </c:pt>
                <c:pt idx="22" formatCode="0_ ;\-0\ ">
                  <c:v>2012</c:v>
                </c:pt>
              </c:numCache>
            </c:numRef>
          </c:cat>
          <c:val>
            <c:numRef>
              <c:f>('mira nezam'!$B$5:$P$5;'mira nezam'!$R$5:$Y$5)</c:f>
              <c:numCache>
                <c:formatCode>General</c:formatCode>
                <c:ptCount val="23"/>
                <c:pt idx="0" formatCode="0.00">
                  <c:v>0.63847747678612565</c:v>
                </c:pt>
                <c:pt idx="1">
                  <c:v>1.1599999999999988</c:v>
                </c:pt>
                <c:pt idx="2">
                  <c:v>0.32000000000000034</c:v>
                </c:pt>
                <c:pt idx="3" formatCode="0.00">
                  <c:v>0.34</c:v>
                </c:pt>
                <c:pt idx="4" formatCode="0.00">
                  <c:v>0.28008503775505317</c:v>
                </c:pt>
                <c:pt idx="5" formatCode="0.00">
                  <c:v>0.29000000000000026</c:v>
                </c:pt>
                <c:pt idx="6" formatCode="0.00">
                  <c:v>0.43000000000000027</c:v>
                </c:pt>
                <c:pt idx="7" formatCode="0.00">
                  <c:v>0.86930963205295764</c:v>
                </c:pt>
                <c:pt idx="8" formatCode="0.00">
                  <c:v>2.3134436362321416</c:v>
                </c:pt>
                <c:pt idx="9" formatCode="0.00">
                  <c:v>3.5202002625011923</c:v>
                </c:pt>
                <c:pt idx="10" formatCode="0.00">
                  <c:v>3.4202709646693155</c:v>
                </c:pt>
                <c:pt idx="11" formatCode="0.00">
                  <c:v>3.3906753293572707</c:v>
                </c:pt>
                <c:pt idx="12" formatCode="0.00">
                  <c:v>3.7348068040294478</c:v>
                </c:pt>
                <c:pt idx="13" formatCode="0.00">
                  <c:v>4.0183865502164018</c:v>
                </c:pt>
                <c:pt idx="14" formatCode="0.00">
                  <c:v>4.2401666431339819</c:v>
                </c:pt>
                <c:pt idx="15" formatCode="0.00">
                  <c:v>3.2497986914220922</c:v>
                </c:pt>
                <c:pt idx="16" formatCode="0.00">
                  <c:v>2.7222116528933675</c:v>
                </c:pt>
                <c:pt idx="17" formatCode="0.00">
                  <c:v>2.1606148590947911</c:v>
                </c:pt>
                <c:pt idx="18" formatCode="0.00">
                  <c:v>2.1370615965675692</c:v>
                </c:pt>
                <c:pt idx="19" formatCode="0.00">
                  <c:v>3.6608407527316897</c:v>
                </c:pt>
                <c:pt idx="20" formatCode="0.00">
                  <c:v>4.0714696734256295</c:v>
                </c:pt>
                <c:pt idx="21" formatCode="0.00">
                  <c:v>3.9487536583161393</c:v>
                </c:pt>
                <c:pt idx="22" formatCode="0.00">
                  <c:v>4.5227415225621996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212-4505-96AC-F4548C3C6E1D}"/>
            </c:ext>
          </c:extLst>
        </c:ser>
        <c:ser>
          <c:idx val="1"/>
          <c:order val="1"/>
          <c:tx>
            <c:strRef>
              <c:f>'mira nezam'!$A$8</c:f>
              <c:strCache>
                <c:ptCount val="1"/>
                <c:pt idx="0">
                  <c:v>Plzeňský</c:v>
                </c:pt>
              </c:strCache>
            </c:strRef>
          </c:tx>
          <c:marker>
            <c:symbol val="none"/>
          </c:marker>
          <c:cat>
            <c:numRef>
              <c:f>('mira nezam'!$B$3:$P$3;'mira nezam'!$R$3:$Y$3)</c:f>
              <c:numCache>
                <c:formatCode>General</c:formatCode>
                <c:ptCount val="23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 formatCode="0_ ;\-0\ ">
                  <c:v>2009</c:v>
                </c:pt>
                <c:pt idx="20" formatCode="0_ ;\-0\ ">
                  <c:v>2010</c:v>
                </c:pt>
                <c:pt idx="21" formatCode="0_ ;\-0\ ">
                  <c:v>2011</c:v>
                </c:pt>
                <c:pt idx="22" formatCode="0_ ;\-0\ ">
                  <c:v>2012</c:v>
                </c:pt>
              </c:numCache>
            </c:numRef>
          </c:cat>
          <c:val>
            <c:numRef>
              <c:f>('mira nezam'!$B$8:$P$8;'mira nezam'!$R$8:$Y$8)</c:f>
              <c:numCache>
                <c:formatCode>0.00</c:formatCode>
                <c:ptCount val="23"/>
                <c:pt idx="0">
                  <c:v>0.65078510280724255</c:v>
                </c:pt>
                <c:pt idx="1">
                  <c:v>3.9716082752884896</c:v>
                </c:pt>
                <c:pt idx="2">
                  <c:v>2.9805698724760892</c:v>
                </c:pt>
                <c:pt idx="3">
                  <c:v>3.6909171500492497</c:v>
                </c:pt>
                <c:pt idx="4">
                  <c:v>2.5588279623327952</c:v>
                </c:pt>
                <c:pt idx="5">
                  <c:v>2.19</c:v>
                </c:pt>
                <c:pt idx="6">
                  <c:v>2.63</c:v>
                </c:pt>
                <c:pt idx="7">
                  <c:v>4.2303066894751185</c:v>
                </c:pt>
                <c:pt idx="8">
                  <c:v>6.0869351327124459</c:v>
                </c:pt>
                <c:pt idx="9">
                  <c:v>7.4282850613277756</c:v>
                </c:pt>
                <c:pt idx="10">
                  <c:v>6.4728479133927062</c:v>
                </c:pt>
                <c:pt idx="11">
                  <c:v>6.519206747975467</c:v>
                </c:pt>
                <c:pt idx="12">
                  <c:v>7.0588974355394862</c:v>
                </c:pt>
                <c:pt idx="13">
                  <c:v>7.6030538640370278</c:v>
                </c:pt>
                <c:pt idx="14">
                  <c:v>7.4058308032745925</c:v>
                </c:pt>
                <c:pt idx="15">
                  <c:v>6.4455738613041991</c:v>
                </c:pt>
                <c:pt idx="16">
                  <c:v>5.5970667389622495</c:v>
                </c:pt>
                <c:pt idx="17">
                  <c:v>4.4334669580927928</c:v>
                </c:pt>
                <c:pt idx="18">
                  <c:v>5.028837587333344</c:v>
                </c:pt>
                <c:pt idx="19">
                  <c:v>8.1609524639774751</c:v>
                </c:pt>
                <c:pt idx="20">
                  <c:v>8.2455312517462236</c:v>
                </c:pt>
                <c:pt idx="21">
                  <c:v>7.0093255661509106</c:v>
                </c:pt>
                <c:pt idx="22">
                  <c:v>7.3058642072460502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212-4505-96AC-F4548C3C6E1D}"/>
            </c:ext>
          </c:extLst>
        </c:ser>
        <c:ser>
          <c:idx val="2"/>
          <c:order val="2"/>
          <c:tx>
            <c:strRef>
              <c:f>'mira nezam'!$A$10</c:f>
              <c:strCache>
                <c:ptCount val="1"/>
                <c:pt idx="0">
                  <c:v>Ústecký</c:v>
                </c:pt>
              </c:strCache>
            </c:strRef>
          </c:tx>
          <c:marker>
            <c:symbol val="none"/>
          </c:marker>
          <c:cat>
            <c:numRef>
              <c:f>('mira nezam'!$B$3:$P$3;'mira nezam'!$R$3:$Y$3)</c:f>
              <c:numCache>
                <c:formatCode>General</c:formatCode>
                <c:ptCount val="23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 formatCode="0_ ;\-0\ ">
                  <c:v>2009</c:v>
                </c:pt>
                <c:pt idx="20" formatCode="0_ ;\-0\ ">
                  <c:v>2010</c:v>
                </c:pt>
                <c:pt idx="21" formatCode="0_ ;\-0\ ">
                  <c:v>2011</c:v>
                </c:pt>
                <c:pt idx="22" formatCode="0_ ;\-0\ ">
                  <c:v>2012</c:v>
                </c:pt>
              </c:numCache>
            </c:numRef>
          </c:cat>
          <c:val>
            <c:numRef>
              <c:f>('mira nezam'!$B$10:$P$10;'mira nezam'!$R$10:$Y$10)</c:f>
              <c:numCache>
                <c:formatCode>0.00</c:formatCode>
                <c:ptCount val="23"/>
                <c:pt idx="0">
                  <c:v>0.66591012312458431</c:v>
                </c:pt>
                <c:pt idx="1">
                  <c:v>4.4692304380583394</c:v>
                </c:pt>
                <c:pt idx="2">
                  <c:v>3.5778116957392037</c:v>
                </c:pt>
                <c:pt idx="3">
                  <c:v>5.2326863468634688</c:v>
                </c:pt>
                <c:pt idx="4">
                  <c:v>5.2448051434469907</c:v>
                </c:pt>
                <c:pt idx="5">
                  <c:v>5.79</c:v>
                </c:pt>
                <c:pt idx="6">
                  <c:v>7.05</c:v>
                </c:pt>
                <c:pt idx="7">
                  <c:v>10.001832551993258</c:v>
                </c:pt>
                <c:pt idx="8">
                  <c:v>13.180753216270686</c:v>
                </c:pt>
                <c:pt idx="9">
                  <c:v>15.915114873035074</c:v>
                </c:pt>
                <c:pt idx="10">
                  <c:v>16.145947020959753</c:v>
                </c:pt>
                <c:pt idx="11">
                  <c:v>15.83293587333652</c:v>
                </c:pt>
                <c:pt idx="12">
                  <c:v>17.131138070479494</c:v>
                </c:pt>
                <c:pt idx="13">
                  <c:v>17.937679232585548</c:v>
                </c:pt>
                <c:pt idx="14">
                  <c:v>16.932583467155723</c:v>
                </c:pt>
                <c:pt idx="15">
                  <c:v>15.4116197053067</c:v>
                </c:pt>
                <c:pt idx="16">
                  <c:v>13.768523343297762</c:v>
                </c:pt>
                <c:pt idx="17">
                  <c:v>10.961799577261729</c:v>
                </c:pt>
                <c:pt idx="18">
                  <c:v>10.256524335272974</c:v>
                </c:pt>
                <c:pt idx="19">
                  <c:v>13.608064930942518</c:v>
                </c:pt>
                <c:pt idx="20">
                  <c:v>13.900836320191159</c:v>
                </c:pt>
                <c:pt idx="21">
                  <c:v>12.939940826371394</c:v>
                </c:pt>
                <c:pt idx="22">
                  <c:v>14.019689825518078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212-4505-96AC-F4548C3C6E1D}"/>
            </c:ext>
          </c:extLst>
        </c:ser>
        <c:ser>
          <c:idx val="3"/>
          <c:order val="3"/>
          <c:tx>
            <c:strRef>
              <c:f>'mira nezam'!$A$18</c:f>
              <c:strCache>
                <c:ptCount val="1"/>
                <c:pt idx="0">
                  <c:v>Moravskoslezský</c:v>
                </c:pt>
              </c:strCache>
            </c:strRef>
          </c:tx>
          <c:marker>
            <c:symbol val="none"/>
          </c:marker>
          <c:cat>
            <c:numRef>
              <c:f>('mira nezam'!$B$3:$P$3;'mira nezam'!$R$3:$Y$3)</c:f>
              <c:numCache>
                <c:formatCode>General</c:formatCode>
                <c:ptCount val="23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 formatCode="0_ ;\-0\ ">
                  <c:v>2009</c:v>
                </c:pt>
                <c:pt idx="20" formatCode="0_ ;\-0\ ">
                  <c:v>2010</c:v>
                </c:pt>
                <c:pt idx="21" formatCode="0_ ;\-0\ ">
                  <c:v>2011</c:v>
                </c:pt>
                <c:pt idx="22" formatCode="0_ ;\-0\ ">
                  <c:v>2012</c:v>
                </c:pt>
              </c:numCache>
            </c:numRef>
          </c:cat>
          <c:val>
            <c:numRef>
              <c:f>('mira nezam'!$B$18:$P$18;'mira nezam'!$R$18:$Y$18)</c:f>
              <c:numCache>
                <c:formatCode>0.00</c:formatCode>
                <c:ptCount val="23"/>
                <c:pt idx="0">
                  <c:v>1.265374661023716</c:v>
                </c:pt>
                <c:pt idx="1">
                  <c:v>6.3004335506519507</c:v>
                </c:pt>
                <c:pt idx="2">
                  <c:v>4.0634566812332116</c:v>
                </c:pt>
                <c:pt idx="3">
                  <c:v>6.6286744254135552</c:v>
                </c:pt>
                <c:pt idx="4">
                  <c:v>5.9884355040747117</c:v>
                </c:pt>
                <c:pt idx="5">
                  <c:v>5.07</c:v>
                </c:pt>
                <c:pt idx="6">
                  <c:v>5.67</c:v>
                </c:pt>
                <c:pt idx="7">
                  <c:v>7.8492533788364849</c:v>
                </c:pt>
                <c:pt idx="8">
                  <c:v>11.449787460364547</c:v>
                </c:pt>
                <c:pt idx="9">
                  <c:v>14.936800081630562</c:v>
                </c:pt>
                <c:pt idx="10">
                  <c:v>15.132597568778003</c:v>
                </c:pt>
                <c:pt idx="11">
                  <c:v>15.111314963130216</c:v>
                </c:pt>
                <c:pt idx="12">
                  <c:v>15.889093143988342</c:v>
                </c:pt>
                <c:pt idx="13">
                  <c:v>16.840877910605727</c:v>
                </c:pt>
                <c:pt idx="14">
                  <c:v>16.84988355265051</c:v>
                </c:pt>
                <c:pt idx="15">
                  <c:v>14.2304858939062</c:v>
                </c:pt>
                <c:pt idx="16">
                  <c:v>12.583186828497773</c:v>
                </c:pt>
                <c:pt idx="17">
                  <c:v>9.6162760832659906</c:v>
                </c:pt>
                <c:pt idx="18">
                  <c:v>8.4864457713406178</c:v>
                </c:pt>
                <c:pt idx="19">
                  <c:v>12.142674962321751</c:v>
                </c:pt>
                <c:pt idx="20">
                  <c:v>12.356143539983618</c:v>
                </c:pt>
                <c:pt idx="21">
                  <c:v>11.183260730381511</c:v>
                </c:pt>
                <c:pt idx="22">
                  <c:v>12.341718696966588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0212-4505-96AC-F4548C3C6E1D}"/>
            </c:ext>
          </c:extLst>
        </c:ser>
        <c:ser>
          <c:idx val="4"/>
          <c:order val="4"/>
          <c:tx>
            <c:strRef>
              <c:f>'mira nezam'!$A$15</c:f>
              <c:strCache>
                <c:ptCount val="1"/>
                <c:pt idx="0">
                  <c:v>Jihomoravský</c:v>
                </c:pt>
              </c:strCache>
            </c:strRef>
          </c:tx>
          <c:marker>
            <c:symbol val="none"/>
          </c:marker>
          <c:cat>
            <c:numRef>
              <c:f>('mira nezam'!$B$3:$P$3;'mira nezam'!$R$3:$Y$3)</c:f>
              <c:numCache>
                <c:formatCode>General</c:formatCode>
                <c:ptCount val="23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 formatCode="0_ ;\-0\ ">
                  <c:v>2009</c:v>
                </c:pt>
                <c:pt idx="20" formatCode="0_ ;\-0\ ">
                  <c:v>2010</c:v>
                </c:pt>
                <c:pt idx="21" formatCode="0_ ;\-0\ ">
                  <c:v>2011</c:v>
                </c:pt>
                <c:pt idx="22" formatCode="0_ ;\-0\ ">
                  <c:v>2012</c:v>
                </c:pt>
              </c:numCache>
            </c:numRef>
          </c:cat>
          <c:val>
            <c:numRef>
              <c:f>('mira nezam'!$B$15:$P$15;'mira nezam'!$R$15:$Y$15)</c:f>
              <c:numCache>
                <c:formatCode>0.00</c:formatCode>
                <c:ptCount val="23"/>
                <c:pt idx="0">
                  <c:v>0.70654024805759563</c:v>
                </c:pt>
                <c:pt idx="1">
                  <c:v>5.3635599753314791</c:v>
                </c:pt>
                <c:pt idx="2">
                  <c:v>3.6040946059083852</c:v>
                </c:pt>
                <c:pt idx="3">
                  <c:v>5.2751636548036203</c:v>
                </c:pt>
                <c:pt idx="4">
                  <c:v>3.2045192571421466</c:v>
                </c:pt>
                <c:pt idx="5">
                  <c:v>2.92</c:v>
                </c:pt>
                <c:pt idx="6">
                  <c:v>3.4</c:v>
                </c:pt>
                <c:pt idx="7">
                  <c:v>5.3690201804925328</c:v>
                </c:pt>
                <c:pt idx="8">
                  <c:v>7.9160844138209727</c:v>
                </c:pt>
                <c:pt idx="9">
                  <c:v>9.8549482874948175</c:v>
                </c:pt>
                <c:pt idx="10">
                  <c:v>9.3493879953601908</c:v>
                </c:pt>
                <c:pt idx="11">
                  <c:v>9.7258063093652805</c:v>
                </c:pt>
                <c:pt idx="12">
                  <c:v>11.195409280093257</c:v>
                </c:pt>
                <c:pt idx="13">
                  <c:v>11.450654108163155</c:v>
                </c:pt>
                <c:pt idx="14">
                  <c:v>11.557717888827224</c:v>
                </c:pt>
                <c:pt idx="15">
                  <c:v>10.209441404758868</c:v>
                </c:pt>
                <c:pt idx="16">
                  <c:v>8.8156994506276263</c:v>
                </c:pt>
                <c:pt idx="17">
                  <c:v>6.918818728543739</c:v>
                </c:pt>
                <c:pt idx="18">
                  <c:v>6.8268222773656726</c:v>
                </c:pt>
                <c:pt idx="19">
                  <c:v>10.586727233735607</c:v>
                </c:pt>
                <c:pt idx="20">
                  <c:v>10.86676921898539</c:v>
                </c:pt>
                <c:pt idx="21">
                  <c:v>9.8064259718364948</c:v>
                </c:pt>
                <c:pt idx="22">
                  <c:v>10.415447723990244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0212-4505-96AC-F4548C3C6E1D}"/>
            </c:ext>
          </c:extLst>
        </c:ser>
        <c:ser>
          <c:idx val="5"/>
          <c:order val="5"/>
          <c:tx>
            <c:strRef>
              <c:f>'mira nezam'!$A$4</c:f>
              <c:strCache>
                <c:ptCount val="1"/>
                <c:pt idx="0">
                  <c:v>Česká republika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val>
            <c:numRef>
              <c:f>('mira nezam'!$B$4:$P$4;'mira nezam'!$R$4:$Y$4)</c:f>
              <c:numCache>
                <c:formatCode>0.00</c:formatCode>
                <c:ptCount val="23"/>
                <c:pt idx="0">
                  <c:v>0.65700000000000081</c:v>
                </c:pt>
                <c:pt idx="1">
                  <c:v>4.13</c:v>
                </c:pt>
                <c:pt idx="2">
                  <c:v>2.57</c:v>
                </c:pt>
                <c:pt idx="3">
                  <c:v>3.52</c:v>
                </c:pt>
                <c:pt idx="4">
                  <c:v>3.19</c:v>
                </c:pt>
                <c:pt idx="5">
                  <c:v>2.9299999999999997</c:v>
                </c:pt>
                <c:pt idx="6">
                  <c:v>3.52</c:v>
                </c:pt>
                <c:pt idx="7">
                  <c:v>5.2328719573800742</c:v>
                </c:pt>
                <c:pt idx="8" formatCode="#,##0.00">
                  <c:v>7.483871813695961</c:v>
                </c:pt>
                <c:pt idx="9">
                  <c:v>9.3711984151967691</c:v>
                </c:pt>
                <c:pt idx="10">
                  <c:v>8.7770364574907607</c:v>
                </c:pt>
                <c:pt idx="11">
                  <c:v>8.8968117525287926</c:v>
                </c:pt>
                <c:pt idx="12">
                  <c:v>9.8068633078411622</c:v>
                </c:pt>
                <c:pt idx="13">
                  <c:v>10.306007207859041</c:v>
                </c:pt>
                <c:pt idx="14">
                  <c:v>10.331823829409654</c:v>
                </c:pt>
                <c:pt idx="15">
                  <c:v>8.8770197544510037</c:v>
                </c:pt>
                <c:pt idx="16">
                  <c:v>7.665583841947976</c:v>
                </c:pt>
                <c:pt idx="17">
                  <c:v>5.982298171652733</c:v>
                </c:pt>
                <c:pt idx="18">
                  <c:v>5.9601641680320654</c:v>
                </c:pt>
                <c:pt idx="19">
                  <c:v>9.2444706038979909</c:v>
                </c:pt>
                <c:pt idx="20">
                  <c:v>9.5664645425634465</c:v>
                </c:pt>
                <c:pt idx="21">
                  <c:v>8.6169069038877204</c:v>
                </c:pt>
                <c:pt idx="22">
                  <c:v>9.3580202223638729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0212-4505-96AC-F4548C3C6E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2330112"/>
        <c:axId val="202331648"/>
      </c:lineChart>
      <c:catAx>
        <c:axId val="2023301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>
                <a:latin typeface="Consolas" panose="020B0609020204030204" pitchFamily="49" charset="0"/>
                <a:cs typeface="Consolas" panose="020B0609020204030204" pitchFamily="49" charset="0"/>
              </a:defRPr>
            </a:pPr>
            <a:endParaRPr lang="cs-CZ"/>
          </a:p>
        </c:txPr>
        <c:crossAx val="202331648"/>
        <c:crosses val="autoZero"/>
        <c:auto val="1"/>
        <c:lblAlgn val="ctr"/>
        <c:lblOffset val="100"/>
        <c:tickLblSkip val="2"/>
        <c:tickMarkSkip val="2"/>
        <c:noMultiLvlLbl val="0"/>
      </c:catAx>
      <c:valAx>
        <c:axId val="202331648"/>
        <c:scaling>
          <c:orientation val="minMax"/>
        </c:scaling>
        <c:delete val="0"/>
        <c:axPos val="l"/>
        <c:majorGridlines>
          <c:spPr>
            <a:ln>
              <a:prstDash val="sysDot"/>
            </a:ln>
          </c:spPr>
        </c:majorGridlines>
        <c:numFmt formatCode="0.0" sourceLinked="0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Consolas" panose="020B0609020204030204" pitchFamily="49" charset="0"/>
                <a:cs typeface="Consolas" panose="020B0609020204030204" pitchFamily="49" charset="0"/>
              </a:defRPr>
            </a:pPr>
            <a:endParaRPr lang="cs-CZ"/>
          </a:p>
        </c:txPr>
        <c:crossAx val="202330112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400"/>
          </a:pPr>
          <a:endParaRPr lang="cs-CZ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b="1"/>
              <a:t>Rozložení</a:t>
            </a:r>
            <a:r>
              <a:rPr lang="cs-CZ" b="1" baseline="0"/>
              <a:t> ekonomicky aktivního obyvatelstva</a:t>
            </a:r>
            <a:endParaRPr lang="cs-CZ" b="1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63A-4FB8-8E0C-3C3476E077A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63A-4FB8-8E0C-3C3476E077A0}"/>
              </c:ext>
            </c:extLst>
          </c:dPt>
          <c:dLbls>
            <c:dLbl>
              <c:idx val="0"/>
              <c:layout>
                <c:manualLayout>
                  <c:x val="0.19395559930008749"/>
                  <c:y val="-0.1285075823855351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563A-4FB8-8E0C-3C3476E077A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'[32018119_0501.xlsx]vsps'!$S$44:$S$45</c:f>
              <c:strCache>
                <c:ptCount val="2"/>
                <c:pt idx="0">
                  <c:v>zaměstnaní</c:v>
                </c:pt>
                <c:pt idx="1">
                  <c:v>nezaměstnaní</c:v>
                </c:pt>
              </c:strCache>
            </c:strRef>
          </c:cat>
          <c:val>
            <c:numRef>
              <c:f>'[32018119_0501.xlsx]vsps'!$T$44:$T$45</c:f>
              <c:numCache>
                <c:formatCode>#\ ##0.0</c:formatCode>
                <c:ptCount val="2"/>
                <c:pt idx="0">
                  <c:v>5293.7886501100002</c:v>
                </c:pt>
                <c:pt idx="1">
                  <c:v>121.62227433759745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63A-4FB8-8E0C-3C3476E077A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stacked"/>
        <c:varyColors val="0"/>
        <c:ser>
          <c:idx val="1"/>
          <c:order val="1"/>
          <c:tx>
            <c:v>cyklická nezaměstnanost</c:v>
          </c:tx>
          <c:spPr>
            <a:solidFill>
              <a:srgbClr val="FF0000"/>
            </a:solidFill>
          </c:spPr>
          <c:invertIfNegative val="0"/>
          <c:val>
            <c:numRef>
              <c:f>List2!$B$7:$CC$7</c:f>
              <c:numCache>
                <c:formatCode>0.0</c:formatCode>
                <c:ptCount val="80"/>
                <c:pt idx="0">
                  <c:v>0.63616496809949363</c:v>
                </c:pt>
                <c:pt idx="1">
                  <c:v>0.55639727651666671</c:v>
                </c:pt>
                <c:pt idx="2">
                  <c:v>0.45973923220096979</c:v>
                </c:pt>
                <c:pt idx="3">
                  <c:v>0.32102708509016326</c:v>
                </c:pt>
                <c:pt idx="4">
                  <c:v>0.18892440298765992</c:v>
                </c:pt>
                <c:pt idx="5">
                  <c:v>0.26375658366368082</c:v>
                </c:pt>
                <c:pt idx="6">
                  <c:v>0.31528702183405116</c:v>
                </c:pt>
                <c:pt idx="7">
                  <c:v>0.2068137924231124</c:v>
                </c:pt>
                <c:pt idx="8">
                  <c:v>-9.0170373020459634E-4</c:v>
                </c:pt>
                <c:pt idx="9">
                  <c:v>-0.20004392340033408</c:v>
                </c:pt>
                <c:pt idx="10">
                  <c:v>-0.42598071708176866</c:v>
                </c:pt>
                <c:pt idx="11">
                  <c:v>-0.7929109122991661</c:v>
                </c:pt>
                <c:pt idx="12">
                  <c:v>-0.98496828157102456</c:v>
                </c:pt>
                <c:pt idx="13">
                  <c:v>-0.93363884635190364</c:v>
                </c:pt>
                <c:pt idx="14">
                  <c:v>-1.0255318147722514</c:v>
                </c:pt>
                <c:pt idx="15">
                  <c:v>-1.0785687830017521</c:v>
                </c:pt>
                <c:pt idx="16">
                  <c:v>-1.0868145887214284</c:v>
                </c:pt>
                <c:pt idx="17">
                  <c:v>-0.94130885070662007</c:v>
                </c:pt>
                <c:pt idx="18">
                  <c:v>-0.83907260102633952</c:v>
                </c:pt>
                <c:pt idx="19">
                  <c:v>-0.56968917583182943</c:v>
                </c:pt>
                <c:pt idx="20">
                  <c:v>-0.36090388996331974</c:v>
                </c:pt>
                <c:pt idx="21">
                  <c:v>-0.38379634845026889</c:v>
                </c:pt>
                <c:pt idx="22">
                  <c:v>-1.4531397471781548E-2</c:v>
                </c:pt>
                <c:pt idx="23">
                  <c:v>0.5842246562026695</c:v>
                </c:pt>
                <c:pt idx="24">
                  <c:v>0.98443884154056516</c:v>
                </c:pt>
                <c:pt idx="25">
                  <c:v>1.3806990251717519</c:v>
                </c:pt>
                <c:pt idx="26">
                  <c:v>1.618542599706966</c:v>
                </c:pt>
                <c:pt idx="27">
                  <c:v>1.4943638043347347</c:v>
                </c:pt>
                <c:pt idx="28">
                  <c:v>1.5284534623690922</c:v>
                </c:pt>
                <c:pt idx="29">
                  <c:v>1.0701905058227541</c:v>
                </c:pt>
                <c:pt idx="30">
                  <c:v>0.56672243653690535</c:v>
                </c:pt>
                <c:pt idx="31">
                  <c:v>0.32728707236285443</c:v>
                </c:pt>
                <c:pt idx="32">
                  <c:v>0.21775424978441493</c:v>
                </c:pt>
                <c:pt idx="33">
                  <c:v>6.7724744854187405E-2</c:v>
                </c:pt>
                <c:pt idx="34">
                  <c:v>3.600982967554426E-2</c:v>
                </c:pt>
                <c:pt idx="35">
                  <c:v>-0.26362349078676761</c:v>
                </c:pt>
                <c:pt idx="36">
                  <c:v>-0.6223691733229757</c:v>
                </c:pt>
                <c:pt idx="37">
                  <c:v>-0.9379495270711018</c:v>
                </c:pt>
                <c:pt idx="38">
                  <c:v>-0.94809362477908665</c:v>
                </c:pt>
                <c:pt idx="39">
                  <c:v>-0.80584026501408046</c:v>
                </c:pt>
                <c:pt idx="40">
                  <c:v>-0.61376198268144189</c:v>
                </c:pt>
                <c:pt idx="41">
                  <c:v>-0.27511141025880931</c:v>
                </c:pt>
                <c:pt idx="42">
                  <c:v>-6.734135604308733E-2</c:v>
                </c:pt>
                <c:pt idx="43">
                  <c:v>0.18903713959470486</c:v>
                </c:pt>
                <c:pt idx="44">
                  <c:v>0.59519373326386305</c:v>
                </c:pt>
                <c:pt idx="45">
                  <c:v>0.6701703449516957</c:v>
                </c:pt>
                <c:pt idx="46">
                  <c:v>0.66125866839913316</c:v>
                </c:pt>
                <c:pt idx="47">
                  <c:v>0.69525035993827622</c:v>
                </c:pt>
                <c:pt idx="48">
                  <c:v>0.61846302117019203</c:v>
                </c:pt>
                <c:pt idx="49">
                  <c:v>0.68247226336396549</c:v>
                </c:pt>
                <c:pt idx="50">
                  <c:v>0.58143783913212344</c:v>
                </c:pt>
                <c:pt idx="51">
                  <c:v>0.76560047366085493</c:v>
                </c:pt>
                <c:pt idx="52">
                  <c:v>0.73844440433487391</c:v>
                </c:pt>
                <c:pt idx="53">
                  <c:v>0.43680781073576763</c:v>
                </c:pt>
                <c:pt idx="54">
                  <c:v>0.32941686897404504</c:v>
                </c:pt>
                <c:pt idx="55">
                  <c:v>-2.3614830874501887E-2</c:v>
                </c:pt>
                <c:pt idx="56">
                  <c:v>-0.60301359128948384</c:v>
                </c:pt>
                <c:pt idx="57">
                  <c:v>-0.90767585985821364</c:v>
                </c:pt>
                <c:pt idx="58">
                  <c:v>-1.1657663550182378</c:v>
                </c:pt>
                <c:pt idx="59">
                  <c:v>-1.3307277449717849</c:v>
                </c:pt>
                <c:pt idx="60">
                  <c:v>-1.591618286413506</c:v>
                </c:pt>
                <c:pt idx="61">
                  <c:v>-1.7772535345403981</c:v>
                </c:pt>
                <c:pt idx="62">
                  <c:v>-1.8581836082739045</c:v>
                </c:pt>
                <c:pt idx="63">
                  <c:v>-1.7132890960574589</c:v>
                </c:pt>
                <c:pt idx="64">
                  <c:v>-0.5219745078493756</c:v>
                </c:pt>
                <c:pt idx="65">
                  <c:v>0.32262515038968365</c:v>
                </c:pt>
                <c:pt idx="66">
                  <c:v>1.0077958835471601</c:v>
                </c:pt>
                <c:pt idx="67">
                  <c:v>1.1728390732696372</c:v>
                </c:pt>
                <c:pt idx="68">
                  <c:v>1.2683900180243728</c:v>
                </c:pt>
                <c:pt idx="69">
                  <c:v>0.90446686822857814</c:v>
                </c:pt>
                <c:pt idx="70">
                  <c:v>0.73971373763431714</c:v>
                </c:pt>
                <c:pt idx="71">
                  <c:v>0.43231660080300705</c:v>
                </c:pt>
                <c:pt idx="72">
                  <c:v>0.25718116375869832</c:v>
                </c:pt>
                <c:pt idx="73">
                  <c:v>0.22444816005360221</c:v>
                </c:pt>
                <c:pt idx="74">
                  <c:v>-0.15440194699691659</c:v>
                </c:pt>
                <c:pt idx="75">
                  <c:v>-0.28954922002837513</c:v>
                </c:pt>
                <c:pt idx="76">
                  <c:v>-4.5228529584764261E-2</c:v>
                </c:pt>
                <c:pt idx="77">
                  <c:v>-5.3767850650535513E-2</c:v>
                </c:pt>
                <c:pt idx="78">
                  <c:v>-5.0338204983601739E-2</c:v>
                </c:pt>
                <c:pt idx="79">
                  <c:v>0.14130465732128883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295-426F-A02F-7F1615F03051}"/>
            </c:ext>
          </c:extLst>
        </c:ser>
        <c:ser>
          <c:idx val="2"/>
          <c:order val="2"/>
          <c:tx>
            <c:v>strukturální nezaměstnanost</c:v>
          </c:tx>
          <c:spPr>
            <a:solidFill>
              <a:srgbClr val="00B0F0"/>
            </a:solidFill>
          </c:spPr>
          <c:invertIfNegative val="0"/>
          <c:val>
            <c:numRef>
              <c:f>List2!$B$9:$CC$9</c:f>
              <c:numCache>
                <c:formatCode>0.0</c:formatCode>
                <c:ptCount val="80"/>
                <c:pt idx="0">
                  <c:v>3.7531080309934493</c:v>
                </c:pt>
                <c:pt idx="1">
                  <c:v>3.8042890397543947</c:v>
                </c:pt>
                <c:pt idx="2">
                  <c:v>3.8558676516204038</c:v>
                </c:pt>
                <c:pt idx="3">
                  <c:v>3.9085892179943622</c:v>
                </c:pt>
                <c:pt idx="4">
                  <c:v>3.9634864272992725</c:v>
                </c:pt>
                <c:pt idx="5">
                  <c:v>4.021792609886333</c:v>
                </c:pt>
                <c:pt idx="6">
                  <c:v>4.0848591738586002</c:v>
                </c:pt>
                <c:pt idx="7">
                  <c:v>4.1542023751839219</c:v>
                </c:pt>
                <c:pt idx="8">
                  <c:v>4.2315355242187884</c:v>
                </c:pt>
                <c:pt idx="9">
                  <c:v>4.3187011899399712</c:v>
                </c:pt>
                <c:pt idx="10">
                  <c:v>4.4175413777593846</c:v>
                </c:pt>
                <c:pt idx="11">
                  <c:v>4.5297730656368387</c:v>
                </c:pt>
                <c:pt idx="12">
                  <c:v>4.6568469935839438</c:v>
                </c:pt>
                <c:pt idx="13">
                  <c:v>4.7997183322921524</c:v>
                </c:pt>
                <c:pt idx="14">
                  <c:v>4.9587266472769045</c:v>
                </c:pt>
                <c:pt idx="15">
                  <c:v>5.1336279797747064</c:v>
                </c:pt>
                <c:pt idx="16">
                  <c:v>5.3235374136377853</c:v>
                </c:pt>
                <c:pt idx="17">
                  <c:v>5.5268959272290372</c:v>
                </c:pt>
                <c:pt idx="18">
                  <c:v>5.7414652397933894</c:v>
                </c:pt>
                <c:pt idx="19">
                  <c:v>5.9644187525440495</c:v>
                </c:pt>
                <c:pt idx="20">
                  <c:v>6.1924054463186264</c:v>
                </c:pt>
                <c:pt idx="21">
                  <c:v>6.4217182462198155</c:v>
                </c:pt>
                <c:pt idx="22">
                  <c:v>6.6484245124190799</c:v>
                </c:pt>
                <c:pt idx="23">
                  <c:v>6.8683517323701144</c:v>
                </c:pt>
                <c:pt idx="24">
                  <c:v>7.0773183114031806</c:v>
                </c:pt>
                <c:pt idx="25">
                  <c:v>7.2715077952586755</c:v>
                </c:pt>
                <c:pt idx="26">
                  <c:v>7.4477190039529404</c:v>
                </c:pt>
                <c:pt idx="27">
                  <c:v>7.6036136943930934</c:v>
                </c:pt>
                <c:pt idx="28">
                  <c:v>7.7378652126110294</c:v>
                </c:pt>
                <c:pt idx="29">
                  <c:v>7.8500808820163606</c:v>
                </c:pt>
                <c:pt idx="30">
                  <c:v>7.9408233094327034</c:v>
                </c:pt>
                <c:pt idx="31">
                  <c:v>8.0113239707497659</c:v>
                </c:pt>
                <c:pt idx="32">
                  <c:v>8.0631685433801579</c:v>
                </c:pt>
                <c:pt idx="33">
                  <c:v>8.0981472591566561</c:v>
                </c:pt>
                <c:pt idx="34">
                  <c:v>8.1181864463181679</c:v>
                </c:pt>
                <c:pt idx="35">
                  <c:v>8.1252547610691739</c:v>
                </c:pt>
                <c:pt idx="36">
                  <c:v>8.1213433657576282</c:v>
                </c:pt>
                <c:pt idx="37">
                  <c:v>8.1082786580498123</c:v>
                </c:pt>
                <c:pt idx="38">
                  <c:v>8.0874980548786528</c:v>
                </c:pt>
                <c:pt idx="39">
                  <c:v>8.0598527547226446</c:v>
                </c:pt>
                <c:pt idx="40">
                  <c:v>8.0256013975447988</c:v>
                </c:pt>
                <c:pt idx="41">
                  <c:v>7.9844989731425073</c:v>
                </c:pt>
                <c:pt idx="42">
                  <c:v>7.9359168700739859</c:v>
                </c:pt>
                <c:pt idx="43">
                  <c:v>7.8790545322660455</c:v>
                </c:pt>
                <c:pt idx="44">
                  <c:v>7.8130693152979491</c:v>
                </c:pt>
                <c:pt idx="45">
                  <c:v>7.7372367229612173</c:v>
                </c:pt>
                <c:pt idx="46">
                  <c:v>7.6512042551306552</c:v>
                </c:pt>
                <c:pt idx="47">
                  <c:v>7.5550382681466717</c:v>
                </c:pt>
                <c:pt idx="48">
                  <c:v>7.4492184050174384</c:v>
                </c:pt>
                <c:pt idx="49">
                  <c:v>7.3346588402260355</c:v>
                </c:pt>
                <c:pt idx="50">
                  <c:v>7.2126602876438479</c:v>
                </c:pt>
                <c:pt idx="51">
                  <c:v>7.0849500063067836</c:v>
                </c:pt>
                <c:pt idx="52">
                  <c:v>6.9536186539002953</c:v>
                </c:pt>
                <c:pt idx="53">
                  <c:v>6.8212353884057908</c:v>
                </c:pt>
                <c:pt idx="54">
                  <c:v>6.6908308955574451</c:v>
                </c:pt>
                <c:pt idx="55">
                  <c:v>6.5657088659711285</c:v>
                </c:pt>
                <c:pt idx="56">
                  <c:v>6.4493788758057935</c:v>
                </c:pt>
                <c:pt idx="57">
                  <c:v>6.3453357419511374</c:v>
                </c:pt>
                <c:pt idx="58">
                  <c:v>6.2566973978022808</c:v>
                </c:pt>
                <c:pt idx="59">
                  <c:v>6.1860144793419156</c:v>
                </c:pt>
                <c:pt idx="60">
                  <c:v>6.1351090185808985</c:v>
                </c:pt>
                <c:pt idx="61">
                  <c:v>6.1049713426894279</c:v>
                </c:pt>
                <c:pt idx="62">
                  <c:v>6.0955970174087266</c:v>
                </c:pt>
                <c:pt idx="63">
                  <c:v>6.1058708250208973</c:v>
                </c:pt>
                <c:pt idx="64">
                  <c:v>6.1335161830529108</c:v>
                </c:pt>
                <c:pt idx="65">
                  <c:v>6.1751857033466697</c:v>
                </c:pt>
                <c:pt idx="66">
                  <c:v>6.2272057636766887</c:v>
                </c:pt>
                <c:pt idx="67">
                  <c:v>6.2861043825364717</c:v>
                </c:pt>
                <c:pt idx="68">
                  <c:v>6.3490394508467372</c:v>
                </c:pt>
                <c:pt idx="69">
                  <c:v>6.4139018839489976</c:v>
                </c:pt>
                <c:pt idx="70">
                  <c:v>6.4793753409460324</c:v>
                </c:pt>
                <c:pt idx="71">
                  <c:v>6.5447087727332587</c:v>
                </c:pt>
                <c:pt idx="72">
                  <c:v>6.6096134512921276</c:v>
                </c:pt>
                <c:pt idx="73">
                  <c:v>6.674070846479558</c:v>
                </c:pt>
                <c:pt idx="74">
                  <c:v>6.7382231663798864</c:v>
                </c:pt>
                <c:pt idx="75">
                  <c:v>6.8023528991773965</c:v>
                </c:pt>
                <c:pt idx="76">
                  <c:v>6.8666460318395774</c:v>
                </c:pt>
                <c:pt idx="77">
                  <c:v>6.931107583071352</c:v>
                </c:pt>
                <c:pt idx="78">
                  <c:v>6.9957143037466505</c:v>
                </c:pt>
                <c:pt idx="79">
                  <c:v>7.0604093398327858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295-426F-A02F-7F1615F030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57133824"/>
        <c:axId val="157135616"/>
      </c:barChart>
      <c:lineChart>
        <c:grouping val="standard"/>
        <c:varyColors val="0"/>
        <c:ser>
          <c:idx val="0"/>
          <c:order val="0"/>
          <c:tx>
            <c:v>míra nezaměstnanosti</c:v>
          </c:tx>
          <c:spPr>
            <a:ln>
              <a:solidFill>
                <a:schemeClr val="tx1"/>
              </a:solidFill>
            </a:ln>
          </c:spPr>
          <c:marker>
            <c:symbol val="none"/>
          </c:marker>
          <c:cat>
            <c:strRef>
              <c:f>List2!$B$2:$CC$2</c:f>
              <c:strCache>
                <c:ptCount val="80"/>
                <c:pt idx="0">
                  <c:v>1q1993</c:v>
                </c:pt>
                <c:pt idx="1">
                  <c:v>2q1993</c:v>
                </c:pt>
                <c:pt idx="2">
                  <c:v>3q1993</c:v>
                </c:pt>
                <c:pt idx="3">
                  <c:v>4q1993</c:v>
                </c:pt>
                <c:pt idx="4">
                  <c:v>1q1994</c:v>
                </c:pt>
                <c:pt idx="5">
                  <c:v>2q1994</c:v>
                </c:pt>
                <c:pt idx="6">
                  <c:v>3q1994</c:v>
                </c:pt>
                <c:pt idx="7">
                  <c:v>4q1994</c:v>
                </c:pt>
                <c:pt idx="8">
                  <c:v>1q1995</c:v>
                </c:pt>
                <c:pt idx="9">
                  <c:v>2q1995</c:v>
                </c:pt>
                <c:pt idx="10">
                  <c:v>3q1995</c:v>
                </c:pt>
                <c:pt idx="11">
                  <c:v>4q1995</c:v>
                </c:pt>
                <c:pt idx="12">
                  <c:v>1q1996</c:v>
                </c:pt>
                <c:pt idx="13">
                  <c:v>2q1996</c:v>
                </c:pt>
                <c:pt idx="14">
                  <c:v>3q1996</c:v>
                </c:pt>
                <c:pt idx="15">
                  <c:v>4q1996</c:v>
                </c:pt>
                <c:pt idx="16">
                  <c:v>1q1997</c:v>
                </c:pt>
                <c:pt idx="17">
                  <c:v>2q1997</c:v>
                </c:pt>
                <c:pt idx="18">
                  <c:v>3q1997</c:v>
                </c:pt>
                <c:pt idx="19">
                  <c:v>4q1997</c:v>
                </c:pt>
                <c:pt idx="20">
                  <c:v>1q1998</c:v>
                </c:pt>
                <c:pt idx="21">
                  <c:v>2q1998</c:v>
                </c:pt>
                <c:pt idx="22">
                  <c:v>3q1998</c:v>
                </c:pt>
                <c:pt idx="23">
                  <c:v>4q1998</c:v>
                </c:pt>
                <c:pt idx="24">
                  <c:v>1q1999</c:v>
                </c:pt>
                <c:pt idx="25">
                  <c:v>2q1999</c:v>
                </c:pt>
                <c:pt idx="26">
                  <c:v>3q1999</c:v>
                </c:pt>
                <c:pt idx="27">
                  <c:v>4q1999</c:v>
                </c:pt>
                <c:pt idx="28">
                  <c:v>1q2000</c:v>
                </c:pt>
                <c:pt idx="29">
                  <c:v>2q2000</c:v>
                </c:pt>
                <c:pt idx="30">
                  <c:v>3q2000</c:v>
                </c:pt>
                <c:pt idx="31">
                  <c:v>4q2000</c:v>
                </c:pt>
                <c:pt idx="32">
                  <c:v>1q2001</c:v>
                </c:pt>
                <c:pt idx="33">
                  <c:v>2q2001</c:v>
                </c:pt>
                <c:pt idx="34">
                  <c:v>3q2001</c:v>
                </c:pt>
                <c:pt idx="35">
                  <c:v>4q2001</c:v>
                </c:pt>
                <c:pt idx="36">
                  <c:v>1q2002</c:v>
                </c:pt>
                <c:pt idx="37">
                  <c:v>2q2002</c:v>
                </c:pt>
                <c:pt idx="38">
                  <c:v>3q2002</c:v>
                </c:pt>
                <c:pt idx="39">
                  <c:v>4q2002</c:v>
                </c:pt>
                <c:pt idx="40">
                  <c:v>1q2003</c:v>
                </c:pt>
                <c:pt idx="41">
                  <c:v>2q2003</c:v>
                </c:pt>
                <c:pt idx="42">
                  <c:v>3q2003</c:v>
                </c:pt>
                <c:pt idx="43">
                  <c:v>4q2003</c:v>
                </c:pt>
                <c:pt idx="44">
                  <c:v>1q2004</c:v>
                </c:pt>
                <c:pt idx="45">
                  <c:v>2q2004</c:v>
                </c:pt>
                <c:pt idx="46">
                  <c:v>3q2004</c:v>
                </c:pt>
                <c:pt idx="47">
                  <c:v>4q2004</c:v>
                </c:pt>
                <c:pt idx="48">
                  <c:v>1q2005</c:v>
                </c:pt>
                <c:pt idx="49">
                  <c:v>2q2005</c:v>
                </c:pt>
                <c:pt idx="50">
                  <c:v>3q2005</c:v>
                </c:pt>
                <c:pt idx="51">
                  <c:v>4q2005</c:v>
                </c:pt>
                <c:pt idx="52">
                  <c:v>1q2006</c:v>
                </c:pt>
                <c:pt idx="53">
                  <c:v>2q2006</c:v>
                </c:pt>
                <c:pt idx="54">
                  <c:v>3q2006</c:v>
                </c:pt>
                <c:pt idx="55">
                  <c:v>4q2006</c:v>
                </c:pt>
                <c:pt idx="56">
                  <c:v>1q2007</c:v>
                </c:pt>
                <c:pt idx="57">
                  <c:v>2q2007</c:v>
                </c:pt>
                <c:pt idx="58">
                  <c:v>3q2007</c:v>
                </c:pt>
                <c:pt idx="59">
                  <c:v>4q2007</c:v>
                </c:pt>
                <c:pt idx="60">
                  <c:v>1q2008</c:v>
                </c:pt>
                <c:pt idx="61">
                  <c:v>2q2008</c:v>
                </c:pt>
                <c:pt idx="62">
                  <c:v>3q2008</c:v>
                </c:pt>
                <c:pt idx="63">
                  <c:v>4q2008</c:v>
                </c:pt>
                <c:pt idx="64">
                  <c:v>1q2009</c:v>
                </c:pt>
                <c:pt idx="65">
                  <c:v>2q2009</c:v>
                </c:pt>
                <c:pt idx="66">
                  <c:v>3q2009</c:v>
                </c:pt>
                <c:pt idx="67">
                  <c:v>4q2009</c:v>
                </c:pt>
                <c:pt idx="68">
                  <c:v>1q2010</c:v>
                </c:pt>
                <c:pt idx="69">
                  <c:v>2q2010</c:v>
                </c:pt>
                <c:pt idx="70">
                  <c:v>3q2010</c:v>
                </c:pt>
                <c:pt idx="71">
                  <c:v>4q2010</c:v>
                </c:pt>
                <c:pt idx="72">
                  <c:v>1q2011</c:v>
                </c:pt>
                <c:pt idx="73">
                  <c:v>2q2011</c:v>
                </c:pt>
                <c:pt idx="74">
                  <c:v>3q2011</c:v>
                </c:pt>
                <c:pt idx="75">
                  <c:v>4q2011</c:v>
                </c:pt>
                <c:pt idx="76">
                  <c:v>1q2012</c:v>
                </c:pt>
                <c:pt idx="77">
                  <c:v>2q2012</c:v>
                </c:pt>
                <c:pt idx="78">
                  <c:v>3q2012</c:v>
                </c:pt>
                <c:pt idx="79">
                  <c:v>4q2012</c:v>
                </c:pt>
              </c:strCache>
            </c:strRef>
          </c:cat>
          <c:val>
            <c:numRef>
              <c:f>List2!$B$4:$CC$4</c:f>
              <c:numCache>
                <c:formatCode>0.0</c:formatCode>
                <c:ptCount val="80"/>
                <c:pt idx="0">
                  <c:v>4.3892729990929471</c:v>
                </c:pt>
                <c:pt idx="1">
                  <c:v>4.3606863162710567</c:v>
                </c:pt>
                <c:pt idx="2">
                  <c:v>4.3156068838213786</c:v>
                </c:pt>
                <c:pt idx="3">
                  <c:v>4.2296163030845282</c:v>
                </c:pt>
                <c:pt idx="4">
                  <c:v>4.1524108302869225</c:v>
                </c:pt>
                <c:pt idx="5">
                  <c:v>4.2855491935500201</c:v>
                </c:pt>
                <c:pt idx="6">
                  <c:v>4.4001461956926597</c:v>
                </c:pt>
                <c:pt idx="7">
                  <c:v>4.3610161676070289</c:v>
                </c:pt>
                <c:pt idx="8">
                  <c:v>4.2306338204885883</c:v>
                </c:pt>
                <c:pt idx="9">
                  <c:v>4.1186572665396355</c:v>
                </c:pt>
                <c:pt idx="10">
                  <c:v>3.9915606606776182</c:v>
                </c:pt>
                <c:pt idx="11">
                  <c:v>3.736862153337666</c:v>
                </c:pt>
                <c:pt idx="12">
                  <c:v>3.6718787120129202</c:v>
                </c:pt>
                <c:pt idx="13">
                  <c:v>3.8660794859402432</c:v>
                </c:pt>
                <c:pt idx="14">
                  <c:v>3.9331948325046597</c:v>
                </c:pt>
                <c:pt idx="15">
                  <c:v>4.0550591967729535</c:v>
                </c:pt>
                <c:pt idx="16">
                  <c:v>4.2367228249163675</c:v>
                </c:pt>
                <c:pt idx="17">
                  <c:v>4.5855870765224145</c:v>
                </c:pt>
                <c:pt idx="18">
                  <c:v>4.9023926387670453</c:v>
                </c:pt>
                <c:pt idx="19">
                  <c:v>5.3947295767122156</c:v>
                </c:pt>
                <c:pt idx="20">
                  <c:v>5.8315015563553061</c:v>
                </c:pt>
                <c:pt idx="21">
                  <c:v>6.0379218977695475</c:v>
                </c:pt>
                <c:pt idx="22">
                  <c:v>6.6338931149473082</c:v>
                </c:pt>
                <c:pt idx="23">
                  <c:v>7.4525763885727843</c:v>
                </c:pt>
                <c:pt idx="24">
                  <c:v>8.0617571529437448</c:v>
                </c:pt>
                <c:pt idx="25">
                  <c:v>8.6522068204304166</c:v>
                </c:pt>
                <c:pt idx="26">
                  <c:v>9.0662616036599051</c:v>
                </c:pt>
                <c:pt idx="27">
                  <c:v>9.0979774987278219</c:v>
                </c:pt>
                <c:pt idx="28">
                  <c:v>9.2663186749801181</c:v>
                </c:pt>
                <c:pt idx="29">
                  <c:v>8.9202713878391062</c:v>
                </c:pt>
                <c:pt idx="30">
                  <c:v>8.5075457459696047</c:v>
                </c:pt>
                <c:pt idx="31">
                  <c:v>8.3386110431126177</c:v>
                </c:pt>
                <c:pt idx="32">
                  <c:v>8.2809227931645619</c:v>
                </c:pt>
                <c:pt idx="33">
                  <c:v>8.1658720040108435</c:v>
                </c:pt>
                <c:pt idx="34">
                  <c:v>8.1541962759937228</c:v>
                </c:pt>
                <c:pt idx="35">
                  <c:v>7.8616312702824045</c:v>
                </c:pt>
                <c:pt idx="36">
                  <c:v>7.4989741924346696</c:v>
                </c:pt>
                <c:pt idx="37">
                  <c:v>7.1703291309787245</c:v>
                </c:pt>
                <c:pt idx="38">
                  <c:v>7.1394044300995674</c:v>
                </c:pt>
                <c:pt idx="39">
                  <c:v>7.2540124897085541</c:v>
                </c:pt>
                <c:pt idx="40">
                  <c:v>7.411839414863354</c:v>
                </c:pt>
                <c:pt idx="41">
                  <c:v>7.7093875628836974</c:v>
                </c:pt>
                <c:pt idx="42">
                  <c:v>7.8685755140308968</c:v>
                </c:pt>
                <c:pt idx="43">
                  <c:v>8.0680916718607509</c:v>
                </c:pt>
                <c:pt idx="44">
                  <c:v>8.4082630485618015</c:v>
                </c:pt>
                <c:pt idx="45">
                  <c:v>8.4074070679129189</c:v>
                </c:pt>
                <c:pt idx="46">
                  <c:v>8.312462923529802</c:v>
                </c:pt>
                <c:pt idx="47">
                  <c:v>8.2502886280849523</c:v>
                </c:pt>
                <c:pt idx="48">
                  <c:v>8.0676814261876242</c:v>
                </c:pt>
                <c:pt idx="49">
                  <c:v>8.0171311035899997</c:v>
                </c:pt>
                <c:pt idx="50">
                  <c:v>7.7940981267759675</c:v>
                </c:pt>
                <c:pt idx="51">
                  <c:v>7.8505504799676427</c:v>
                </c:pt>
                <c:pt idx="52">
                  <c:v>7.6920630582351679</c:v>
                </c:pt>
                <c:pt idx="53">
                  <c:v>7.2580431991415715</c:v>
                </c:pt>
                <c:pt idx="54">
                  <c:v>7.0202477645314936</c:v>
                </c:pt>
                <c:pt idx="55">
                  <c:v>6.5420940350966221</c:v>
                </c:pt>
                <c:pt idx="56">
                  <c:v>5.8463652845163114</c:v>
                </c:pt>
                <c:pt idx="57">
                  <c:v>5.4376598820929303</c:v>
                </c:pt>
                <c:pt idx="58">
                  <c:v>5.0909310427840371</c:v>
                </c:pt>
                <c:pt idx="59">
                  <c:v>4.8552867343701394</c:v>
                </c:pt>
                <c:pt idx="60">
                  <c:v>4.5434907321673963</c:v>
                </c:pt>
                <c:pt idx="61">
                  <c:v>4.3277178081490284</c:v>
                </c:pt>
                <c:pt idx="62">
                  <c:v>4.2374134091348283</c:v>
                </c:pt>
                <c:pt idx="63">
                  <c:v>4.392581728963437</c:v>
                </c:pt>
                <c:pt idx="64">
                  <c:v>5.6115416752035374</c:v>
                </c:pt>
                <c:pt idx="65">
                  <c:v>6.4978108537363468</c:v>
                </c:pt>
                <c:pt idx="66">
                  <c:v>7.2350016472238501</c:v>
                </c:pt>
                <c:pt idx="67">
                  <c:v>7.4589434558061134</c:v>
                </c:pt>
                <c:pt idx="68">
                  <c:v>7.6174294688711095</c:v>
                </c:pt>
                <c:pt idx="69">
                  <c:v>7.3183687521775784</c:v>
                </c:pt>
                <c:pt idx="70">
                  <c:v>7.2190890785803479</c:v>
                </c:pt>
                <c:pt idx="71">
                  <c:v>6.9770253735362653</c:v>
                </c:pt>
                <c:pt idx="72">
                  <c:v>6.8667946150508197</c:v>
                </c:pt>
                <c:pt idx="73">
                  <c:v>6.8985190065331663</c:v>
                </c:pt>
                <c:pt idx="74">
                  <c:v>6.5838212193829664</c:v>
                </c:pt>
                <c:pt idx="75">
                  <c:v>6.5128036791490258</c:v>
                </c:pt>
                <c:pt idx="76">
                  <c:v>6.8214175022548105</c:v>
                </c:pt>
                <c:pt idx="77">
                  <c:v>6.8773397324208112</c:v>
                </c:pt>
                <c:pt idx="78">
                  <c:v>6.9453760987630524</c:v>
                </c:pt>
                <c:pt idx="79">
                  <c:v>7.2017139971540809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295-426F-A02F-7F1615F030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7133824"/>
        <c:axId val="157135616"/>
      </c:lineChart>
      <c:catAx>
        <c:axId val="157133824"/>
        <c:scaling>
          <c:orientation val="minMax"/>
        </c:scaling>
        <c:delete val="0"/>
        <c:axPos val="b"/>
        <c:majorTickMark val="out"/>
        <c:minorTickMark val="none"/>
        <c:tickLblPos val="nextTo"/>
        <c:crossAx val="157135616"/>
        <c:crosses val="autoZero"/>
        <c:auto val="1"/>
        <c:lblAlgn val="ctr"/>
        <c:lblOffset val="1000"/>
        <c:tickLblSkip val="4"/>
        <c:noMultiLvlLbl val="0"/>
      </c:catAx>
      <c:valAx>
        <c:axId val="157135616"/>
        <c:scaling>
          <c:orientation val="minMax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Corbel" panose="020B0503020204020204" pitchFamily="34" charset="0"/>
              </a:defRPr>
            </a:pPr>
            <a:endParaRPr lang="cs-CZ"/>
          </a:p>
        </c:txPr>
        <c:crossAx val="157133824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1400" b="1">
              <a:latin typeface="Corbel" panose="020B0503020204020204" pitchFamily="34" charset="0"/>
            </a:defRPr>
          </a:pPr>
          <a:endParaRPr lang="cs-CZ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3565041088889609"/>
          <c:y val="0.23501235139725207"/>
          <c:w val="0.72869917822220842"/>
          <c:h val="0.58429404045082678"/>
        </c:manualLayout>
      </c:layout>
      <c:pie3DChart>
        <c:varyColors val="1"/>
        <c:ser>
          <c:idx val="0"/>
          <c:order val="0"/>
          <c:explosion val="6"/>
          <c:dPt>
            <c:idx val="0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1-42EB-4495-A830-5111CD70267B}"/>
              </c:ext>
            </c:extLst>
          </c:dPt>
          <c:dPt>
            <c:idx val="1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3-42EB-4495-A830-5111CD70267B}"/>
              </c:ext>
            </c:extLst>
          </c:dPt>
          <c:dPt>
            <c:idx val="2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5-42EB-4495-A830-5111CD70267B}"/>
              </c:ext>
            </c:extLst>
          </c:dPt>
          <c:dLbls>
            <c:dLbl>
              <c:idx val="0"/>
              <c:layout>
                <c:manualLayout>
                  <c:x val="-3.5582182491849842E-2"/>
                  <c:y val="-2.0487108229118461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42EB-4495-A830-5111CD70267B}"/>
                </c:ext>
              </c:extLst>
            </c:dLbl>
            <c:dLbl>
              <c:idx val="1"/>
              <c:layout>
                <c:manualLayout>
                  <c:x val="-0.19627105367056225"/>
                  <c:y val="3.9786938397406206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42EB-4495-A830-5111CD70267B}"/>
                </c:ext>
              </c:extLst>
            </c:dLbl>
            <c:dLbl>
              <c:idx val="2"/>
              <c:layout>
                <c:manualLayout>
                  <c:x val="0.27060021091633379"/>
                  <c:y val="-0.11133279295970359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42EB-4495-A830-5111CD70267B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cs-CZ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List1!$B$45:$B$47</c:f>
              <c:strCache>
                <c:ptCount val="3"/>
                <c:pt idx="0">
                  <c:v>A</c:v>
                </c:pt>
                <c:pt idx="1">
                  <c:v>I</c:v>
                </c:pt>
                <c:pt idx="2">
                  <c:v>S</c:v>
                </c:pt>
              </c:strCache>
            </c:strRef>
          </c:cat>
          <c:val>
            <c:numRef>
              <c:f>List1!$D$45:$D$47</c:f>
              <c:numCache>
                <c:formatCode>0.0</c:formatCode>
                <c:ptCount val="3"/>
                <c:pt idx="0">
                  <c:v>4</c:v>
                </c:pt>
                <c:pt idx="1">
                  <c:v>35.1</c:v>
                </c:pt>
                <c:pt idx="2">
                  <c:v>60.9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2EB-4495-A830-5111CD70267B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legend>
      <c:legendPos val="b"/>
      <c:layout/>
      <c:overlay val="0"/>
      <c:txPr>
        <a:bodyPr/>
        <a:lstStyle/>
        <a:p>
          <a:pPr rtl="0">
            <a:defRPr sz="1400" b="1"/>
          </a:pPr>
          <a:endParaRPr lang="cs-CZ"/>
        </a:p>
      </c:txPr>
    </c:legend>
    <c:plotVisOnly val="1"/>
    <c:dispBlanksAs val="zero"/>
    <c:showDLblsOverMax val="0"/>
  </c:chart>
  <c:spPr>
    <a:ln>
      <a:solidFill>
        <a:schemeClr val="tx1"/>
      </a:solidFill>
    </a:ln>
  </c:sp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4230045419272169"/>
          <c:y val="0.22520842982862441"/>
          <c:w val="0.73534922152603377"/>
          <c:h val="0.58919600123513949"/>
        </c:manualLayout>
      </c:layout>
      <c:pie3DChart>
        <c:varyColors val="1"/>
        <c:ser>
          <c:idx val="0"/>
          <c:order val="0"/>
          <c:explosion val="6"/>
          <c:dPt>
            <c:idx val="0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1-BC5E-46D4-A15F-DF871FD21019}"/>
              </c:ext>
            </c:extLst>
          </c:dPt>
          <c:dPt>
            <c:idx val="1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3-BC5E-46D4-A15F-DF871FD21019}"/>
              </c:ext>
            </c:extLst>
          </c:dPt>
          <c:dPt>
            <c:idx val="2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5-BC5E-46D4-A15F-DF871FD21019}"/>
              </c:ext>
            </c:extLst>
          </c:dPt>
          <c:dLbls>
            <c:dLbl>
              <c:idx val="2"/>
              <c:layout>
                <c:manualLayout>
                  <c:x val="0.22988257175501434"/>
                  <c:y val="4.2978616643507814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BC5E-46D4-A15F-DF871FD21019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cs-CZ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List1!$B$45:$B$47</c:f>
              <c:strCache>
                <c:ptCount val="3"/>
                <c:pt idx="0">
                  <c:v>A</c:v>
                </c:pt>
                <c:pt idx="1">
                  <c:v>I</c:v>
                </c:pt>
                <c:pt idx="2">
                  <c:v>S</c:v>
                </c:pt>
              </c:strCache>
            </c:strRef>
          </c:cat>
          <c:val>
            <c:numRef>
              <c:f>List1!$C$45:$C$47</c:f>
              <c:numCache>
                <c:formatCode>0.0</c:formatCode>
                <c:ptCount val="3"/>
                <c:pt idx="0">
                  <c:v>11.8</c:v>
                </c:pt>
                <c:pt idx="1">
                  <c:v>45.4</c:v>
                </c:pt>
                <c:pt idx="2">
                  <c:v>42.8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C5E-46D4-A15F-DF871FD21019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legend>
      <c:legendPos val="b"/>
      <c:layout/>
      <c:overlay val="0"/>
      <c:txPr>
        <a:bodyPr/>
        <a:lstStyle/>
        <a:p>
          <a:pPr rtl="0">
            <a:defRPr sz="1400" b="1"/>
          </a:pPr>
          <a:endParaRPr lang="cs-CZ"/>
        </a:p>
      </c:txPr>
    </c:legend>
    <c:plotVisOnly val="1"/>
    <c:dispBlanksAs val="zero"/>
    <c:showDLblsOverMax val="0"/>
  </c:chart>
  <c:spPr>
    <a:ln>
      <a:solidFill>
        <a:schemeClr val="tx1"/>
      </a:solidFill>
    </a:ln>
  </c:sp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5892556245228484"/>
          <c:y val="0.24481627296587929"/>
          <c:w val="0.70542402665882065"/>
          <c:h val="0.56468619731357206"/>
        </c:manualLayout>
      </c:layout>
      <c:pie3DChart>
        <c:varyColors val="1"/>
        <c:ser>
          <c:idx val="0"/>
          <c:order val="0"/>
          <c:explosion val="6"/>
          <c:dPt>
            <c:idx val="0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1-9E5C-4E41-B96C-77765FEFD1F6}"/>
              </c:ext>
            </c:extLst>
          </c:dPt>
          <c:dPt>
            <c:idx val="1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3-9E5C-4E41-B96C-77765FEFD1F6}"/>
              </c:ext>
            </c:extLst>
          </c:dPt>
          <c:dPt>
            <c:idx val="2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5-9E5C-4E41-B96C-77765FEFD1F6}"/>
              </c:ext>
            </c:extLst>
          </c:dPt>
          <c:dLbls>
            <c:dLbl>
              <c:idx val="0"/>
              <c:layout>
                <c:manualLayout>
                  <c:x val="-3.3530356138618322E-2"/>
                  <c:y val="-3.4509417940404512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9E5C-4E41-B96C-77765FEFD1F6}"/>
                </c:ext>
              </c:extLst>
            </c:dLbl>
            <c:dLbl>
              <c:idx val="1"/>
              <c:layout>
                <c:manualLayout>
                  <c:x val="-0.12971185792754369"/>
                  <c:y val="-8.5928525452490558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9E5C-4E41-B96C-77765FEFD1F6}"/>
                </c:ext>
              </c:extLst>
            </c:dLbl>
            <c:dLbl>
              <c:idx val="2"/>
              <c:layout>
                <c:manualLayout>
                  <c:x val="0.24823249532305244"/>
                  <c:y val="-0.13683812591814667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9E5C-4E41-B96C-77765FEFD1F6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cs-CZ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List1!$B$45:$B$47</c:f>
              <c:strCache>
                <c:ptCount val="3"/>
                <c:pt idx="0">
                  <c:v>A</c:v>
                </c:pt>
                <c:pt idx="1">
                  <c:v>I</c:v>
                </c:pt>
                <c:pt idx="2">
                  <c:v>S</c:v>
                </c:pt>
              </c:strCache>
            </c:strRef>
          </c:cat>
          <c:val>
            <c:numRef>
              <c:f>List1!$G$45:$G$47</c:f>
              <c:numCache>
                <c:formatCode>General</c:formatCode>
                <c:ptCount val="3"/>
                <c:pt idx="0">
                  <c:v>3.5</c:v>
                </c:pt>
                <c:pt idx="1">
                  <c:v>26.1</c:v>
                </c:pt>
                <c:pt idx="2">
                  <c:v>70.400000000000006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E5C-4E41-B96C-77765FEFD1F6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legend>
      <c:legendPos val="b"/>
      <c:layout/>
      <c:overlay val="0"/>
      <c:txPr>
        <a:bodyPr/>
        <a:lstStyle/>
        <a:p>
          <a:pPr rtl="0">
            <a:defRPr sz="1400" b="1"/>
          </a:pPr>
          <a:endParaRPr lang="cs-CZ"/>
        </a:p>
      </c:txPr>
    </c:legend>
    <c:plotVisOnly val="1"/>
    <c:dispBlanksAs val="zero"/>
    <c:showDLblsOverMax val="0"/>
  </c:chart>
  <c:spPr>
    <a:ln>
      <a:solidFill>
        <a:schemeClr val="tx1"/>
      </a:solidFill>
    </a:ln>
  </c:sp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List1!$B$4</c:f>
              <c:strCache>
                <c:ptCount val="1"/>
                <c:pt idx="0">
                  <c:v>Základní vzdělání a bez vzdělání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cat>
            <c:numRef>
              <c:f>(List1!$F$3,List1!$H$3)</c:f>
              <c:numCache>
                <c:formatCode>General</c:formatCode>
                <c:ptCount val="2"/>
                <c:pt idx="0">
                  <c:v>1993</c:v>
                </c:pt>
                <c:pt idx="1">
                  <c:v>2012</c:v>
                </c:pt>
              </c:numCache>
            </c:numRef>
          </c:cat>
          <c:val>
            <c:numRef>
              <c:f>(List1!$G$4,List1!$I$4)</c:f>
              <c:numCache>
                <c:formatCode>0.0</c:formatCode>
                <c:ptCount val="2"/>
                <c:pt idx="0">
                  <c:v>13.395948052281822</c:v>
                </c:pt>
                <c:pt idx="1">
                  <c:v>4.2831864505317085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0D2-4CAC-9379-1A0390612EF3}"/>
            </c:ext>
          </c:extLst>
        </c:ser>
        <c:ser>
          <c:idx val="1"/>
          <c:order val="1"/>
          <c:tx>
            <c:strRef>
              <c:f>List1!$B$5</c:f>
              <c:strCache>
                <c:ptCount val="1"/>
                <c:pt idx="0">
                  <c:v>Střední bez maturity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numRef>
              <c:f>(List1!$F$3,List1!$H$3)</c:f>
              <c:numCache>
                <c:formatCode>General</c:formatCode>
                <c:ptCount val="2"/>
                <c:pt idx="0">
                  <c:v>1993</c:v>
                </c:pt>
                <c:pt idx="1">
                  <c:v>2012</c:v>
                </c:pt>
              </c:numCache>
            </c:numRef>
          </c:cat>
          <c:val>
            <c:numRef>
              <c:f>(List1!$G$5,List1!$I$5)</c:f>
              <c:numCache>
                <c:formatCode>0.0</c:formatCode>
                <c:ptCount val="2"/>
                <c:pt idx="0">
                  <c:v>45.641139805255655</c:v>
                </c:pt>
                <c:pt idx="1">
                  <c:v>37.016238682818575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0D2-4CAC-9379-1A0390612EF3}"/>
            </c:ext>
          </c:extLst>
        </c:ser>
        <c:ser>
          <c:idx val="2"/>
          <c:order val="2"/>
          <c:tx>
            <c:strRef>
              <c:f>List1!$B$6</c:f>
              <c:strCache>
                <c:ptCount val="1"/>
                <c:pt idx="0">
                  <c:v>Střední s maturitou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</c:spPr>
          <c:invertIfNegative val="0"/>
          <c:cat>
            <c:numRef>
              <c:f>(List1!$F$3,List1!$H$3)</c:f>
              <c:numCache>
                <c:formatCode>General</c:formatCode>
                <c:ptCount val="2"/>
                <c:pt idx="0">
                  <c:v>1993</c:v>
                </c:pt>
                <c:pt idx="1">
                  <c:v>2012</c:v>
                </c:pt>
              </c:numCache>
            </c:numRef>
          </c:cat>
          <c:val>
            <c:numRef>
              <c:f>(List1!$G$6,List1!$I$6)</c:f>
              <c:numCache>
                <c:formatCode>0.0</c:formatCode>
                <c:ptCount val="2"/>
                <c:pt idx="0">
                  <c:v>30.381519413399822</c:v>
                </c:pt>
                <c:pt idx="1">
                  <c:v>37.759261914592607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0D2-4CAC-9379-1A0390612EF3}"/>
            </c:ext>
          </c:extLst>
        </c:ser>
        <c:ser>
          <c:idx val="3"/>
          <c:order val="3"/>
          <c:tx>
            <c:strRef>
              <c:f>List1!$B$7</c:f>
              <c:strCache>
                <c:ptCount val="1"/>
                <c:pt idx="0">
                  <c:v>Vysokoškolské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cat>
            <c:numRef>
              <c:f>(List1!$F$3,List1!$H$3)</c:f>
              <c:numCache>
                <c:formatCode>General</c:formatCode>
                <c:ptCount val="2"/>
                <c:pt idx="0">
                  <c:v>1993</c:v>
                </c:pt>
                <c:pt idx="1">
                  <c:v>2012</c:v>
                </c:pt>
              </c:numCache>
            </c:numRef>
          </c:cat>
          <c:val>
            <c:numRef>
              <c:f>(List1!$G$7,List1!$I$7)</c:f>
              <c:numCache>
                <c:formatCode>0.0</c:formatCode>
                <c:ptCount val="2"/>
                <c:pt idx="0">
                  <c:v>10.581392729062685</c:v>
                </c:pt>
                <c:pt idx="1">
                  <c:v>20.941312952057046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0D2-4CAC-9379-1A0390612E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8230400"/>
        <c:axId val="158231936"/>
      </c:barChart>
      <c:catAx>
        <c:axId val="15823040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Consolas" panose="020B0609020204030204" pitchFamily="49" charset="0"/>
                <a:cs typeface="Consolas" panose="020B0609020204030204" pitchFamily="49" charset="0"/>
              </a:defRPr>
            </a:pPr>
            <a:endParaRPr lang="cs-CZ"/>
          </a:p>
        </c:txPr>
        <c:crossAx val="158231936"/>
        <c:crosses val="autoZero"/>
        <c:auto val="1"/>
        <c:lblAlgn val="ctr"/>
        <c:lblOffset val="100"/>
        <c:noMultiLvlLbl val="0"/>
      </c:catAx>
      <c:valAx>
        <c:axId val="158231936"/>
        <c:scaling>
          <c:orientation val="minMax"/>
        </c:scaling>
        <c:delete val="0"/>
        <c:axPos val="b"/>
        <c:majorGridlines/>
        <c:numFmt formatCode="0.0" sourceLinked="1"/>
        <c:majorTickMark val="out"/>
        <c:minorTickMark val="none"/>
        <c:tickLblPos val="nextTo"/>
        <c:crossAx val="158230400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200">
              <a:latin typeface="Consolas" panose="020B0609020204030204" pitchFamily="49" charset="0"/>
              <a:cs typeface="Consolas" panose="020B0609020204030204" pitchFamily="49" charset="0"/>
            </a:defRPr>
          </a:pPr>
          <a:endParaRPr lang="cs-CZ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7.0957210056353914E-2"/>
          <c:y val="6.3938698772551816E-2"/>
          <c:w val="0.56873273108303324"/>
          <c:h val="0.76589142146705436"/>
        </c:manualLayout>
      </c:layout>
      <c:lineChart>
        <c:grouping val="standard"/>
        <c:varyColors val="0"/>
        <c:ser>
          <c:idx val="0"/>
          <c:order val="0"/>
          <c:tx>
            <c:strRef>
              <c:f>List1!$B$43</c:f>
              <c:strCache>
                <c:ptCount val="1"/>
                <c:pt idx="0">
                  <c:v>Základní vzdělání a bez vzdělání</c:v>
                </c:pt>
              </c:strCache>
            </c:strRef>
          </c:tx>
          <c:spPr>
            <a:ln>
              <a:solidFill>
                <a:srgbClr val="FFC000"/>
              </a:solidFill>
            </a:ln>
          </c:spPr>
          <c:marker>
            <c:spPr>
              <a:noFill/>
              <a:ln>
                <a:solidFill>
                  <a:srgbClr val="FFC000"/>
                </a:solidFill>
              </a:ln>
            </c:spPr>
          </c:marker>
          <c:cat>
            <c:numRef>
              <c:f>List1!$F$41:$Y$41</c:f>
              <c:numCache>
                <c:formatCode>General</c:formatCode>
                <c:ptCount val="20"/>
                <c:pt idx="0">
                  <c:v>1993</c:v>
                </c:pt>
                <c:pt idx="1">
                  <c:v>1994</c:v>
                </c:pt>
                <c:pt idx="2">
                  <c:v>1995</c:v>
                </c:pt>
                <c:pt idx="3">
                  <c:v>1996</c:v>
                </c:pt>
                <c:pt idx="4">
                  <c:v>1997</c:v>
                </c:pt>
                <c:pt idx="5">
                  <c:v>1998</c:v>
                </c:pt>
                <c:pt idx="6">
                  <c:v>1999</c:v>
                </c:pt>
                <c:pt idx="7">
                  <c:v>2000</c:v>
                </c:pt>
                <c:pt idx="8">
                  <c:v>2001</c:v>
                </c:pt>
                <c:pt idx="9">
                  <c:v>2002</c:v>
                </c:pt>
                <c:pt idx="10">
                  <c:v>2003</c:v>
                </c:pt>
                <c:pt idx="11">
                  <c:v>2004</c:v>
                </c:pt>
                <c:pt idx="12">
                  <c:v>2005</c:v>
                </c:pt>
                <c:pt idx="13">
                  <c:v>2006</c:v>
                </c:pt>
                <c:pt idx="14">
                  <c:v>2007</c:v>
                </c:pt>
                <c:pt idx="15">
                  <c:v>2008</c:v>
                </c:pt>
                <c:pt idx="16">
                  <c:v>2009</c:v>
                </c:pt>
                <c:pt idx="17">
                  <c:v>2010</c:v>
                </c:pt>
                <c:pt idx="18">
                  <c:v>2011</c:v>
                </c:pt>
                <c:pt idx="19">
                  <c:v>2012</c:v>
                </c:pt>
              </c:numCache>
            </c:numRef>
          </c:cat>
          <c:val>
            <c:numRef>
              <c:f>List1!$F$43:$Y$43</c:f>
              <c:numCache>
                <c:formatCode>0.0</c:formatCode>
                <c:ptCount val="20"/>
                <c:pt idx="0">
                  <c:v>8.9484265489380856</c:v>
                </c:pt>
                <c:pt idx="1">
                  <c:v>9.4411599115212947</c:v>
                </c:pt>
                <c:pt idx="2">
                  <c:v>10.81541443942092</c:v>
                </c:pt>
                <c:pt idx="3">
                  <c:v>11.202896662085154</c:v>
                </c:pt>
                <c:pt idx="4">
                  <c:v>13.454156565633971</c:v>
                </c:pt>
                <c:pt idx="5">
                  <c:v>16.051347105160037</c:v>
                </c:pt>
                <c:pt idx="6">
                  <c:v>20.948315958595089</c:v>
                </c:pt>
                <c:pt idx="7">
                  <c:v>23.345870580809212</c:v>
                </c:pt>
                <c:pt idx="8">
                  <c:v>23.425394305174564</c:v>
                </c:pt>
                <c:pt idx="9">
                  <c:v>20.782031340951516</c:v>
                </c:pt>
                <c:pt idx="10">
                  <c:v>22.523683464370979</c:v>
                </c:pt>
                <c:pt idx="11">
                  <c:v>26.052230162709112</c:v>
                </c:pt>
                <c:pt idx="12">
                  <c:v>26.684288596941681</c:v>
                </c:pt>
                <c:pt idx="13">
                  <c:v>24.453937757877387</c:v>
                </c:pt>
                <c:pt idx="14">
                  <c:v>20.076135815373721</c:v>
                </c:pt>
                <c:pt idx="15">
                  <c:v>19.035407570034316</c:v>
                </c:pt>
                <c:pt idx="16">
                  <c:v>24.077660894622888</c:v>
                </c:pt>
                <c:pt idx="17">
                  <c:v>25.001281841202349</c:v>
                </c:pt>
                <c:pt idx="18">
                  <c:v>24.325447680523379</c:v>
                </c:pt>
                <c:pt idx="19">
                  <c:v>28.476511948953043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713-430A-BF71-EF455ED3B82B}"/>
            </c:ext>
          </c:extLst>
        </c:ser>
        <c:ser>
          <c:idx val="1"/>
          <c:order val="1"/>
          <c:tx>
            <c:strRef>
              <c:f>List1!$B$44</c:f>
              <c:strCache>
                <c:ptCount val="1"/>
                <c:pt idx="0">
                  <c:v>Střední bez maturity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cat>
            <c:numRef>
              <c:f>List1!$F$41:$Y$41</c:f>
              <c:numCache>
                <c:formatCode>General</c:formatCode>
                <c:ptCount val="20"/>
                <c:pt idx="0">
                  <c:v>1993</c:v>
                </c:pt>
                <c:pt idx="1">
                  <c:v>1994</c:v>
                </c:pt>
                <c:pt idx="2">
                  <c:v>1995</c:v>
                </c:pt>
                <c:pt idx="3">
                  <c:v>1996</c:v>
                </c:pt>
                <c:pt idx="4">
                  <c:v>1997</c:v>
                </c:pt>
                <c:pt idx="5">
                  <c:v>1998</c:v>
                </c:pt>
                <c:pt idx="6">
                  <c:v>1999</c:v>
                </c:pt>
                <c:pt idx="7">
                  <c:v>2000</c:v>
                </c:pt>
                <c:pt idx="8">
                  <c:v>2001</c:v>
                </c:pt>
                <c:pt idx="9">
                  <c:v>2002</c:v>
                </c:pt>
                <c:pt idx="10">
                  <c:v>2003</c:v>
                </c:pt>
                <c:pt idx="11">
                  <c:v>2004</c:v>
                </c:pt>
                <c:pt idx="12">
                  <c:v>2005</c:v>
                </c:pt>
                <c:pt idx="13">
                  <c:v>2006</c:v>
                </c:pt>
                <c:pt idx="14">
                  <c:v>2007</c:v>
                </c:pt>
                <c:pt idx="15">
                  <c:v>2008</c:v>
                </c:pt>
                <c:pt idx="16">
                  <c:v>2009</c:v>
                </c:pt>
                <c:pt idx="17">
                  <c:v>2010</c:v>
                </c:pt>
                <c:pt idx="18">
                  <c:v>2011</c:v>
                </c:pt>
                <c:pt idx="19">
                  <c:v>2012</c:v>
                </c:pt>
              </c:numCache>
            </c:numRef>
          </c:cat>
          <c:val>
            <c:numRef>
              <c:f>List1!$F$44:$Y$44</c:f>
              <c:numCache>
                <c:formatCode>0.0</c:formatCode>
                <c:ptCount val="20"/>
                <c:pt idx="0">
                  <c:v>4.0940619525985875</c:v>
                </c:pt>
                <c:pt idx="1">
                  <c:v>4.0518038548189477</c:v>
                </c:pt>
                <c:pt idx="2">
                  <c:v>3.7815999981492876</c:v>
                </c:pt>
                <c:pt idx="3">
                  <c:v>3.629831591965909</c:v>
                </c:pt>
                <c:pt idx="4">
                  <c:v>4.4159863485849407</c:v>
                </c:pt>
                <c:pt idx="5">
                  <c:v>6.184021098733802</c:v>
                </c:pt>
                <c:pt idx="6">
                  <c:v>8.9083685816420335</c:v>
                </c:pt>
                <c:pt idx="7">
                  <c:v>8.9307204861464484</c:v>
                </c:pt>
                <c:pt idx="8">
                  <c:v>8.4079348337266353</c:v>
                </c:pt>
                <c:pt idx="9">
                  <c:v>7.8358464000455017</c:v>
                </c:pt>
                <c:pt idx="10">
                  <c:v>8.4397592669728638</c:v>
                </c:pt>
                <c:pt idx="11">
                  <c:v>9.3756880545883536</c:v>
                </c:pt>
                <c:pt idx="12">
                  <c:v>8.9274203027975751</c:v>
                </c:pt>
                <c:pt idx="13">
                  <c:v>7.742920753561747</c:v>
                </c:pt>
                <c:pt idx="14">
                  <c:v>5.9014895264541662</c:v>
                </c:pt>
                <c:pt idx="15">
                  <c:v>4.4278727023805518</c:v>
                </c:pt>
                <c:pt idx="16">
                  <c:v>7.3830839709405085</c:v>
                </c:pt>
                <c:pt idx="17">
                  <c:v>8.4558991391631046</c:v>
                </c:pt>
                <c:pt idx="18">
                  <c:v>7.7330753067120837</c:v>
                </c:pt>
                <c:pt idx="19">
                  <c:v>7.9948530036617029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713-430A-BF71-EF455ED3B82B}"/>
            </c:ext>
          </c:extLst>
        </c:ser>
        <c:ser>
          <c:idx val="2"/>
          <c:order val="2"/>
          <c:tx>
            <c:strRef>
              <c:f>List1!$B$45</c:f>
              <c:strCache>
                <c:ptCount val="1"/>
                <c:pt idx="0">
                  <c:v>Střední s maturitou</c:v>
                </c:pt>
              </c:strCache>
            </c:strRef>
          </c:tx>
          <c:spPr>
            <a:ln>
              <a:solidFill>
                <a:schemeClr val="tx2">
                  <a:lumMod val="75000"/>
                </a:schemeClr>
              </a:solidFill>
            </a:ln>
          </c:spPr>
          <c:marker>
            <c:spPr>
              <a:solidFill>
                <a:schemeClr val="tx2">
                  <a:lumMod val="75000"/>
                </a:schemeClr>
              </a:solidFill>
              <a:ln>
                <a:solidFill>
                  <a:schemeClr val="tx2">
                    <a:lumMod val="75000"/>
                  </a:schemeClr>
                </a:solidFill>
              </a:ln>
            </c:spPr>
          </c:marker>
          <c:cat>
            <c:numRef>
              <c:f>List1!$F$41:$Y$41</c:f>
              <c:numCache>
                <c:formatCode>General</c:formatCode>
                <c:ptCount val="20"/>
                <c:pt idx="0">
                  <c:v>1993</c:v>
                </c:pt>
                <c:pt idx="1">
                  <c:v>1994</c:v>
                </c:pt>
                <c:pt idx="2">
                  <c:v>1995</c:v>
                </c:pt>
                <c:pt idx="3">
                  <c:v>1996</c:v>
                </c:pt>
                <c:pt idx="4">
                  <c:v>1997</c:v>
                </c:pt>
                <c:pt idx="5">
                  <c:v>1998</c:v>
                </c:pt>
                <c:pt idx="6">
                  <c:v>1999</c:v>
                </c:pt>
                <c:pt idx="7">
                  <c:v>2000</c:v>
                </c:pt>
                <c:pt idx="8">
                  <c:v>2001</c:v>
                </c:pt>
                <c:pt idx="9">
                  <c:v>2002</c:v>
                </c:pt>
                <c:pt idx="10">
                  <c:v>2003</c:v>
                </c:pt>
                <c:pt idx="11">
                  <c:v>2004</c:v>
                </c:pt>
                <c:pt idx="12">
                  <c:v>2005</c:v>
                </c:pt>
                <c:pt idx="13">
                  <c:v>2006</c:v>
                </c:pt>
                <c:pt idx="14">
                  <c:v>2007</c:v>
                </c:pt>
                <c:pt idx="15">
                  <c:v>2008</c:v>
                </c:pt>
                <c:pt idx="16">
                  <c:v>2009</c:v>
                </c:pt>
                <c:pt idx="17">
                  <c:v>2010</c:v>
                </c:pt>
                <c:pt idx="18">
                  <c:v>2011</c:v>
                </c:pt>
                <c:pt idx="19">
                  <c:v>2012</c:v>
                </c:pt>
              </c:numCache>
            </c:numRef>
          </c:cat>
          <c:val>
            <c:numRef>
              <c:f>List1!$F$45:$Y$45</c:f>
              <c:numCache>
                <c:formatCode>0.0</c:formatCode>
                <c:ptCount val="20"/>
                <c:pt idx="0">
                  <c:v>3.2964498072892092</c:v>
                </c:pt>
                <c:pt idx="1">
                  <c:v>3.2788053536428068</c:v>
                </c:pt>
                <c:pt idx="2">
                  <c:v>2.5285732157901148</c:v>
                </c:pt>
                <c:pt idx="3">
                  <c:v>2.5052924280851334</c:v>
                </c:pt>
                <c:pt idx="4">
                  <c:v>3.4846229776961732</c:v>
                </c:pt>
                <c:pt idx="5">
                  <c:v>5.0891963347775393</c:v>
                </c:pt>
                <c:pt idx="6">
                  <c:v>6.6052775031845172</c:v>
                </c:pt>
                <c:pt idx="7">
                  <c:v>6.4568974838163635</c:v>
                </c:pt>
                <c:pt idx="8">
                  <c:v>5.7480686564313483</c:v>
                </c:pt>
                <c:pt idx="9">
                  <c:v>5.1303608244969325</c:v>
                </c:pt>
                <c:pt idx="10">
                  <c:v>5.5709287309998574</c:v>
                </c:pt>
                <c:pt idx="11">
                  <c:v>5.2671455860272465</c:v>
                </c:pt>
                <c:pt idx="12">
                  <c:v>5.1402053308728926</c:v>
                </c:pt>
                <c:pt idx="13">
                  <c:v>4.8525797634823995</c:v>
                </c:pt>
                <c:pt idx="14">
                  <c:v>3.2846074757082948</c:v>
                </c:pt>
                <c:pt idx="15">
                  <c:v>2.8120620449521887</c:v>
                </c:pt>
                <c:pt idx="16">
                  <c:v>4.7123381910460873</c:v>
                </c:pt>
                <c:pt idx="17">
                  <c:v>5.3144215858596704</c:v>
                </c:pt>
                <c:pt idx="18">
                  <c:v>5.0047597847315393</c:v>
                </c:pt>
                <c:pt idx="19">
                  <c:v>4.9437439324034864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713-430A-BF71-EF455ED3B82B}"/>
            </c:ext>
          </c:extLst>
        </c:ser>
        <c:ser>
          <c:idx val="3"/>
          <c:order val="3"/>
          <c:tx>
            <c:strRef>
              <c:f>List1!$B$46</c:f>
              <c:strCache>
                <c:ptCount val="1"/>
                <c:pt idx="0">
                  <c:v>Vysokoškolské</c:v>
                </c:pt>
              </c:strCache>
            </c:strRef>
          </c:tx>
          <c:spPr>
            <a:ln>
              <a:solidFill>
                <a:srgbClr val="00B050"/>
              </a:solidFill>
            </a:ln>
          </c:spPr>
          <c:marker>
            <c:spPr>
              <a:noFill/>
              <a:ln>
                <a:solidFill>
                  <a:srgbClr val="00B050"/>
                </a:solidFill>
              </a:ln>
            </c:spPr>
          </c:marker>
          <c:cat>
            <c:numRef>
              <c:f>List1!$F$41:$Y$41</c:f>
              <c:numCache>
                <c:formatCode>General</c:formatCode>
                <c:ptCount val="20"/>
                <c:pt idx="0">
                  <c:v>1993</c:v>
                </c:pt>
                <c:pt idx="1">
                  <c:v>1994</c:v>
                </c:pt>
                <c:pt idx="2">
                  <c:v>1995</c:v>
                </c:pt>
                <c:pt idx="3">
                  <c:v>1996</c:v>
                </c:pt>
                <c:pt idx="4">
                  <c:v>1997</c:v>
                </c:pt>
                <c:pt idx="5">
                  <c:v>1998</c:v>
                </c:pt>
                <c:pt idx="6">
                  <c:v>1999</c:v>
                </c:pt>
                <c:pt idx="7">
                  <c:v>2000</c:v>
                </c:pt>
                <c:pt idx="8">
                  <c:v>2001</c:v>
                </c:pt>
                <c:pt idx="9">
                  <c:v>2002</c:v>
                </c:pt>
                <c:pt idx="10">
                  <c:v>2003</c:v>
                </c:pt>
                <c:pt idx="11">
                  <c:v>2004</c:v>
                </c:pt>
                <c:pt idx="12">
                  <c:v>2005</c:v>
                </c:pt>
                <c:pt idx="13">
                  <c:v>2006</c:v>
                </c:pt>
                <c:pt idx="14">
                  <c:v>2007</c:v>
                </c:pt>
                <c:pt idx="15">
                  <c:v>2008</c:v>
                </c:pt>
                <c:pt idx="16">
                  <c:v>2009</c:v>
                </c:pt>
                <c:pt idx="17">
                  <c:v>2010</c:v>
                </c:pt>
                <c:pt idx="18">
                  <c:v>2011</c:v>
                </c:pt>
                <c:pt idx="19">
                  <c:v>2012</c:v>
                </c:pt>
              </c:numCache>
            </c:numRef>
          </c:cat>
          <c:val>
            <c:numRef>
              <c:f>List1!$F$46:$Y$46</c:f>
              <c:numCache>
                <c:formatCode>0.0</c:formatCode>
                <c:ptCount val="20"/>
                <c:pt idx="0">
                  <c:v>1.9904706071102951</c:v>
                </c:pt>
                <c:pt idx="1">
                  <c:v>1.7313654826124734</c:v>
                </c:pt>
                <c:pt idx="2">
                  <c:v>1.2403955055448637</c:v>
                </c:pt>
                <c:pt idx="3">
                  <c:v>1.0671649832021886</c:v>
                </c:pt>
                <c:pt idx="4">
                  <c:v>1.5448981987325716</c:v>
                </c:pt>
                <c:pt idx="5">
                  <c:v>2.4285622860562772</c:v>
                </c:pt>
                <c:pt idx="6">
                  <c:v>3.3450019015456438</c:v>
                </c:pt>
                <c:pt idx="7">
                  <c:v>2.9173580604422247</c:v>
                </c:pt>
                <c:pt idx="8">
                  <c:v>2.5260229980941888</c:v>
                </c:pt>
                <c:pt idx="9">
                  <c:v>2.1364621394007579</c:v>
                </c:pt>
                <c:pt idx="10">
                  <c:v>2.2059599062416906</c:v>
                </c:pt>
                <c:pt idx="11">
                  <c:v>2.2568186768793228</c:v>
                </c:pt>
                <c:pt idx="12">
                  <c:v>2.333255065553125</c:v>
                </c:pt>
                <c:pt idx="13">
                  <c:v>2.4025800001033302</c:v>
                </c:pt>
                <c:pt idx="14">
                  <c:v>1.6556087720550878</c:v>
                </c:pt>
                <c:pt idx="15">
                  <c:v>1.6434784688050401</c:v>
                </c:pt>
                <c:pt idx="16">
                  <c:v>2.4088959362192388</c:v>
                </c:pt>
                <c:pt idx="17">
                  <c:v>2.7677584170026202</c:v>
                </c:pt>
                <c:pt idx="18">
                  <c:v>2.7832966337510419</c:v>
                </c:pt>
                <c:pt idx="19">
                  <c:v>2.8612007633792467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0713-430A-BF71-EF455ED3B8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8270592"/>
        <c:axId val="158272512"/>
      </c:lineChart>
      <c:catAx>
        <c:axId val="158270592"/>
        <c:scaling>
          <c:orientation val="minMax"/>
        </c:scaling>
        <c:delete val="0"/>
        <c:axPos val="b"/>
        <c:majorGridlines>
          <c:spPr>
            <a:ln w="3175">
              <a:solidFill>
                <a:srgbClr val="000000"/>
              </a:solidFill>
              <a:prstDash val="sysDash"/>
            </a:ln>
          </c:spPr>
        </c:majorGridlines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cs-CZ"/>
          </a:p>
        </c:txPr>
        <c:crossAx val="158272512"/>
        <c:crosses val="autoZero"/>
        <c:auto val="1"/>
        <c:lblAlgn val="ctr"/>
        <c:lblOffset val="100"/>
        <c:tickLblSkip val="2"/>
        <c:tickMarkSkip val="1"/>
        <c:noMultiLvlLbl val="0"/>
      </c:catAx>
      <c:valAx>
        <c:axId val="158272512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ys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Consolas"/>
                <a:ea typeface="Consolas"/>
                <a:cs typeface="Consolas"/>
              </a:defRPr>
            </a:pPr>
            <a:endParaRPr lang="cs-CZ"/>
          </a:p>
        </c:txPr>
        <c:crossAx val="158270592"/>
        <c:crosses val="autoZero"/>
        <c:crossBetween val="between"/>
      </c:valAx>
      <c:spPr>
        <a:gradFill rotWithShape="0">
          <a:gsLst>
            <a:gs pos="0">
              <a:srgbClr val="99CCFF"/>
            </a:gs>
            <a:gs pos="100000">
              <a:srgbClr val="99CCFF">
                <a:gamma/>
                <a:tint val="0"/>
                <a:invGamma/>
              </a:srgbClr>
            </a:gs>
          </a:gsLst>
          <a:lin ang="5400000" scaled="1"/>
        </a:gradFill>
        <a:ln w="25400">
          <a:noFill/>
        </a:ln>
      </c:spPr>
    </c:plotArea>
    <c:legend>
      <c:legendPos val="r"/>
      <c:layout>
        <c:manualLayout>
          <c:xMode val="edge"/>
          <c:yMode val="edge"/>
          <c:x val="0.66428940568475536"/>
          <c:y val="9.6860524013445692E-2"/>
          <c:w val="0.28218859138533225"/>
          <c:h val="0.61558858043768416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1200" b="0" i="0" u="none" strike="noStrike" baseline="0">
              <a:solidFill>
                <a:srgbClr val="000000"/>
              </a:solidFill>
              <a:latin typeface="Consolas"/>
              <a:ea typeface="Consolas"/>
              <a:cs typeface="Consolas"/>
            </a:defRPr>
          </a:pPr>
          <a:endParaRPr lang="cs-CZ"/>
        </a:p>
      </c:txPr>
    </c:legend>
    <c:plotVisOnly val="1"/>
    <c:dispBlanksAs val="gap"/>
    <c:showDLblsOverMax val="0"/>
  </c:chart>
  <c:spPr>
    <a:solidFill>
      <a:srgbClr val="FFFFFF"/>
    </a:solidFill>
    <a:ln w="3175">
      <a:noFill/>
      <a:prstDash val="solid"/>
    </a:ln>
  </c:spPr>
  <c:txPr>
    <a:bodyPr/>
    <a:lstStyle/>
    <a:p>
      <a:pPr>
        <a:defRPr sz="8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cs-CZ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0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D7B-4D26-B74B-7273BDABD59C}"/>
              </c:ext>
            </c:extLst>
          </c:dPt>
          <c:dPt>
            <c:idx val="29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D7B-4D26-B74B-7273BDABD59C}"/>
              </c:ext>
            </c:extLst>
          </c:dPt>
          <c:cat>
            <c:strRef>
              <c:f>'[Eurostat_Table_tps00203NoFlagNoDesc_661926ae-f4d2-4dc8-a498-a0dd63aac1da.xls]Sheet0'!$A$5:$A$34</c:f>
              <c:strCache>
                <c:ptCount val="30"/>
                <c:pt idx="0">
                  <c:v>Greece</c:v>
                </c:pt>
                <c:pt idx="1">
                  <c:v>Spain</c:v>
                </c:pt>
                <c:pt idx="2">
                  <c:v>Italy</c:v>
                </c:pt>
                <c:pt idx="3">
                  <c:v>France</c:v>
                </c:pt>
                <c:pt idx="4">
                  <c:v>France (metropolitan)</c:v>
                </c:pt>
                <c:pt idx="5">
                  <c:v>Cyprus</c:v>
                </c:pt>
                <c:pt idx="6">
                  <c:v>Sweden</c:v>
                </c:pt>
                <c:pt idx="7">
                  <c:v>Finland</c:v>
                </c:pt>
                <c:pt idx="8">
                  <c:v>Croatia</c:v>
                </c:pt>
                <c:pt idx="9">
                  <c:v>Portugal</c:v>
                </c:pt>
                <c:pt idx="10">
                  <c:v>EU (28 countries)</c:v>
                </c:pt>
                <c:pt idx="11">
                  <c:v>Latvia</c:v>
                </c:pt>
                <c:pt idx="12">
                  <c:v>Lithuania</c:v>
                </c:pt>
                <c:pt idx="13">
                  <c:v>Slovakia</c:v>
                </c:pt>
                <c:pt idx="14">
                  <c:v>Luxembourg</c:v>
                </c:pt>
                <c:pt idx="15">
                  <c:v>Belgium</c:v>
                </c:pt>
                <c:pt idx="16">
                  <c:v>Denmark</c:v>
                </c:pt>
                <c:pt idx="17">
                  <c:v>Ireland</c:v>
                </c:pt>
                <c:pt idx="18">
                  <c:v>Austria</c:v>
                </c:pt>
                <c:pt idx="19">
                  <c:v>Slovenia</c:v>
                </c:pt>
                <c:pt idx="20">
                  <c:v>Estonia</c:v>
                </c:pt>
                <c:pt idx="21">
                  <c:v>Bulgaria</c:v>
                </c:pt>
                <c:pt idx="22">
                  <c:v>Romania</c:v>
                </c:pt>
                <c:pt idx="23">
                  <c:v>United Kingdom</c:v>
                </c:pt>
                <c:pt idx="24">
                  <c:v>Malta</c:v>
                </c:pt>
                <c:pt idx="25">
                  <c:v>Hungary</c:v>
                </c:pt>
                <c:pt idx="26">
                  <c:v>Netherlands</c:v>
                </c:pt>
                <c:pt idx="27">
                  <c:v>Poland</c:v>
                </c:pt>
                <c:pt idx="28">
                  <c:v>Germany</c:v>
                </c:pt>
                <c:pt idx="29">
                  <c:v>Czechia</c:v>
                </c:pt>
              </c:strCache>
            </c:strRef>
          </c:cat>
          <c:val>
            <c:numRef>
              <c:f>'[Eurostat_Table_tps00203NoFlagNoDesc_661926ae-f4d2-4dc8-a498-a0dd63aac1da.xls]Sheet0'!$M$5:$M$34</c:f>
              <c:numCache>
                <c:formatCode>General</c:formatCode>
                <c:ptCount val="30"/>
                <c:pt idx="0">
                  <c:v>17.3</c:v>
                </c:pt>
                <c:pt idx="1">
                  <c:v>14.1</c:v>
                </c:pt>
                <c:pt idx="2">
                  <c:v>10</c:v>
                </c:pt>
                <c:pt idx="3">
                  <c:v>8.5</c:v>
                </c:pt>
                <c:pt idx="4">
                  <c:v>8.1999999999999993</c:v>
                </c:pt>
                <c:pt idx="5">
                  <c:v>7.1</c:v>
                </c:pt>
                <c:pt idx="6">
                  <c:v>6.8</c:v>
                </c:pt>
                <c:pt idx="7">
                  <c:v>6.7</c:v>
                </c:pt>
                <c:pt idx="8">
                  <c:v>6.6</c:v>
                </c:pt>
                <c:pt idx="9">
                  <c:v>6.5</c:v>
                </c:pt>
                <c:pt idx="10">
                  <c:v>6.3</c:v>
                </c:pt>
                <c:pt idx="11">
                  <c:v>6.3</c:v>
                </c:pt>
                <c:pt idx="12">
                  <c:v>6.3</c:v>
                </c:pt>
                <c:pt idx="13">
                  <c:v>5.8</c:v>
                </c:pt>
                <c:pt idx="14">
                  <c:v>5.6</c:v>
                </c:pt>
                <c:pt idx="15">
                  <c:v>5.4</c:v>
                </c:pt>
                <c:pt idx="16">
                  <c:v>5</c:v>
                </c:pt>
                <c:pt idx="17">
                  <c:v>5</c:v>
                </c:pt>
                <c:pt idx="18">
                  <c:v>4.5</c:v>
                </c:pt>
                <c:pt idx="19">
                  <c:v>4.5</c:v>
                </c:pt>
                <c:pt idx="20">
                  <c:v>4.4000000000000004</c:v>
                </c:pt>
                <c:pt idx="21">
                  <c:v>4.2</c:v>
                </c:pt>
                <c:pt idx="22">
                  <c:v>3.9</c:v>
                </c:pt>
                <c:pt idx="23">
                  <c:v>3.8</c:v>
                </c:pt>
                <c:pt idx="24">
                  <c:v>3.6</c:v>
                </c:pt>
                <c:pt idx="25">
                  <c:v>3.4</c:v>
                </c:pt>
                <c:pt idx="26">
                  <c:v>3.4</c:v>
                </c:pt>
                <c:pt idx="27">
                  <c:v>3.3</c:v>
                </c:pt>
                <c:pt idx="28">
                  <c:v>3.1</c:v>
                </c:pt>
                <c:pt idx="29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D7B-4D26-B74B-7273BDABD5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34138376"/>
        <c:axId val="134141984"/>
      </c:barChart>
      <c:catAx>
        <c:axId val="13413837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34141984"/>
        <c:crosses val="autoZero"/>
        <c:auto val="1"/>
        <c:lblAlgn val="ctr"/>
        <c:lblOffset val="100"/>
        <c:noMultiLvlLbl val="0"/>
      </c:catAx>
      <c:valAx>
        <c:axId val="13414198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341383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cs-CZ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C6E42FA-FCF9-43FC-946B-F18B21288E50}" type="datetimeFigureOut">
              <a:rPr lang="en-US" altLang="cs-CZ"/>
              <a:pPr>
                <a:defRPr/>
              </a:pPr>
              <a:t>12/3/2020</a:t>
            </a:fld>
            <a:endParaRPr lang="en-US" altLang="cs-CZ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cs-CZ" noProof="0" smtClean="0"/>
              <a:t>Klepnutím lze upravit styly předlohy textu.</a:t>
            </a:r>
          </a:p>
          <a:p>
            <a:pPr lvl="1"/>
            <a:r>
              <a:rPr lang="en-US" altLang="cs-CZ" noProof="0" smtClean="0"/>
              <a:t>Druhá úroveň</a:t>
            </a:r>
          </a:p>
          <a:p>
            <a:pPr lvl="2"/>
            <a:r>
              <a:rPr lang="en-US" altLang="cs-CZ" noProof="0" smtClean="0"/>
              <a:t>Třetí úroveň</a:t>
            </a:r>
          </a:p>
          <a:p>
            <a:pPr lvl="3"/>
            <a:r>
              <a:rPr lang="en-US" altLang="cs-CZ" noProof="0" smtClean="0"/>
              <a:t>Čtvrtá úroveň</a:t>
            </a:r>
          </a:p>
          <a:p>
            <a:pPr lvl="4"/>
            <a:r>
              <a:rPr lang="en-US" altLang="cs-CZ" noProof="0" smtClean="0"/>
              <a:t>Pátá úroveň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cs-CZ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DB97E55-4A73-4C86-95A8-0FD026611490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10968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2651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48628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670934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351903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453531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467899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19873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57972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28795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 bwMode="ltGray">
          <a:xfrm>
            <a:off x="0" y="0"/>
            <a:ext cx="9144000" cy="513556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Obdélník 4"/>
          <p:cNvSpPr/>
          <p:nvPr/>
        </p:nvSpPr>
        <p:spPr bwMode="invGray">
          <a:xfrm>
            <a:off x="0" y="5127625"/>
            <a:ext cx="9144000" cy="46038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tIns="0" bIns="0" anchor="t"/>
          <a:lstStyle>
            <a:lvl1pPr algn="l">
              <a:defRPr sz="4700" b="1"/>
            </a:lvl1pPr>
            <a:extLst/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lang="cs-CZ" smtClean="0"/>
              <a:t>Klepnutím lze upravit styl předlohy podnadpisů.</a:t>
            </a:r>
            <a:endParaRPr lang="en-US"/>
          </a:p>
        </p:txBody>
      </p:sp>
      <p:sp>
        <p:nvSpPr>
          <p:cNvPr id="6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8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5B539CB2-ACC2-4553-9095-BFC6187CD341}" type="slidenum">
              <a:rPr lang="en-CA" altLang="cs-CZ"/>
              <a:pPr>
                <a:defRPr/>
              </a:pPr>
              <a:t>‹#›</a:t>
            </a:fld>
            <a:endParaRPr lang="en-CA" altLang="cs-CZ"/>
          </a:p>
        </p:txBody>
      </p:sp>
    </p:spTree>
    <p:extLst>
      <p:ext uri="{BB962C8B-B14F-4D97-AF65-F5344CB8AC3E}">
        <p14:creationId xmlns:p14="http://schemas.microsoft.com/office/powerpoint/2010/main" val="36332307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C6D8CD-9D44-4D8B-B29B-F57DEB8653B5}" type="slidenum">
              <a:rPr lang="en-CA" altLang="cs-CZ"/>
              <a:pPr>
                <a:defRPr/>
              </a:pPr>
              <a:t>‹#›</a:t>
            </a:fld>
            <a:endParaRPr lang="en-CA" altLang="cs-CZ"/>
          </a:p>
        </p:txBody>
      </p:sp>
    </p:spTree>
    <p:extLst>
      <p:ext uri="{BB962C8B-B14F-4D97-AF65-F5344CB8AC3E}">
        <p14:creationId xmlns:p14="http://schemas.microsoft.com/office/powerpoint/2010/main" val="38020530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 bwMode="invGray">
          <a:xfrm>
            <a:off x="6599238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Obdélník 4"/>
          <p:cNvSpPr/>
          <p:nvPr/>
        </p:nvSpPr>
        <p:spPr bwMode="ltGray">
          <a:xfrm>
            <a:off x="6648450" y="0"/>
            <a:ext cx="2514600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6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2640013" y="6376988"/>
            <a:ext cx="38369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8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8AF35F-5AFA-41CC-AC37-5EDB021E949B}" type="slidenum">
              <a:rPr lang="en-CA" altLang="cs-CZ"/>
              <a:pPr>
                <a:defRPr/>
              </a:pPr>
              <a:t>‹#›</a:t>
            </a:fld>
            <a:endParaRPr lang="en-CA" altLang="cs-CZ"/>
          </a:p>
        </p:txBody>
      </p:sp>
    </p:spTree>
    <p:extLst>
      <p:ext uri="{BB962C8B-B14F-4D97-AF65-F5344CB8AC3E}">
        <p14:creationId xmlns:p14="http://schemas.microsoft.com/office/powerpoint/2010/main" val="6627668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31965E-0F4E-479C-9E0E-DD8B89B7CC81}" type="slidenum">
              <a:rPr lang="en-CA" altLang="cs-CZ"/>
              <a:pPr>
                <a:defRPr/>
              </a:pPr>
              <a:t>‹#›</a:t>
            </a:fld>
            <a:endParaRPr lang="en-CA" altLang="cs-CZ"/>
          </a:p>
        </p:txBody>
      </p:sp>
    </p:spTree>
    <p:extLst>
      <p:ext uri="{BB962C8B-B14F-4D97-AF65-F5344CB8AC3E}">
        <p14:creationId xmlns:p14="http://schemas.microsoft.com/office/powerpoint/2010/main" val="20934642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095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abulku 2"/>
          <p:cNvSpPr>
            <a:spLocks noGrp="1"/>
          </p:cNvSpPr>
          <p:nvPr>
            <p:ph type="tbl" idx="1"/>
          </p:nvPr>
        </p:nvSpPr>
        <p:spPr>
          <a:xfrm>
            <a:off x="457200" y="1774825"/>
            <a:ext cx="8229600" cy="4625975"/>
          </a:xfrm>
        </p:spPr>
        <p:txBody>
          <a:bodyPr/>
          <a:lstStyle/>
          <a:p>
            <a:pPr lvl="0"/>
            <a:endParaRPr lang="cs-CZ" noProof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34BF95-AD3E-4692-85B6-42AA4F5FA858}" type="slidenum">
              <a:rPr lang="en-CA" altLang="cs-CZ"/>
              <a:pPr>
                <a:defRPr/>
              </a:pPr>
              <a:t>‹#›</a:t>
            </a:fld>
            <a:endParaRPr lang="en-CA" altLang="cs-CZ"/>
          </a:p>
        </p:txBody>
      </p:sp>
    </p:spTree>
    <p:extLst>
      <p:ext uri="{BB962C8B-B14F-4D97-AF65-F5344CB8AC3E}">
        <p14:creationId xmlns:p14="http://schemas.microsoft.com/office/powerpoint/2010/main" val="7835004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D4BCCA-1D10-45A8-A05A-A51D8AA01743}" type="datetimeFigureOut">
              <a:rPr lang="en-US" altLang="cs-CZ"/>
              <a:pPr>
                <a:defRPr/>
              </a:pPr>
              <a:t>12/3/2020</a:t>
            </a:fld>
            <a:endParaRPr lang="en-US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03429B-FD3A-44D0-9DF1-E99ADEECDA7C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18088867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96FDB1-F6D2-4AA8-9D66-7352B07C5D17}" type="datetimeFigureOut">
              <a:rPr lang="en-US" altLang="cs-CZ"/>
              <a:pPr>
                <a:defRPr/>
              </a:pPr>
              <a:t>12/3/2020</a:t>
            </a:fld>
            <a:endParaRPr lang="en-US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14B7FC-2A03-469E-A2FE-698285EBFC35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22522519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A0193A-A87D-43B9-8D12-6C6CF6F6B10A}" type="datetimeFigureOut">
              <a:rPr lang="en-US" altLang="cs-CZ"/>
              <a:pPr>
                <a:defRPr/>
              </a:pPr>
              <a:t>12/3/2020</a:t>
            </a:fld>
            <a:endParaRPr lang="en-US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325EEB-4242-4218-8508-05F3A2B9E76E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29267177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4D69D2-8019-45C3-87A4-5410D32E3816}" type="datetimeFigureOut">
              <a:rPr lang="en-US" altLang="cs-CZ"/>
              <a:pPr>
                <a:defRPr/>
              </a:pPr>
              <a:t>12/3/2020</a:t>
            </a:fld>
            <a:endParaRPr lang="en-US" alt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B50746-8184-41E8-B111-C0C98D62B406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2174541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B264EA-0D7A-49C4-9586-01903C095AB0}" type="datetimeFigureOut">
              <a:rPr lang="en-US" altLang="cs-CZ"/>
              <a:pPr>
                <a:defRPr/>
              </a:pPr>
              <a:t>12/3/2020</a:t>
            </a:fld>
            <a:endParaRPr lang="en-US" alt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832111-A162-4F5E-8556-BD827387DC9B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1184693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C322D1-0A48-4C92-9FFC-DC7ADC7AB838}" type="datetimeFigureOut">
              <a:rPr lang="en-US" altLang="cs-CZ"/>
              <a:pPr>
                <a:defRPr/>
              </a:pPr>
              <a:t>12/3/2020</a:t>
            </a:fld>
            <a:endParaRPr lang="en-US" alt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BAAB1A-5479-430D-AD9D-DCC9F5B8D184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25430409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FDB831-8BD9-4223-9FC6-0AD6218A2455}" type="slidenum">
              <a:rPr lang="en-CA" altLang="cs-CZ"/>
              <a:pPr>
                <a:defRPr/>
              </a:pPr>
              <a:t>‹#›</a:t>
            </a:fld>
            <a:endParaRPr lang="en-CA" altLang="cs-CZ"/>
          </a:p>
        </p:txBody>
      </p:sp>
    </p:spTree>
    <p:extLst>
      <p:ext uri="{BB962C8B-B14F-4D97-AF65-F5344CB8AC3E}">
        <p14:creationId xmlns:p14="http://schemas.microsoft.com/office/powerpoint/2010/main" val="11588564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A97AD5-DF30-471A-8039-106574947E34}" type="datetimeFigureOut">
              <a:rPr lang="en-US" altLang="cs-CZ"/>
              <a:pPr>
                <a:defRPr/>
              </a:pPr>
              <a:t>12/3/2020</a:t>
            </a:fld>
            <a:endParaRPr lang="en-US" alt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824768-182C-4450-A22C-860AA42CFD60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37877377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F1AC6A-8AD3-4883-AA42-EB64C139398D}" type="datetimeFigureOut">
              <a:rPr lang="en-US" altLang="cs-CZ"/>
              <a:pPr>
                <a:defRPr/>
              </a:pPr>
              <a:t>12/3/2020</a:t>
            </a:fld>
            <a:endParaRPr lang="en-US" alt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BEEF0E-663D-4101-9E0C-67BC570B3B9E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42556663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6FB9EE-6A06-4337-9FF2-83E466C800DB}" type="datetimeFigureOut">
              <a:rPr lang="en-US" altLang="cs-CZ"/>
              <a:pPr>
                <a:defRPr/>
              </a:pPr>
              <a:t>12/3/2020</a:t>
            </a:fld>
            <a:endParaRPr lang="en-US" alt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807447-44E1-4CDF-A759-4FFB298EF6C6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12969902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420CD6-06FF-4473-A292-9A246CE054F6}" type="datetimeFigureOut">
              <a:rPr lang="en-US" altLang="cs-CZ"/>
              <a:pPr>
                <a:defRPr/>
              </a:pPr>
              <a:t>12/3/2020</a:t>
            </a:fld>
            <a:endParaRPr lang="en-US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2D6AC3-3062-4331-A526-B9A845E91AEF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33243903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983727-0320-4909-9289-C8BFDD9920B0}" type="datetimeFigureOut">
              <a:rPr lang="en-US" altLang="cs-CZ"/>
              <a:pPr>
                <a:defRPr/>
              </a:pPr>
              <a:t>12/3/2020</a:t>
            </a:fld>
            <a:endParaRPr lang="en-US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E89EA0-E968-4F97-994C-149C6425F9E1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40252540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 bwMode="ltGray">
          <a:xfrm>
            <a:off x="0" y="0"/>
            <a:ext cx="9144000" cy="26019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Obdélník 4"/>
          <p:cNvSpPr/>
          <p:nvPr/>
        </p:nvSpPr>
        <p:spPr bwMode="invGray">
          <a:xfrm>
            <a:off x="0" y="2601913"/>
            <a:ext cx="9144000" cy="46037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tIns="0" rIns="91440" bIns="0" anchor="b"/>
          <a:lstStyle>
            <a:lvl1pPr algn="l">
              <a:defRPr sz="4700" b="1" cap="none" baseline="0"/>
            </a:lvl1pPr>
            <a:extLst/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8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7F4969F1-54FA-46DF-B4FF-4A0C77D62D89}" type="slidenum">
              <a:rPr lang="en-CA" altLang="cs-CZ"/>
              <a:pPr>
                <a:defRPr/>
              </a:pPr>
              <a:t>‹#›</a:t>
            </a:fld>
            <a:endParaRPr lang="en-CA" altLang="cs-CZ"/>
          </a:p>
        </p:txBody>
      </p:sp>
    </p:spTree>
    <p:extLst>
      <p:ext uri="{BB962C8B-B14F-4D97-AF65-F5344CB8AC3E}">
        <p14:creationId xmlns:p14="http://schemas.microsoft.com/office/powerpoint/2010/main" val="21571136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433538-90A7-435F-930E-8FF05638D277}" type="slidenum">
              <a:rPr lang="en-CA" altLang="cs-CZ"/>
              <a:pPr>
                <a:defRPr/>
              </a:pPr>
              <a:t>‹#›</a:t>
            </a:fld>
            <a:endParaRPr lang="en-CA" altLang="cs-CZ"/>
          </a:p>
        </p:txBody>
      </p:sp>
    </p:spTree>
    <p:extLst>
      <p:ext uri="{BB962C8B-B14F-4D97-AF65-F5344CB8AC3E}">
        <p14:creationId xmlns:p14="http://schemas.microsoft.com/office/powerpoint/2010/main" val="3171064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22E2EE-55DF-4827-8EA5-988E73AA78BC}" type="slidenum">
              <a:rPr lang="en-CA" altLang="cs-CZ"/>
              <a:pPr>
                <a:defRPr/>
              </a:pPr>
              <a:t>‹#›</a:t>
            </a:fld>
            <a:endParaRPr lang="en-CA" altLang="cs-CZ"/>
          </a:p>
        </p:txBody>
      </p:sp>
    </p:spTree>
    <p:extLst>
      <p:ext uri="{BB962C8B-B14F-4D97-AF65-F5344CB8AC3E}">
        <p14:creationId xmlns:p14="http://schemas.microsoft.com/office/powerpoint/2010/main" val="24364689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353344-9EF7-4F20-920D-B5B9FF3A2B1E}" type="slidenum">
              <a:rPr lang="en-CA" altLang="cs-CZ"/>
              <a:pPr>
                <a:defRPr/>
              </a:pPr>
              <a:t>‹#›</a:t>
            </a:fld>
            <a:endParaRPr lang="en-CA" altLang="cs-CZ"/>
          </a:p>
        </p:txBody>
      </p:sp>
    </p:spTree>
    <p:extLst>
      <p:ext uri="{BB962C8B-B14F-4D97-AF65-F5344CB8AC3E}">
        <p14:creationId xmlns:p14="http://schemas.microsoft.com/office/powerpoint/2010/main" val="1905264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16728E-2242-479B-9EEF-286DFFEC32AC}" type="slidenum">
              <a:rPr lang="en-CA" altLang="cs-CZ"/>
              <a:pPr>
                <a:defRPr/>
              </a:pPr>
              <a:t>‹#›</a:t>
            </a:fld>
            <a:endParaRPr lang="en-CA" altLang="cs-CZ"/>
          </a:p>
        </p:txBody>
      </p:sp>
    </p:spTree>
    <p:extLst>
      <p:ext uri="{BB962C8B-B14F-4D97-AF65-F5344CB8AC3E}">
        <p14:creationId xmlns:p14="http://schemas.microsoft.com/office/powerpoint/2010/main" val="37086770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Obdélník 5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7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8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9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194076-EC12-464E-8FBC-FC967EB5140F}" type="slidenum">
              <a:rPr lang="en-CA" altLang="cs-CZ"/>
              <a:pPr>
                <a:defRPr/>
              </a:pPr>
              <a:t>‹#›</a:t>
            </a:fld>
            <a:endParaRPr lang="en-CA" altLang="cs-CZ"/>
          </a:p>
        </p:txBody>
      </p:sp>
    </p:spTree>
    <p:extLst>
      <p:ext uri="{BB962C8B-B14F-4D97-AF65-F5344CB8AC3E}">
        <p14:creationId xmlns:p14="http://schemas.microsoft.com/office/powerpoint/2010/main" val="40512063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Obdélník 5"/>
          <p:cNvSpPr/>
          <p:nvPr/>
        </p:nvSpPr>
        <p:spPr bwMode="invGray"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pPr lvl="0"/>
            <a:r>
              <a:rPr lang="cs-CZ" noProof="0" smtClean="0"/>
              <a:t>Klepnutím na ikonu přidáte obrázek.</a:t>
            </a:r>
            <a:endParaRPr lang="en-US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7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165100" y="1169988"/>
            <a:ext cx="2522538" cy="2016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8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035300" y="1169988"/>
            <a:ext cx="5194300" cy="201612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9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339138" y="1169988"/>
            <a:ext cx="733425" cy="2016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164281-82A0-4149-BA9F-56A0C6721158}" type="slidenum">
              <a:rPr lang="en-CA" altLang="cs-CZ"/>
              <a:pPr>
                <a:defRPr/>
              </a:pPr>
              <a:t>‹#›</a:t>
            </a:fld>
            <a:endParaRPr lang="en-CA" altLang="cs-CZ"/>
          </a:p>
        </p:txBody>
      </p:sp>
    </p:spTree>
    <p:extLst>
      <p:ext uri="{BB962C8B-B14F-4D97-AF65-F5344CB8AC3E}">
        <p14:creationId xmlns:p14="http://schemas.microsoft.com/office/powerpoint/2010/main" val="21166593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/>
        </p:nvSpPr>
        <p:spPr bwMode="invGray">
          <a:xfrm>
            <a:off x="0" y="1436688"/>
            <a:ext cx="9144000" cy="444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Obdélník 6"/>
          <p:cNvSpPr/>
          <p:nvPr/>
        </p:nvSpPr>
        <p:spPr bwMode="ltGray">
          <a:xfrm>
            <a:off x="0" y="0"/>
            <a:ext cx="9144000" cy="14335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0950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1029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774825"/>
            <a:ext cx="8229600" cy="462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  <a:endParaRPr lang="en-US" altLang="cs-CZ" smtClean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  <a:latin typeface="Times New Roman" pitchFamily="18" charset="-18"/>
              </a:defRPr>
            </a:lvl1pPr>
            <a:extLst/>
          </a:lstStyle>
          <a:p>
            <a:pPr>
              <a:defRPr/>
            </a:pPr>
            <a:endParaRPr lang="en-CA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2640013" y="6477000"/>
            <a:ext cx="5508625" cy="274638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  <a:latin typeface="Times New Roman" pitchFamily="18" charset="-18"/>
              </a:defRPr>
            </a:lvl1pPr>
            <a:extLst/>
          </a:lstStyle>
          <a:p>
            <a:pPr>
              <a:defRPr/>
            </a:pPr>
            <a:endParaRPr lang="en-CA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 vert="horz" wrap="square" lIns="91440" tIns="45720" rIns="9144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3F3F3F"/>
                </a:solidFill>
              </a:defRPr>
            </a:lvl1pPr>
          </a:lstStyle>
          <a:p>
            <a:pPr>
              <a:defRPr/>
            </a:pPr>
            <a:fld id="{3DC2F794-FF5B-4195-BE7D-1E39B64C36DE}" type="slidenum">
              <a:rPr lang="en-CA" altLang="cs-CZ"/>
              <a:pPr>
                <a:defRPr/>
              </a:pPr>
              <a:t>‹#›</a:t>
            </a:fld>
            <a:endParaRPr lang="en-CA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6" r:id="rId1"/>
    <p:sldLayoutId id="2147483998" r:id="rId2"/>
    <p:sldLayoutId id="2147484017" r:id="rId3"/>
    <p:sldLayoutId id="2147483999" r:id="rId4"/>
    <p:sldLayoutId id="2147484000" r:id="rId5"/>
    <p:sldLayoutId id="2147484001" r:id="rId6"/>
    <p:sldLayoutId id="2147484018" r:id="rId7"/>
    <p:sldLayoutId id="2147484019" r:id="rId8"/>
    <p:sldLayoutId id="2147484020" r:id="rId9"/>
    <p:sldLayoutId id="2147484002" r:id="rId10"/>
    <p:sldLayoutId id="2147484021" r:id="rId11"/>
    <p:sldLayoutId id="2147484003" r:id="rId12"/>
    <p:sldLayoutId id="2147484004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500" b="1" kern="1200">
          <a:solidFill>
            <a:srgbClr val="FFC8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9pPr>
      <a:extLst/>
    </p:titleStyle>
    <p:bodyStyle>
      <a:lvl1pPr marL="438150" indent="-319088" algn="l" rtl="0" eaLnBrk="0" fontAlgn="base" hangingPunct="0">
        <a:spcBef>
          <a:spcPct val="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18" charset="2"/>
        <a:buChar char="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0250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anose="05000000000000000000" pitchFamily="2" charset="2"/>
        <a:buChar char="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Clr>
          <a:srgbClr val="E66C7D"/>
        </a:buClr>
        <a:buFont typeface="Arial" panose="020B0604020202020204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025" indent="-182563" algn="l" rtl="0" eaLnBrk="0" fontAlgn="base" hangingPunct="0">
        <a:spcBef>
          <a:spcPct val="20000"/>
        </a:spcBef>
        <a:spcAft>
          <a:spcPct val="0"/>
        </a:spcAft>
        <a:buClr>
          <a:srgbClr val="6BB76D"/>
        </a:buClr>
        <a:buFont typeface="Arial" panose="020B0604020202020204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5575" indent="-182563" algn="l" rtl="0" eaLnBrk="0" fontAlgn="base" hangingPunct="0">
        <a:spcBef>
          <a:spcPct val="20000"/>
        </a:spcBef>
        <a:spcAft>
          <a:spcPct val="0"/>
        </a:spcAft>
        <a:buClr>
          <a:srgbClr val="E88651"/>
        </a:buClr>
        <a:buFont typeface="Wingdings 3" panose="05040102010807070707" pitchFamily="18" charset="2"/>
        <a:buChar char=""/>
        <a:defRPr lang="en-US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cs-CZ" smtClean="0"/>
              <a:t>Klepnutím lze upravit styl předlohy nadpisů.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cs-CZ" smtClean="0"/>
              <a:t>Klepnutím lze upravit styly předlohy textu.</a:t>
            </a:r>
          </a:p>
          <a:p>
            <a:pPr lvl="1"/>
            <a:r>
              <a:rPr lang="en-US" altLang="cs-CZ" smtClean="0"/>
              <a:t>Druhá úroveň</a:t>
            </a:r>
          </a:p>
          <a:p>
            <a:pPr lvl="2"/>
            <a:r>
              <a:rPr lang="en-US" altLang="cs-CZ" smtClean="0"/>
              <a:t>Třetí úroveň</a:t>
            </a:r>
          </a:p>
          <a:p>
            <a:pPr lvl="3"/>
            <a:r>
              <a:rPr lang="en-US" altLang="cs-CZ" smtClean="0"/>
              <a:t>Čtvrtá úroveň</a:t>
            </a:r>
          </a:p>
          <a:p>
            <a:pPr lvl="4"/>
            <a:r>
              <a:rPr lang="en-US" altLang="cs-CZ" smtClean="0"/>
              <a:t>Pátá úroveň</a:t>
            </a:r>
          </a:p>
        </p:txBody>
      </p:sp>
      <p:sp>
        <p:nvSpPr>
          <p:cNvPr id="665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fld id="{828094F4-8707-4817-87A4-87F6570B8181}" type="datetimeFigureOut">
              <a:rPr lang="en-US" altLang="cs-CZ"/>
              <a:pPr>
                <a:defRPr/>
              </a:pPr>
              <a:t>12/3/2020</a:t>
            </a:fld>
            <a:endParaRPr lang="en-US" altLang="cs-CZ"/>
          </a:p>
        </p:txBody>
      </p:sp>
      <p:sp>
        <p:nvSpPr>
          <p:cNvPr id="665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 altLang="cs-CZ"/>
          </a:p>
        </p:txBody>
      </p:sp>
      <p:sp>
        <p:nvSpPr>
          <p:cNvPr id="665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A490271F-F7D3-430C-9CEB-4CD74FD49B85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5" r:id="rId1"/>
    <p:sldLayoutId id="2147484006" r:id="rId2"/>
    <p:sldLayoutId id="2147484007" r:id="rId3"/>
    <p:sldLayoutId id="2147484008" r:id="rId4"/>
    <p:sldLayoutId id="2147484009" r:id="rId5"/>
    <p:sldLayoutId id="2147484010" r:id="rId6"/>
    <p:sldLayoutId id="2147484011" r:id="rId7"/>
    <p:sldLayoutId id="2147484012" r:id="rId8"/>
    <p:sldLayoutId id="2147484013" r:id="rId9"/>
    <p:sldLayoutId id="2147484014" r:id="rId10"/>
    <p:sldLayoutId id="214748401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2.emf"/><Relationship Id="rId4" Type="http://schemas.openxmlformats.org/officeDocument/2006/relationships/oleObject" Target="../embeddings/oleObject1.bin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3.emf"/><Relationship Id="rId4" Type="http://schemas.openxmlformats.org/officeDocument/2006/relationships/oleObject" Target="../embeddings/oleObject2.bin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6"/>
          <p:cNvSpPr txBox="1">
            <a:spLocks noChangeArrowheads="1"/>
          </p:cNvSpPr>
          <p:nvPr/>
        </p:nvSpPr>
        <p:spPr bwMode="auto">
          <a:xfrm>
            <a:off x="468313" y="404813"/>
            <a:ext cx="8208143" cy="23083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ts val="2400"/>
              </a:spcBef>
            </a:pPr>
            <a:r>
              <a:rPr lang="cs-CZ" altLang="cs-CZ" sz="4800" b="1" dirty="0">
                <a:solidFill>
                  <a:schemeClr val="accent1"/>
                </a:solidFill>
                <a:latin typeface="Corbel" panose="020B0503020204020204" pitchFamily="34" charset="0"/>
              </a:rPr>
              <a:t>Trh práce </a:t>
            </a:r>
            <a:r>
              <a:rPr lang="cs-CZ" altLang="cs-CZ" sz="4800" b="1" dirty="0" smtClean="0">
                <a:solidFill>
                  <a:schemeClr val="accent1"/>
                </a:solidFill>
                <a:latin typeface="Corbel" panose="020B0503020204020204" pitchFamily="34" charset="0"/>
              </a:rPr>
              <a:t>na makroekonomické úrovni </a:t>
            </a:r>
            <a:br>
              <a:rPr lang="cs-CZ" altLang="cs-CZ" sz="4800" b="1" dirty="0" smtClean="0">
                <a:solidFill>
                  <a:schemeClr val="accent1"/>
                </a:solidFill>
                <a:latin typeface="Corbel" panose="020B0503020204020204" pitchFamily="34" charset="0"/>
              </a:rPr>
            </a:br>
            <a:r>
              <a:rPr lang="cs-CZ" altLang="cs-CZ" sz="4800" b="1" dirty="0" smtClean="0">
                <a:solidFill>
                  <a:schemeClr val="accent1"/>
                </a:solidFill>
                <a:latin typeface="Corbel" panose="020B0503020204020204" pitchFamily="34" charset="0"/>
              </a:rPr>
              <a:t>a </a:t>
            </a:r>
            <a:r>
              <a:rPr lang="cs-CZ" altLang="cs-CZ" sz="4800" b="1" dirty="0">
                <a:solidFill>
                  <a:schemeClr val="accent1"/>
                </a:solidFill>
                <a:latin typeface="Corbel" panose="020B0503020204020204" pitchFamily="34" charset="0"/>
              </a:rPr>
              <a:t>nezaměstnanost</a:t>
            </a:r>
            <a:endParaRPr lang="en-US" altLang="cs-CZ" sz="4800" b="1" dirty="0">
              <a:solidFill>
                <a:schemeClr val="accent1"/>
              </a:solidFill>
              <a:latin typeface="Corbel" panose="020B0503020204020204" pitchFamily="34" charset="0"/>
            </a:endParaRPr>
          </a:p>
        </p:txBody>
      </p:sp>
      <p:pic>
        <p:nvPicPr>
          <p:cNvPr id="10243" name="Picture 24" descr="JB2c4e5a_nezam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8" y="2852936"/>
            <a:ext cx="4022725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26" descr="Unemployment-LR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1688" y="2852936"/>
            <a:ext cx="1873250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28" descr="unemploymen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6376" y="2852936"/>
            <a:ext cx="3059112" cy="253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Zástupný symbol pro obsah 2"/>
          <p:cNvSpPr>
            <a:spLocks noGrp="1"/>
          </p:cNvSpPr>
          <p:nvPr>
            <p:ph idx="4294967295"/>
          </p:nvPr>
        </p:nvSpPr>
        <p:spPr>
          <a:xfrm>
            <a:off x="468313" y="1773238"/>
            <a:ext cx="8229600" cy="4625975"/>
          </a:xfrm>
        </p:spPr>
        <p:txBody>
          <a:bodyPr/>
          <a:lstStyle/>
          <a:p>
            <a:pPr eaLnBrk="1" hangingPunct="1"/>
            <a:r>
              <a:rPr lang="cs-CZ" altLang="cs-CZ" sz="2400" b="1" u="sng" smtClean="0"/>
              <a:t>Ekonomicky aktivní obyvatelstvo</a:t>
            </a:r>
            <a:r>
              <a:rPr lang="cs-CZ" altLang="cs-CZ" sz="2400" smtClean="0"/>
              <a:t>= jsou to lidé starší 15 let, kteří buď pracují (jsou zaměstnaní) a nebo lidé kteří jsou sice nezaměstnaní, ale práci si hledají a nebo čekají, až se budou moci po dočasném vysazení z práce do zaměstnání vrátit (do 14 dnů).</a:t>
            </a:r>
          </a:p>
          <a:p>
            <a:pPr eaLnBrk="1" hangingPunct="1">
              <a:buFont typeface="Wingdings 2" panose="05020102010507070707" pitchFamily="18" charset="2"/>
              <a:buNone/>
            </a:pPr>
            <a:endParaRPr lang="cs-CZ" altLang="cs-CZ" sz="2400" b="1" u="sng" smtClean="0"/>
          </a:p>
          <a:p>
            <a:pPr eaLnBrk="1" hangingPunct="1"/>
            <a:r>
              <a:rPr lang="cs-CZ" altLang="cs-CZ" sz="2400" b="1" u="sng" smtClean="0"/>
              <a:t>Ekonomicky neaktivní obyvatelstvo</a:t>
            </a:r>
            <a:r>
              <a:rPr lang="cs-CZ" altLang="cs-CZ" sz="2400" b="1" smtClean="0"/>
              <a:t>=</a:t>
            </a:r>
            <a:r>
              <a:rPr lang="cs-CZ" altLang="cs-CZ" sz="2400" smtClean="0"/>
              <a:t> jsou to lidé, kteří nejsou zaměstnaní a současně nesplňují kritéria pro zařazení do skupiny nezaměstnaných. Patří se zejména děti v předškolním věku, studenti, invalidní a starobní důchodci.</a:t>
            </a:r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395288" y="260350"/>
            <a:ext cx="5832475" cy="82391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4800" b="1">
                <a:solidFill>
                  <a:schemeClr val="accent1"/>
                </a:solidFill>
                <a:latin typeface="Corbel" panose="020B0503020204020204" pitchFamily="34" charset="0"/>
              </a:rPr>
              <a:t>Základní východiska</a:t>
            </a:r>
            <a:endParaRPr lang="en-US" altLang="cs-CZ" sz="4800" b="1">
              <a:solidFill>
                <a:schemeClr val="accent1"/>
              </a:solidFill>
              <a:latin typeface="Corbel" panose="020B0503020204020204" pitchFamily="34" charset="0"/>
            </a:endParaRPr>
          </a:p>
        </p:txBody>
      </p:sp>
      <p:pic>
        <p:nvPicPr>
          <p:cNvPr id="18436" name="Picture 4" descr="studen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188913"/>
            <a:ext cx="1068388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5" descr="more_informati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188913"/>
            <a:ext cx="1277937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3800" dirty="0" smtClean="0"/>
              <a:t>Měření a vyjadřování nezaměstnanosti</a:t>
            </a:r>
            <a:endParaRPr lang="cs-CZ" sz="3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Nejčastěji:</a:t>
            </a:r>
          </a:p>
          <a:p>
            <a:pPr lvl="1"/>
            <a:r>
              <a:rPr lang="cs-CZ" dirty="0" smtClean="0"/>
              <a:t>počtem nezaměstnaných,</a:t>
            </a:r>
          </a:p>
          <a:p>
            <a:pPr lvl="1"/>
            <a:r>
              <a:rPr lang="cs-CZ" dirty="0" smtClean="0"/>
              <a:t>mírou nezaměstnanosti.</a:t>
            </a:r>
          </a:p>
          <a:p>
            <a:r>
              <a:rPr lang="cs-CZ" altLang="cs-CZ" dirty="0"/>
              <a:t>Míra </a:t>
            </a:r>
            <a:r>
              <a:rPr lang="cs-CZ" altLang="cs-CZ" dirty="0" smtClean="0"/>
              <a:t>nezaměstnanosti:</a:t>
            </a:r>
          </a:p>
          <a:p>
            <a:pPr lvl="1"/>
            <a:r>
              <a:rPr lang="cs-CZ" altLang="cs-CZ" dirty="0" smtClean="0"/>
              <a:t>ukazatel </a:t>
            </a:r>
            <a:r>
              <a:rPr lang="cs-CZ" altLang="cs-CZ" dirty="0"/>
              <a:t>toho, jak vysoký je podíl nezaměstnaných na celkovém počtu ekonomicky aktivního </a:t>
            </a:r>
            <a:r>
              <a:rPr lang="cs-CZ" altLang="cs-CZ" dirty="0" smtClean="0"/>
              <a:t>obyvatelstva,</a:t>
            </a:r>
          </a:p>
          <a:p>
            <a:pPr lvl="1"/>
            <a:r>
              <a:rPr lang="cs-CZ" altLang="cs-CZ" dirty="0" smtClean="0"/>
              <a:t>často se užívají tzv. parciální míry nezaměstnanosti (tj. např. dle věku, pohlaví, vzdělání atp.)</a:t>
            </a:r>
            <a:endParaRPr lang="cs-CZ" alt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67218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8229600" cy="125095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4572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cs-CZ" altLang="cs-CZ" dirty="0" smtClean="0"/>
              <a:t>Kde se dají tyto údaje zjistit</a:t>
            </a:r>
            <a:endParaRPr lang="en-US" altLang="cs-CZ" dirty="0" smtClean="0"/>
          </a:p>
        </p:txBody>
      </p:sp>
      <p:sp>
        <p:nvSpPr>
          <p:cNvPr id="24579" name="Rectangle 6"/>
          <p:cNvSpPr>
            <a:spLocks noGrp="1"/>
          </p:cNvSpPr>
          <p:nvPr>
            <p:ph type="body" idx="1"/>
          </p:nvPr>
        </p:nvSpPr>
        <p:spPr>
          <a:xfrm>
            <a:off x="250825" y="1557338"/>
            <a:ext cx="8229600" cy="4625975"/>
          </a:xfrm>
        </p:spPr>
        <p:txBody>
          <a:bodyPr/>
          <a:lstStyle/>
          <a:p>
            <a:pPr eaLnBrk="1" hangingPunct="1">
              <a:spcAft>
                <a:spcPts val="1200"/>
              </a:spcAft>
            </a:pPr>
            <a:endParaRPr lang="cs-CZ" altLang="cs-CZ" sz="2800" dirty="0" smtClean="0"/>
          </a:p>
          <a:p>
            <a:pPr eaLnBrk="1" hangingPunct="1">
              <a:spcAft>
                <a:spcPts val="1200"/>
              </a:spcAft>
            </a:pPr>
            <a:r>
              <a:rPr lang="cs-CZ" altLang="cs-CZ" sz="2800" dirty="0" smtClean="0"/>
              <a:t>úplný census, tj. sčítání lidu (jen občas)</a:t>
            </a:r>
          </a:p>
          <a:p>
            <a:pPr eaLnBrk="1" hangingPunct="1">
              <a:spcAft>
                <a:spcPts val="1200"/>
              </a:spcAft>
            </a:pPr>
            <a:r>
              <a:rPr lang="cs-CZ" altLang="cs-CZ" sz="2800" dirty="0" smtClean="0"/>
              <a:t>výběrová šetření pracovních sil (vybraný vzorek domácností a jejich monitoring) – využívá ČSÚ pro výpočet obecné míry nezaměstnanosti</a:t>
            </a:r>
          </a:p>
          <a:p>
            <a:pPr eaLnBrk="1" hangingPunct="1">
              <a:spcAft>
                <a:spcPts val="1200"/>
              </a:spcAft>
            </a:pPr>
            <a:r>
              <a:rPr lang="cs-CZ" altLang="cs-CZ" sz="2800" dirty="0" smtClean="0"/>
              <a:t>sekundární prameny (např. statistika organizací zabývajících se zprostředkováním zaměstnání, statistika zdravotního a sociálního pojištění apod.)</a:t>
            </a:r>
            <a:endParaRPr lang="en-US" altLang="cs-CZ" sz="2800" dirty="0" smtClean="0"/>
          </a:p>
        </p:txBody>
      </p:sp>
      <p:pic>
        <p:nvPicPr>
          <p:cNvPr id="24580" name="Picture 5" descr="calculat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5375" y="0"/>
            <a:ext cx="1698625" cy="130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8229600" cy="125095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4572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cs-CZ" altLang="cs-CZ" dirty="0" smtClean="0"/>
              <a:t>Kde se dají tyto údaje zjistit</a:t>
            </a:r>
            <a:endParaRPr lang="en-US" altLang="cs-CZ" dirty="0" smtClean="0"/>
          </a:p>
        </p:txBody>
      </p:sp>
      <p:sp>
        <p:nvSpPr>
          <p:cNvPr id="24579" name="Rectangle 6"/>
          <p:cNvSpPr>
            <a:spLocks noGrp="1"/>
          </p:cNvSpPr>
          <p:nvPr>
            <p:ph type="body" idx="1"/>
          </p:nvPr>
        </p:nvSpPr>
        <p:spPr>
          <a:xfrm>
            <a:off x="250825" y="1557338"/>
            <a:ext cx="8229600" cy="4625975"/>
          </a:xfrm>
        </p:spPr>
        <p:txBody>
          <a:bodyPr/>
          <a:lstStyle/>
          <a:p>
            <a:pPr eaLnBrk="1" hangingPunct="1">
              <a:spcAft>
                <a:spcPts val="1200"/>
              </a:spcAft>
            </a:pPr>
            <a:r>
              <a:rPr lang="cs-CZ" altLang="cs-CZ" sz="2400" smtClean="0"/>
              <a:t>úplný census, tj. sčítání lidu (jen občas)</a:t>
            </a:r>
          </a:p>
          <a:p>
            <a:pPr eaLnBrk="1" hangingPunct="1">
              <a:spcAft>
                <a:spcPts val="1200"/>
              </a:spcAft>
            </a:pPr>
            <a:r>
              <a:rPr lang="cs-CZ" altLang="cs-CZ" sz="2400" u="sng" smtClean="0"/>
              <a:t>výběrová šetření pracovních sil </a:t>
            </a:r>
            <a:r>
              <a:rPr lang="cs-CZ" altLang="cs-CZ" sz="2400" smtClean="0"/>
              <a:t>(vybraný vzorek domácností a jejich monitoring) – využívá ČSÚ pro výpočet obecné míry nezaměstnanosti</a:t>
            </a:r>
          </a:p>
          <a:p>
            <a:pPr eaLnBrk="1" hangingPunct="1">
              <a:spcAft>
                <a:spcPts val="1200"/>
              </a:spcAft>
            </a:pPr>
            <a:r>
              <a:rPr lang="cs-CZ" altLang="cs-CZ" sz="2400" u="sng" smtClean="0"/>
              <a:t>sekundární prameny </a:t>
            </a:r>
            <a:r>
              <a:rPr lang="cs-CZ" altLang="cs-CZ" sz="2400" smtClean="0"/>
              <a:t>(např. statistiky Úřadu práce) – dříve se tak zjišťovala tzv. </a:t>
            </a:r>
            <a:r>
              <a:rPr lang="cs-CZ" altLang="cs-CZ" sz="2400" b="1" smtClean="0">
                <a:solidFill>
                  <a:srgbClr val="C00000"/>
                </a:solidFill>
              </a:rPr>
              <a:t>registrovaná míra nezaměstnanosti</a:t>
            </a:r>
            <a:r>
              <a:rPr lang="cs-CZ" altLang="cs-CZ" sz="2400" smtClean="0"/>
              <a:t>, ta ale byla nahrazena od roku 2013 ukazatelem – </a:t>
            </a:r>
            <a:r>
              <a:rPr lang="cs-CZ" altLang="cs-CZ" sz="2400" b="1" smtClean="0">
                <a:solidFill>
                  <a:srgbClr val="C00000"/>
                </a:solidFill>
              </a:rPr>
              <a:t>podíl nezaměstnaných osob</a:t>
            </a:r>
            <a:r>
              <a:rPr lang="cs-CZ" altLang="cs-CZ" sz="2400" smtClean="0"/>
              <a:t> (podíl </a:t>
            </a:r>
            <a:r>
              <a:rPr lang="cs-CZ" altLang="cs-CZ" sz="2400" u="sng" smtClean="0"/>
              <a:t>dosažitelných</a:t>
            </a:r>
            <a:r>
              <a:rPr lang="cs-CZ" altLang="cs-CZ" sz="2400" smtClean="0"/>
              <a:t> uchazečů o zaměstnání ve věku 15-64 let ze všech obyvatel ve stejném věku)</a:t>
            </a:r>
            <a:endParaRPr lang="en-US" altLang="cs-CZ" sz="2400" smtClean="0"/>
          </a:p>
        </p:txBody>
      </p:sp>
      <p:pic>
        <p:nvPicPr>
          <p:cNvPr id="24580" name="Picture 5" descr="calculat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5375" y="0"/>
            <a:ext cx="1698625" cy="130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5320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8229600" cy="125095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4572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cs-CZ" altLang="cs-CZ" sz="4100" dirty="0" smtClean="0"/>
              <a:t>Struktura trhu práce v ČR, rok 2018</a:t>
            </a:r>
            <a:endParaRPr lang="en-US" altLang="cs-CZ" sz="4100" dirty="0" smtClean="0"/>
          </a:p>
        </p:txBody>
      </p:sp>
      <p:graphicFrame>
        <p:nvGraphicFramePr>
          <p:cNvPr id="10" name="Graf 9"/>
          <p:cNvGraphicFramePr>
            <a:graphicFrameLocks/>
          </p:cNvGraphicFramePr>
          <p:nvPr/>
        </p:nvGraphicFramePr>
        <p:xfrm>
          <a:off x="4762" y="20574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Graf 10"/>
          <p:cNvGraphicFramePr>
            <a:graphicFrameLocks/>
          </p:cNvGraphicFramePr>
          <p:nvPr/>
        </p:nvGraphicFramePr>
        <p:xfrm>
          <a:off x="4567237" y="20574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453358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7504" y="155448"/>
            <a:ext cx="8579296" cy="1252728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cs-CZ" sz="4000" dirty="0" smtClean="0"/>
              <a:t>Vývoj počtu obyvatelstva v ČR dle dosaženého vzdělání (tis.)</a:t>
            </a:r>
            <a:endParaRPr lang="cs-CZ" sz="4000" dirty="0"/>
          </a:p>
        </p:txBody>
      </p:sp>
      <p:pic>
        <p:nvPicPr>
          <p:cNvPr id="36867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2276475"/>
            <a:ext cx="8496300" cy="296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02072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5575"/>
            <a:ext cx="8229600" cy="1252538"/>
          </a:xfrm>
        </p:spPr>
        <p:txBody>
          <a:bodyPr/>
          <a:lstStyle/>
          <a:p>
            <a:pPr>
              <a:defRPr/>
            </a:pPr>
            <a:endParaRPr lang="cs-CZ"/>
          </a:p>
        </p:txBody>
      </p:sp>
      <p:pic>
        <p:nvPicPr>
          <p:cNvPr id="26627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3" y="1844675"/>
            <a:ext cx="7991475" cy="473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smtClean="0"/>
              <a:t>Podílové ukazatele trhu práce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0825" y="1774825"/>
            <a:ext cx="8435975" cy="4246563"/>
          </a:xfrm>
        </p:spPr>
        <p:txBody>
          <a:bodyPr rtlCol="0">
            <a:normAutofit fontScale="92500" lnSpcReduction="20000"/>
          </a:bodyPr>
          <a:lstStyle/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b="1" dirty="0" smtClean="0">
                <a:solidFill>
                  <a:srgbClr val="C00000"/>
                </a:solidFill>
              </a:rPr>
              <a:t>míra ekonomické aktivity</a:t>
            </a:r>
            <a:r>
              <a:rPr lang="cs-CZ" dirty="0" smtClean="0">
                <a:solidFill>
                  <a:schemeClr val="tx2"/>
                </a:solidFill>
              </a:rPr>
              <a:t> </a:t>
            </a:r>
            <a:r>
              <a:rPr lang="cs-CZ" dirty="0" smtClean="0"/>
              <a:t>(</a:t>
            </a:r>
            <a:r>
              <a:rPr lang="cs-CZ" dirty="0" err="1" smtClean="0"/>
              <a:t>participation</a:t>
            </a:r>
            <a:r>
              <a:rPr lang="cs-CZ" dirty="0" smtClean="0"/>
              <a:t> </a:t>
            </a:r>
            <a:r>
              <a:rPr lang="cs-CZ" dirty="0" err="1" smtClean="0"/>
              <a:t>rate</a:t>
            </a:r>
            <a:r>
              <a:rPr lang="cs-CZ" dirty="0" smtClean="0"/>
              <a:t>) vyjadřuje podíl pracovní síly L (zaměstnaných a nezaměstnaných) na počtu všech osob starších 15ti let. 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b="1" dirty="0" smtClean="0">
                <a:solidFill>
                  <a:srgbClr val="C00000"/>
                </a:solidFill>
              </a:rPr>
              <a:t>míra zaměstnanosti</a:t>
            </a:r>
            <a:r>
              <a:rPr lang="cs-CZ" dirty="0" smtClean="0">
                <a:solidFill>
                  <a:schemeClr val="tx2"/>
                </a:solidFill>
              </a:rPr>
              <a:t> </a:t>
            </a:r>
            <a:r>
              <a:rPr lang="cs-CZ" dirty="0" smtClean="0"/>
              <a:t>vyjadřuje podíl počtu zaměstnaných na počtu všech osob starších 15 let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b="1" dirty="0" smtClean="0">
                <a:solidFill>
                  <a:srgbClr val="C00000"/>
                </a:solidFill>
              </a:rPr>
              <a:t>míra nezaměstnanosti</a:t>
            </a:r>
            <a:r>
              <a:rPr lang="cs-CZ" dirty="0" smtClean="0">
                <a:solidFill>
                  <a:schemeClr val="tx2"/>
                </a:solidFill>
              </a:rPr>
              <a:t> </a:t>
            </a:r>
            <a:r>
              <a:rPr lang="cs-CZ" dirty="0" smtClean="0"/>
              <a:t>– přesněji </a:t>
            </a:r>
            <a:r>
              <a:rPr lang="cs-CZ" b="1" dirty="0" smtClean="0"/>
              <a:t>obecná míra nezaměstnanosti</a:t>
            </a:r>
            <a:r>
              <a:rPr lang="cs-CZ" dirty="0" smtClean="0">
                <a:solidFill>
                  <a:schemeClr val="tx2"/>
                </a:solidFill>
              </a:rPr>
              <a:t> </a:t>
            </a:r>
            <a:r>
              <a:rPr lang="cs-CZ" dirty="0" smtClean="0"/>
              <a:t>vyjadřuje podíl počtu nezaměstnaných (U) na celkové pracovní síle (L) (v procentech). </a:t>
            </a:r>
          </a:p>
        </p:txBody>
      </p:sp>
      <p:pic>
        <p:nvPicPr>
          <p:cNvPr id="23556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5805488"/>
            <a:ext cx="1592262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5661025"/>
            <a:ext cx="2230438" cy="105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8229600" cy="125095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4572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cs-CZ" altLang="cs-CZ" smtClean="0"/>
              <a:t>Frikční nezaměstnanost</a:t>
            </a:r>
            <a:endParaRPr lang="en-US" altLang="cs-CZ" smtClean="0"/>
          </a:p>
        </p:txBody>
      </p:sp>
      <p:sp>
        <p:nvSpPr>
          <p:cNvPr id="31747" name="Rectangle 3"/>
          <p:cNvSpPr>
            <a:spLocks noGrp="1"/>
          </p:cNvSpPr>
          <p:nvPr>
            <p:ph type="body" idx="1"/>
          </p:nvPr>
        </p:nvSpPr>
        <p:spPr>
          <a:xfrm>
            <a:off x="251520" y="1774825"/>
            <a:ext cx="8435280" cy="4625975"/>
          </a:xfrm>
        </p:spPr>
        <p:txBody>
          <a:bodyPr/>
          <a:lstStyle/>
          <a:p>
            <a:pPr eaLnBrk="1" hangingPunct="1">
              <a:spcAft>
                <a:spcPts val="1200"/>
              </a:spcAft>
            </a:pPr>
            <a:r>
              <a:rPr lang="cs-CZ" altLang="cs-CZ" sz="2500" dirty="0" smtClean="0"/>
              <a:t>označována za „normální“, v podstatě zdravou formou nezaměstnanosti</a:t>
            </a:r>
          </a:p>
          <a:p>
            <a:pPr eaLnBrk="1" hangingPunct="1">
              <a:spcAft>
                <a:spcPts val="1200"/>
              </a:spcAft>
            </a:pPr>
            <a:r>
              <a:rPr lang="cs-CZ" altLang="cs-CZ" sz="2500" dirty="0" smtClean="0"/>
              <a:t>dobrovolný odchod ze zaměstnání za účelem nové práce</a:t>
            </a:r>
          </a:p>
          <a:p>
            <a:pPr eaLnBrk="1" hangingPunct="1">
              <a:spcAft>
                <a:spcPts val="1200"/>
              </a:spcAft>
            </a:pPr>
            <a:r>
              <a:rPr lang="cs-CZ" altLang="cs-CZ" sz="2500" dirty="0" smtClean="0"/>
              <a:t>časové hledisko – doba potřebná k nalezení nového pracovního místa (inzeráty, pohovory, vyhledávání) a taktéž následná změna pracovního místa (příprava, výměna např. bydliště apod.)</a:t>
            </a:r>
          </a:p>
          <a:p>
            <a:pPr eaLnBrk="1" hangingPunct="1">
              <a:spcAft>
                <a:spcPts val="1200"/>
              </a:spcAft>
            </a:pPr>
            <a:r>
              <a:rPr lang="cs-CZ" altLang="cs-CZ" sz="2500" dirty="0" smtClean="0"/>
              <a:t>zpravidla v rozmezí 6-12 týdnů</a:t>
            </a:r>
            <a:endParaRPr lang="en-US" altLang="cs-CZ" sz="25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8229600" cy="125095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4572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cs-CZ" altLang="cs-CZ" smtClean="0"/>
              <a:t>Sezónní nezaměstnanost</a:t>
            </a:r>
            <a:endParaRPr lang="en-US" altLang="cs-CZ" smtClean="0"/>
          </a:p>
        </p:txBody>
      </p:sp>
      <p:sp>
        <p:nvSpPr>
          <p:cNvPr id="3379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Aft>
                <a:spcPts val="1200"/>
              </a:spcAft>
            </a:pPr>
            <a:r>
              <a:rPr lang="cs-CZ" altLang="cs-CZ" sz="2400" dirty="0" smtClean="0"/>
              <a:t>krátkodobá</a:t>
            </a:r>
          </a:p>
          <a:p>
            <a:pPr eaLnBrk="1" hangingPunct="1">
              <a:spcAft>
                <a:spcPts val="1200"/>
              </a:spcAft>
            </a:pPr>
            <a:r>
              <a:rPr lang="cs-CZ" altLang="cs-CZ" sz="2400" dirty="0" smtClean="0"/>
              <a:t>příčiny: nepravidelnost produkce specifických odvětví (stavebnictví, těžba, zemědělství, cestovní ruch) či ve spotřebě existující sezónní výkyvy (vánoce, cestovní ruch, textil, zemědělství)</a:t>
            </a:r>
          </a:p>
          <a:p>
            <a:pPr eaLnBrk="1" hangingPunct="1">
              <a:spcAft>
                <a:spcPts val="1200"/>
              </a:spcAft>
            </a:pPr>
            <a:r>
              <a:rPr lang="cs-CZ" altLang="cs-CZ" sz="2400" dirty="0" smtClean="0"/>
              <a:t>stát v těchto případech např. kompenzuje určité % mzdy po dobu těchto výkyvů, přičemž se tak udržuje pracovní síla a podnikateli nevznikají náklady během nečinnosti</a:t>
            </a:r>
          </a:p>
          <a:p>
            <a:pPr eaLnBrk="1" hangingPunct="1">
              <a:spcAft>
                <a:spcPts val="1200"/>
              </a:spcAft>
            </a:pPr>
            <a:r>
              <a:rPr lang="cs-CZ" altLang="cs-CZ" sz="2400" dirty="0" smtClean="0"/>
              <a:t>nebo stát přispívá zaměstnavatelům na pracovní pomůcky, pronájem strojů, tak aby mohl fungovat i během výkyvů</a:t>
            </a:r>
            <a:endParaRPr lang="en-US" altLang="cs-CZ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Grp="1" noChangeArrowheads="1"/>
          </p:cNvSpPr>
          <p:nvPr>
            <p:ph idx="1"/>
          </p:nvPr>
        </p:nvSpPr>
        <p:spPr>
          <a:xfrm>
            <a:off x="285750" y="1828800"/>
            <a:ext cx="8172450" cy="4457700"/>
          </a:xfrm>
        </p:spPr>
        <p:txBody>
          <a:bodyPr/>
          <a:lstStyle/>
          <a:p>
            <a:pPr eaLnBrk="1" hangingPunct="1">
              <a:lnSpc>
                <a:spcPct val="130000"/>
              </a:lnSpc>
              <a:buSzTx/>
              <a:buFont typeface="Wingdings" panose="05000000000000000000" pitchFamily="2" charset="2"/>
              <a:buChar char="§"/>
            </a:pPr>
            <a:r>
              <a:rPr lang="cs-CZ" altLang="cs-CZ" sz="2400" dirty="0" smtClean="0">
                <a:latin typeface="Arial" panose="020B0604020202020204" pitchFamily="34" charset="0"/>
              </a:rPr>
              <a:t>Nezaměstnanost</a:t>
            </a:r>
          </a:p>
          <a:p>
            <a:pPr eaLnBrk="1" hangingPunct="1">
              <a:lnSpc>
                <a:spcPct val="130000"/>
              </a:lnSpc>
              <a:buSzTx/>
              <a:buFont typeface="Wingdings" panose="05000000000000000000" pitchFamily="2" charset="2"/>
              <a:buChar char="§"/>
            </a:pPr>
            <a:r>
              <a:rPr lang="cs-CZ" altLang="cs-CZ" sz="2400" dirty="0" smtClean="0">
                <a:latin typeface="Arial" panose="020B0604020202020204" pitchFamily="34" charset="0"/>
              </a:rPr>
              <a:t>Nezaměstnaný</a:t>
            </a:r>
          </a:p>
          <a:p>
            <a:pPr eaLnBrk="1" hangingPunct="1">
              <a:lnSpc>
                <a:spcPct val="130000"/>
              </a:lnSpc>
              <a:buSzTx/>
              <a:buFont typeface="Wingdings" panose="05000000000000000000" pitchFamily="2" charset="2"/>
              <a:buChar char="§"/>
            </a:pPr>
            <a:r>
              <a:rPr lang="cs-CZ" altLang="cs-CZ" sz="2400" dirty="0" smtClean="0">
                <a:latin typeface="Arial" panose="020B0604020202020204" pitchFamily="34" charset="0"/>
              </a:rPr>
              <a:t>Míra nezaměstnanosti a další ukazatelé nezaměstnanosti</a:t>
            </a:r>
          </a:p>
          <a:p>
            <a:pPr eaLnBrk="1" hangingPunct="1">
              <a:lnSpc>
                <a:spcPct val="130000"/>
              </a:lnSpc>
              <a:buSzTx/>
              <a:buFont typeface="Wingdings" panose="05000000000000000000" pitchFamily="2" charset="2"/>
              <a:buChar char="§"/>
            </a:pPr>
            <a:r>
              <a:rPr lang="cs-CZ" altLang="cs-CZ" sz="2400" dirty="0" smtClean="0">
                <a:latin typeface="Arial" panose="020B0604020202020204" pitchFamily="34" charset="0"/>
              </a:rPr>
              <a:t>Typy nezaměstnanosti </a:t>
            </a:r>
          </a:p>
          <a:p>
            <a:pPr eaLnBrk="1" hangingPunct="1">
              <a:lnSpc>
                <a:spcPct val="130000"/>
              </a:lnSpc>
              <a:buSzTx/>
              <a:buFont typeface="Wingdings" panose="05000000000000000000" pitchFamily="2" charset="2"/>
              <a:buChar char="§"/>
            </a:pPr>
            <a:r>
              <a:rPr lang="cs-CZ" altLang="cs-CZ" sz="2400" dirty="0" smtClean="0">
                <a:latin typeface="Arial" panose="020B0604020202020204" pitchFamily="34" charset="0"/>
              </a:rPr>
              <a:t>Přirozená míra nezaměstnanosti</a:t>
            </a:r>
          </a:p>
        </p:txBody>
      </p:sp>
      <p:pic>
        <p:nvPicPr>
          <p:cNvPr id="12291" name="Picture 6" descr="C:\Documents and Settings\Zam\Local Settings\Temporary Internet Files\Content.IE5\9CHFMSF4\MCj04414620000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260350"/>
            <a:ext cx="1014412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447675" y="3048"/>
            <a:ext cx="5400684" cy="125272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accent1">
                    <a:satMod val="150000"/>
                  </a:schemeClr>
                </a:solidFill>
              </a:rPr>
              <a:t>Struktura přednášky</a:t>
            </a:r>
            <a:endParaRPr lang="cs-CZ" dirty="0">
              <a:solidFill>
                <a:schemeClr val="accent1">
                  <a:satMod val="1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8229600" cy="125095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4572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cs-CZ" altLang="cs-CZ" smtClean="0"/>
              <a:t>Strukturální nezaměstnanost</a:t>
            </a:r>
            <a:endParaRPr lang="en-US" altLang="cs-CZ" smtClean="0"/>
          </a:p>
        </p:txBody>
      </p:sp>
      <p:sp>
        <p:nvSpPr>
          <p:cNvPr id="3584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nabídka práce určitého druhu (pohlaví, povolání, kvalifikace, regionu) je vyšší než poptávka, tj. existuje nesoulad mezi nabídkou a poptávkou</a:t>
            </a:r>
          </a:p>
          <a:p>
            <a:pPr eaLnBrk="1" hangingPunct="1"/>
            <a:r>
              <a:rPr lang="cs-CZ" altLang="cs-CZ" smtClean="0"/>
              <a:t>důvodem je i nízká územní mobilita, mobilita v rámci změny kvalifikace (rekvalifikace) </a:t>
            </a:r>
            <a:endParaRPr lang="en-US" alt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8229600" cy="125095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4572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cs-CZ" altLang="cs-CZ" dirty="0"/>
              <a:t>C</a:t>
            </a:r>
            <a:r>
              <a:rPr lang="cs-CZ" altLang="cs-CZ" dirty="0" smtClean="0"/>
              <a:t>yklická </a:t>
            </a:r>
            <a:r>
              <a:rPr lang="cs-CZ" altLang="cs-CZ" dirty="0" smtClean="0"/>
              <a:t>nezaměstnanost</a:t>
            </a:r>
            <a:endParaRPr lang="en-US" altLang="cs-CZ" dirty="0" smtClean="0"/>
          </a:p>
        </p:txBody>
      </p:sp>
      <p:sp>
        <p:nvSpPr>
          <p:cNvPr id="3789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cs-CZ" smtClean="0"/>
              <a:t>je spojovaná s cyklickými výkyvy ekonomiky, je rozdílem mezi skutečnou mírou nezaměstnanosti a přirozenou mírou nezaměstnanosti.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8229600" cy="125095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4572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cs-CZ" altLang="cs-CZ" dirty="0" smtClean="0"/>
              <a:t>Přirozená míra nezaměstnanosti</a:t>
            </a:r>
            <a:endParaRPr lang="en-US" altLang="cs-CZ" dirty="0" smtClean="0"/>
          </a:p>
        </p:txBody>
      </p:sp>
      <p:sp>
        <p:nvSpPr>
          <p:cNvPr id="39939" name="Rectangle 3"/>
          <p:cNvSpPr>
            <a:spLocks noGrp="1"/>
          </p:cNvSpPr>
          <p:nvPr>
            <p:ph type="body" idx="1"/>
          </p:nvPr>
        </p:nvSpPr>
        <p:spPr>
          <a:xfrm>
            <a:off x="107504" y="1774825"/>
            <a:ext cx="8579296" cy="4625975"/>
          </a:xfrm>
        </p:spPr>
        <p:txBody>
          <a:bodyPr/>
          <a:lstStyle/>
          <a:p>
            <a:pPr eaLnBrk="1" hangingPunct="1">
              <a:spcAft>
                <a:spcPts val="1200"/>
              </a:spcAft>
            </a:pPr>
            <a:r>
              <a:rPr lang="en-US" altLang="cs-CZ" sz="2700" dirty="0" err="1" smtClean="0"/>
              <a:t>míra</a:t>
            </a:r>
            <a:r>
              <a:rPr lang="en-US" altLang="cs-CZ" sz="2700" dirty="0" smtClean="0"/>
              <a:t> </a:t>
            </a:r>
            <a:r>
              <a:rPr lang="en-US" altLang="cs-CZ" sz="2700" dirty="0" err="1" smtClean="0"/>
              <a:t>nezaměstnanosti</a:t>
            </a:r>
            <a:r>
              <a:rPr lang="en-US" altLang="cs-CZ" sz="2700" dirty="0" smtClean="0"/>
              <a:t>, </a:t>
            </a:r>
            <a:r>
              <a:rPr lang="en-US" altLang="cs-CZ" sz="2700" dirty="0" err="1" smtClean="0"/>
              <a:t>která</a:t>
            </a:r>
            <a:r>
              <a:rPr lang="en-US" altLang="cs-CZ" sz="2700" dirty="0" smtClean="0"/>
              <a:t> je </a:t>
            </a:r>
            <a:r>
              <a:rPr lang="en-US" altLang="cs-CZ" sz="2700" dirty="0" err="1" smtClean="0"/>
              <a:t>slučitelná</a:t>
            </a:r>
            <a:r>
              <a:rPr lang="en-US" altLang="cs-CZ" sz="2700" dirty="0" smtClean="0"/>
              <a:t> s </a:t>
            </a:r>
            <a:r>
              <a:rPr lang="en-US" altLang="cs-CZ" sz="2700" dirty="0" err="1" smtClean="0"/>
              <a:t>dlouhodobou</a:t>
            </a:r>
            <a:r>
              <a:rPr lang="en-US" altLang="cs-CZ" sz="2700" dirty="0" smtClean="0"/>
              <a:t> </a:t>
            </a:r>
            <a:r>
              <a:rPr lang="en-US" altLang="cs-CZ" sz="2700" dirty="0" err="1" smtClean="0"/>
              <a:t>rovnováhou</a:t>
            </a:r>
            <a:r>
              <a:rPr lang="en-US" altLang="cs-CZ" sz="2700" dirty="0" smtClean="0"/>
              <a:t> </a:t>
            </a:r>
            <a:r>
              <a:rPr lang="en-US" altLang="cs-CZ" sz="2700" dirty="0" err="1" smtClean="0"/>
              <a:t>ekonomiky</a:t>
            </a:r>
            <a:r>
              <a:rPr lang="en-US" altLang="cs-CZ" sz="2700" dirty="0" smtClean="0"/>
              <a:t>, </a:t>
            </a:r>
            <a:r>
              <a:rPr lang="en-US" altLang="cs-CZ" sz="2700" dirty="0" err="1" smtClean="0"/>
              <a:t>lze</a:t>
            </a:r>
            <a:r>
              <a:rPr lang="en-US" altLang="cs-CZ" sz="2700" dirty="0" smtClean="0"/>
              <a:t> </a:t>
            </a:r>
            <a:r>
              <a:rPr lang="en-US" altLang="cs-CZ" sz="2700" dirty="0" err="1" smtClean="0"/>
              <a:t>ji</a:t>
            </a:r>
            <a:r>
              <a:rPr lang="en-US" altLang="cs-CZ" sz="2700" dirty="0" smtClean="0"/>
              <a:t> </a:t>
            </a:r>
            <a:r>
              <a:rPr lang="en-US" altLang="cs-CZ" sz="2700" dirty="0" err="1" smtClean="0"/>
              <a:t>však</a:t>
            </a:r>
            <a:r>
              <a:rPr lang="en-US" altLang="cs-CZ" sz="2700" dirty="0" smtClean="0"/>
              <a:t> </a:t>
            </a:r>
            <a:r>
              <a:rPr lang="en-US" altLang="cs-CZ" sz="2700" dirty="0" err="1" smtClean="0"/>
              <a:t>charakterizovat</a:t>
            </a:r>
            <a:r>
              <a:rPr lang="en-US" altLang="cs-CZ" sz="2700" dirty="0" smtClean="0"/>
              <a:t> </a:t>
            </a:r>
            <a:r>
              <a:rPr lang="en-US" altLang="cs-CZ" sz="2700" dirty="0" err="1" smtClean="0"/>
              <a:t>také</a:t>
            </a:r>
            <a:r>
              <a:rPr lang="en-US" altLang="cs-CZ" sz="2700" dirty="0" smtClean="0"/>
              <a:t> </a:t>
            </a:r>
            <a:r>
              <a:rPr lang="en-US" altLang="cs-CZ" sz="2700" dirty="0" err="1" smtClean="0"/>
              <a:t>jako</a:t>
            </a:r>
            <a:r>
              <a:rPr lang="en-US" altLang="cs-CZ" sz="2700" dirty="0" smtClean="0"/>
              <a:t> </a:t>
            </a:r>
            <a:r>
              <a:rPr lang="en-US" altLang="cs-CZ" sz="2700" dirty="0" err="1" smtClean="0"/>
              <a:t>míru</a:t>
            </a:r>
            <a:r>
              <a:rPr lang="en-US" altLang="cs-CZ" sz="2700" dirty="0" smtClean="0"/>
              <a:t> </a:t>
            </a:r>
            <a:r>
              <a:rPr lang="en-US" altLang="cs-CZ" sz="2700" dirty="0" err="1" smtClean="0"/>
              <a:t>nezaměstnanosti</a:t>
            </a:r>
            <a:r>
              <a:rPr lang="en-US" altLang="cs-CZ" sz="2700" dirty="0" smtClean="0"/>
              <a:t>, </a:t>
            </a:r>
            <a:r>
              <a:rPr lang="en-US" altLang="cs-CZ" sz="2700" dirty="0" err="1" smtClean="0"/>
              <a:t>při</a:t>
            </a:r>
            <a:r>
              <a:rPr lang="en-US" altLang="cs-CZ" sz="2700" dirty="0" smtClean="0"/>
              <a:t> </a:t>
            </a:r>
            <a:r>
              <a:rPr lang="en-US" altLang="cs-CZ" sz="2700" dirty="0" err="1" smtClean="0"/>
              <a:t>které</a:t>
            </a:r>
            <a:r>
              <a:rPr lang="en-US" altLang="cs-CZ" sz="2700" dirty="0" smtClean="0"/>
              <a:t> je </a:t>
            </a:r>
            <a:r>
              <a:rPr lang="en-US" altLang="cs-CZ" sz="2700" dirty="0" err="1" smtClean="0"/>
              <a:t>skutečná</a:t>
            </a:r>
            <a:r>
              <a:rPr lang="en-US" altLang="cs-CZ" sz="2700" dirty="0" smtClean="0"/>
              <a:t> a </a:t>
            </a:r>
            <a:r>
              <a:rPr lang="en-US" altLang="cs-CZ" sz="2700" dirty="0" err="1" smtClean="0"/>
              <a:t>očekávaná</a:t>
            </a:r>
            <a:r>
              <a:rPr lang="en-US" altLang="cs-CZ" sz="2700" dirty="0" smtClean="0"/>
              <a:t> </a:t>
            </a:r>
            <a:r>
              <a:rPr lang="en-US" altLang="cs-CZ" sz="2700" dirty="0" err="1" smtClean="0"/>
              <a:t>inflace</a:t>
            </a:r>
            <a:r>
              <a:rPr lang="en-US" altLang="cs-CZ" sz="2700" dirty="0" smtClean="0"/>
              <a:t> </a:t>
            </a:r>
            <a:r>
              <a:rPr lang="en-US" altLang="cs-CZ" sz="2700" dirty="0" err="1" smtClean="0"/>
              <a:t>stejná</a:t>
            </a:r>
            <a:endParaRPr lang="cs-CZ" altLang="cs-CZ" sz="2700" dirty="0" smtClean="0"/>
          </a:p>
          <a:p>
            <a:pPr eaLnBrk="1" hangingPunct="1">
              <a:spcAft>
                <a:spcPts val="1200"/>
              </a:spcAft>
            </a:pPr>
            <a:r>
              <a:rPr lang="cs-CZ" altLang="cs-CZ" sz="2700" dirty="0" smtClean="0"/>
              <a:t>Někdy je definována jako tzv. </a:t>
            </a:r>
            <a:r>
              <a:rPr lang="cs-CZ" altLang="cs-CZ" sz="2700" b="1" i="1" dirty="0" smtClean="0"/>
              <a:t>plná zaměstnanost</a:t>
            </a:r>
          </a:p>
          <a:p>
            <a:pPr eaLnBrk="1" hangingPunct="1">
              <a:spcAft>
                <a:spcPts val="1200"/>
              </a:spcAft>
            </a:pPr>
            <a:r>
              <a:rPr lang="cs-CZ" altLang="cs-CZ" sz="2700" dirty="0" smtClean="0"/>
              <a:t>Podmínku je rovnost počtu lidí opouštějících práci a počtu lidí nalézajících práci</a:t>
            </a:r>
            <a:endParaRPr lang="en-US" altLang="cs-CZ" sz="27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8229600" cy="125095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4572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cs-CZ" altLang="cs-CZ" dirty="0" smtClean="0"/>
              <a:t>Přirozená míra nezaměstnanosti</a:t>
            </a:r>
            <a:endParaRPr lang="en-US" altLang="cs-CZ" dirty="0" smtClean="0"/>
          </a:p>
        </p:txBody>
      </p:sp>
      <p:sp>
        <p:nvSpPr>
          <p:cNvPr id="39939" name="Rectangle 3"/>
          <p:cNvSpPr>
            <a:spLocks noGrp="1"/>
          </p:cNvSpPr>
          <p:nvPr>
            <p:ph type="body" idx="1"/>
          </p:nvPr>
        </p:nvSpPr>
        <p:spPr>
          <a:xfrm>
            <a:off x="450376" y="1484784"/>
            <a:ext cx="8229600" cy="4625975"/>
          </a:xfrm>
        </p:spPr>
        <p:txBody>
          <a:bodyPr/>
          <a:lstStyle/>
          <a:p>
            <a:pPr eaLnBrk="1" hangingPunct="1"/>
            <a:r>
              <a:rPr lang="cs-CZ" altLang="cs-CZ" u="sng" dirty="0" smtClean="0"/>
              <a:t>Mikroekonomická definice</a:t>
            </a:r>
            <a:r>
              <a:rPr lang="cs-CZ" altLang="cs-CZ" dirty="0" smtClean="0"/>
              <a:t>: taková míra nezaměstnanosti, která vznikne působením tržních sil a kterou není možné trvale ovlivňovat nástroji monetární a fiskální politiky.</a:t>
            </a:r>
          </a:p>
          <a:p>
            <a:pPr eaLnBrk="1" hangingPunct="1"/>
            <a:r>
              <a:rPr lang="cs-CZ" altLang="cs-CZ" u="sng" dirty="0" smtClean="0"/>
              <a:t>Makroekonomické pojetí</a:t>
            </a:r>
            <a:r>
              <a:rPr lang="cs-CZ" altLang="cs-CZ" dirty="0" smtClean="0"/>
              <a:t> s mírou inflace (NAIRU): </a:t>
            </a:r>
            <a:r>
              <a:rPr lang="cs-CZ" altLang="cs-CZ" dirty="0"/>
              <a:t>taková míra nezaměstnanosti, </a:t>
            </a:r>
            <a:r>
              <a:rPr lang="cs-CZ" altLang="cs-CZ" dirty="0" smtClean="0"/>
              <a:t>při níž je míra inflace stabilní, očekávání firem ohledně vývoje cen a mezd jsou správná a příliv a odliv nezaměstnaných se vyrovnávají.</a:t>
            </a:r>
            <a:endParaRPr lang="en-US" altLang="cs-CZ" dirty="0" smtClean="0"/>
          </a:p>
        </p:txBody>
      </p:sp>
    </p:spTree>
    <p:extLst>
      <p:ext uri="{BB962C8B-B14F-4D97-AF65-F5344CB8AC3E}">
        <p14:creationId xmlns:p14="http://schemas.microsoft.com/office/powerpoint/2010/main" val="1048187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8229600" cy="125095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4572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>
              <a:defRPr/>
            </a:pPr>
            <a:r>
              <a:rPr lang="cs-CZ" altLang="cs-CZ" dirty="0" smtClean="0"/>
              <a:t>Dekompozice nezaměstnanosti na příkladu české ekonomiky</a:t>
            </a:r>
            <a:endParaRPr lang="en-US" altLang="cs-CZ" dirty="0" smtClean="0"/>
          </a:p>
        </p:txBody>
      </p:sp>
      <p:graphicFrame>
        <p:nvGraphicFramePr>
          <p:cNvPr id="5" name="Graf 4"/>
          <p:cNvGraphicFramePr>
            <a:graphicFrameLocks/>
          </p:cNvGraphicFramePr>
          <p:nvPr/>
        </p:nvGraphicFramePr>
        <p:xfrm>
          <a:off x="467544" y="1988840"/>
          <a:ext cx="8243248" cy="45175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0" y="0"/>
            <a:ext cx="9144000" cy="1260475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6255" y="0"/>
            <a:ext cx="8880763" cy="1143000"/>
          </a:xfrm>
          <a:solidFill>
            <a:schemeClr val="tx2">
              <a:lumMod val="50000"/>
            </a:schemeClr>
          </a:solidFill>
        </p:spPr>
        <p:txBody>
          <a:bodyPr/>
          <a:lstStyle/>
          <a:p>
            <a:pPr>
              <a:defRPr/>
            </a:pPr>
            <a:r>
              <a:rPr lang="cs-CZ" sz="3000" dirty="0" smtClean="0">
                <a:solidFill>
                  <a:schemeClr val="bg1"/>
                </a:solidFill>
              </a:rPr>
              <a:t>DLOUHODOBÉ ASPEKTY – STRUKTURÁLNÍ ZMĚNY ZAMĚSTNANOST V SEKTORECH</a:t>
            </a:r>
            <a:endParaRPr lang="cs-CZ" sz="3000" dirty="0">
              <a:solidFill>
                <a:schemeClr val="bg1"/>
              </a:solidFill>
            </a:endParaRPr>
          </a:p>
        </p:txBody>
      </p:sp>
      <p:graphicFrame>
        <p:nvGraphicFramePr>
          <p:cNvPr id="11" name="Graf 10"/>
          <p:cNvGraphicFramePr>
            <a:graphicFrameLocks/>
          </p:cNvGraphicFramePr>
          <p:nvPr/>
        </p:nvGraphicFramePr>
        <p:xfrm>
          <a:off x="3302759" y="1973343"/>
          <a:ext cx="2715904" cy="26123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4037" name="TextovéPole 5"/>
          <p:cNvSpPr txBox="1">
            <a:spLocks noChangeArrowheads="1"/>
          </p:cNvSpPr>
          <p:nvPr/>
        </p:nvSpPr>
        <p:spPr bwMode="auto">
          <a:xfrm>
            <a:off x="450850" y="1404938"/>
            <a:ext cx="24241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cs-CZ" altLang="cs-CZ" sz="2800" b="1"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  <a:t>1990</a:t>
            </a:r>
          </a:p>
        </p:txBody>
      </p:sp>
      <p:sp>
        <p:nvSpPr>
          <p:cNvPr id="44038" name="TextovéPole 11"/>
          <p:cNvSpPr txBox="1">
            <a:spLocks noChangeArrowheads="1"/>
          </p:cNvSpPr>
          <p:nvPr/>
        </p:nvSpPr>
        <p:spPr bwMode="auto">
          <a:xfrm>
            <a:off x="3530600" y="1433513"/>
            <a:ext cx="24257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cs-CZ" altLang="cs-CZ" sz="2800" b="1"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  <a:t>2012</a:t>
            </a:r>
          </a:p>
        </p:txBody>
      </p:sp>
      <p:graphicFrame>
        <p:nvGraphicFramePr>
          <p:cNvPr id="13" name="Graf 12"/>
          <p:cNvGraphicFramePr>
            <a:graphicFrameLocks/>
          </p:cNvGraphicFramePr>
          <p:nvPr/>
        </p:nvGraphicFramePr>
        <p:xfrm>
          <a:off x="218364" y="1983324"/>
          <a:ext cx="2852382" cy="26159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TextovéPole 13"/>
          <p:cNvSpPr txBox="1"/>
          <p:nvPr/>
        </p:nvSpPr>
        <p:spPr>
          <a:xfrm>
            <a:off x="6989763" y="5911850"/>
            <a:ext cx="1922462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cs-CZ" sz="1400" i="1" dirty="0">
                <a:latin typeface="+mn-lt"/>
              </a:rPr>
              <a:t>Zdroj: OECD; </a:t>
            </a:r>
            <a:r>
              <a:rPr lang="cs-CZ" sz="1400" dirty="0" err="1">
                <a:latin typeface="+mn-lt"/>
              </a:rPr>
              <a:t>Eurostat</a:t>
            </a:r>
            <a:endParaRPr lang="cs-CZ" sz="1400" dirty="0">
              <a:latin typeface="+mn-lt"/>
            </a:endParaRPr>
          </a:p>
        </p:txBody>
      </p:sp>
      <p:graphicFrame>
        <p:nvGraphicFramePr>
          <p:cNvPr id="15" name="Graf 14"/>
          <p:cNvGraphicFramePr>
            <a:graphicFrameLocks/>
          </p:cNvGraphicFramePr>
          <p:nvPr/>
        </p:nvGraphicFramePr>
        <p:xfrm>
          <a:off x="6306190" y="1978925"/>
          <a:ext cx="2674037" cy="26067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4042" name="TextovéPole 15"/>
          <p:cNvSpPr txBox="1">
            <a:spLocks noChangeArrowheads="1"/>
          </p:cNvSpPr>
          <p:nvPr/>
        </p:nvSpPr>
        <p:spPr bwMode="auto">
          <a:xfrm>
            <a:off x="6426200" y="1476375"/>
            <a:ext cx="24257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cs-CZ" altLang="cs-CZ" sz="2000" b="1"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  <a:t>Eurozóna-12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0" y="0"/>
            <a:ext cx="9144000" cy="1260475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6255" y="0"/>
            <a:ext cx="8880763" cy="1143000"/>
          </a:xfrm>
          <a:solidFill>
            <a:schemeClr val="tx2">
              <a:lumMod val="50000"/>
            </a:schemeClr>
          </a:solidFill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cs-CZ" sz="3000" dirty="0" smtClean="0">
                <a:solidFill>
                  <a:schemeClr val="bg1"/>
                </a:solidFill>
              </a:rPr>
              <a:t>DLOUHODOBÉ ASPEKTY – ZMĚNY V ZAMĚSTNANOSTI, NEZAMĚSTNANOSTI DLE DOSAŽENÉHO VZDĚLÁNÍ (%)</a:t>
            </a:r>
            <a:endParaRPr lang="cs-CZ" sz="3000" dirty="0">
              <a:solidFill>
                <a:schemeClr val="bg1"/>
              </a:solidFill>
            </a:endParaRPr>
          </a:p>
        </p:txBody>
      </p:sp>
      <p:graphicFrame>
        <p:nvGraphicFramePr>
          <p:cNvPr id="15" name="Graf 14"/>
          <p:cNvGraphicFramePr>
            <a:graphicFrameLocks/>
          </p:cNvGraphicFramePr>
          <p:nvPr/>
        </p:nvGraphicFramePr>
        <p:xfrm>
          <a:off x="237379" y="1260475"/>
          <a:ext cx="7883040" cy="2397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6" name="Chart 2"/>
          <p:cNvGraphicFramePr>
            <a:graphicFrameLocks/>
          </p:cNvGraphicFramePr>
          <p:nvPr/>
        </p:nvGraphicFramePr>
        <p:xfrm>
          <a:off x="205712" y="3697289"/>
          <a:ext cx="8078479" cy="26898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TextovéPole 13"/>
          <p:cNvSpPr txBox="1"/>
          <p:nvPr/>
        </p:nvSpPr>
        <p:spPr>
          <a:xfrm>
            <a:off x="7248525" y="6032500"/>
            <a:ext cx="1158875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cs-CZ" sz="1400" i="1" dirty="0">
                <a:latin typeface="+mn-lt"/>
              </a:rPr>
              <a:t>Zdroj: ČSÚ</a:t>
            </a:r>
            <a:endParaRPr lang="cs-CZ" sz="14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1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 txBox="1">
            <a:spLocks noChangeArrowheads="1"/>
          </p:cNvSpPr>
          <p:nvPr/>
        </p:nvSpPr>
        <p:spPr bwMode="auto">
          <a:xfrm>
            <a:off x="457200" y="152400"/>
            <a:ext cx="8229600" cy="125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chemeClr val="accent1"/>
              </a:buClr>
              <a:buSzPct val="80000"/>
              <a:buFont typeface="Wingdings 2" panose="05020102010507070707" pitchFamily="18" charset="2"/>
              <a:buChar char=""/>
              <a:defRPr sz="32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30250" indent="-2730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"/>
              <a:defRPr sz="28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995363" indent="-228600">
              <a:spcBef>
                <a:spcPct val="20000"/>
              </a:spcBef>
              <a:buClr>
                <a:srgbClr val="E66C7D"/>
              </a:buClr>
              <a:buFont typeface="Arial" panose="020B0604020202020204" pitchFamily="34" charset="0"/>
              <a:buChar char="▪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216025" indent="-182563">
              <a:spcBef>
                <a:spcPct val="20000"/>
              </a:spcBef>
              <a:buClr>
                <a:srgbClr val="6BB76D"/>
              </a:buClr>
              <a:buFont typeface="Arial" panose="020B0604020202020204" pitchFamily="34" charset="0"/>
              <a:buChar char="▪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1425575" indent="-182563">
              <a:spcBef>
                <a:spcPct val="20000"/>
              </a:spcBef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1882775" indent="-1825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339975" indent="-1825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2797175" indent="-1825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254375" indent="-1825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buClrTx/>
              <a:buSzTx/>
              <a:buFontTx/>
              <a:buNone/>
            </a:pPr>
            <a:r>
              <a:rPr lang="cs-CZ" altLang="cs-CZ" sz="3400" b="1" dirty="0">
                <a:solidFill>
                  <a:srgbClr val="FFC800"/>
                </a:solidFill>
              </a:rPr>
              <a:t>Míra </a:t>
            </a:r>
            <a:r>
              <a:rPr lang="cs-CZ" altLang="cs-CZ" sz="3400" b="1" dirty="0" smtClean="0">
                <a:solidFill>
                  <a:srgbClr val="FFC800"/>
                </a:solidFill>
              </a:rPr>
              <a:t>zaměstnanosti, sezónně očištěno </a:t>
            </a:r>
            <a:endParaRPr lang="en-US" altLang="cs-CZ" sz="3400" b="1" dirty="0">
              <a:solidFill>
                <a:srgbClr val="FFC800"/>
              </a:solidFill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908720"/>
            <a:ext cx="4923114" cy="5055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689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 txBox="1">
            <a:spLocks noChangeArrowheads="1"/>
          </p:cNvSpPr>
          <p:nvPr/>
        </p:nvSpPr>
        <p:spPr bwMode="auto">
          <a:xfrm>
            <a:off x="457200" y="152400"/>
            <a:ext cx="8229600" cy="125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chemeClr val="accent1"/>
              </a:buClr>
              <a:buSzPct val="80000"/>
              <a:buFont typeface="Wingdings 2" panose="05020102010507070707" pitchFamily="18" charset="2"/>
              <a:buChar char=""/>
              <a:defRPr sz="32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30250" indent="-2730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"/>
              <a:defRPr sz="28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995363" indent="-228600">
              <a:spcBef>
                <a:spcPct val="20000"/>
              </a:spcBef>
              <a:buClr>
                <a:srgbClr val="E66C7D"/>
              </a:buClr>
              <a:buFont typeface="Arial" panose="020B0604020202020204" pitchFamily="34" charset="0"/>
              <a:buChar char="▪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216025" indent="-182563">
              <a:spcBef>
                <a:spcPct val="20000"/>
              </a:spcBef>
              <a:buClr>
                <a:srgbClr val="6BB76D"/>
              </a:buClr>
              <a:buFont typeface="Arial" panose="020B0604020202020204" pitchFamily="34" charset="0"/>
              <a:buChar char="▪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1425575" indent="-182563">
              <a:spcBef>
                <a:spcPct val="20000"/>
              </a:spcBef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1882775" indent="-1825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339975" indent="-1825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2797175" indent="-1825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254375" indent="-1825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buClrTx/>
              <a:buSzTx/>
              <a:buFontTx/>
              <a:buNone/>
            </a:pPr>
            <a:r>
              <a:rPr lang="cs-CZ" altLang="cs-CZ" sz="3400" b="1" dirty="0">
                <a:solidFill>
                  <a:srgbClr val="FFC800"/>
                </a:solidFill>
              </a:rPr>
              <a:t>Míra </a:t>
            </a:r>
            <a:r>
              <a:rPr lang="cs-CZ" altLang="cs-CZ" sz="3400" b="1" dirty="0" smtClean="0">
                <a:solidFill>
                  <a:srgbClr val="FFC800"/>
                </a:solidFill>
              </a:rPr>
              <a:t>zaměstnanosti před COVID-19, rok 2019 </a:t>
            </a:r>
            <a:endParaRPr lang="en-US" altLang="cs-CZ" sz="3400" b="1" dirty="0">
              <a:solidFill>
                <a:srgbClr val="FFC800"/>
              </a:solidFill>
            </a:endParaRPr>
          </a:p>
        </p:txBody>
      </p:sp>
      <p:graphicFrame>
        <p:nvGraphicFramePr>
          <p:cNvPr id="4" name="Graf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03696414"/>
              </p:ext>
            </p:extLst>
          </p:nvPr>
        </p:nvGraphicFramePr>
        <p:xfrm>
          <a:off x="539552" y="1628800"/>
          <a:ext cx="7810500" cy="4657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86623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 txBox="1">
            <a:spLocks noChangeArrowheads="1"/>
          </p:cNvSpPr>
          <p:nvPr/>
        </p:nvSpPr>
        <p:spPr bwMode="auto">
          <a:xfrm>
            <a:off x="457200" y="152400"/>
            <a:ext cx="8229600" cy="125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chemeClr val="accent1"/>
              </a:buClr>
              <a:buSzPct val="80000"/>
              <a:buFont typeface="Wingdings 2" panose="05020102010507070707" pitchFamily="18" charset="2"/>
              <a:buChar char=""/>
              <a:defRPr sz="32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30250" indent="-2730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"/>
              <a:defRPr sz="28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995363" indent="-228600">
              <a:spcBef>
                <a:spcPct val="20000"/>
              </a:spcBef>
              <a:buClr>
                <a:srgbClr val="E66C7D"/>
              </a:buClr>
              <a:buFont typeface="Arial" panose="020B0604020202020204" pitchFamily="34" charset="0"/>
              <a:buChar char="▪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216025" indent="-182563">
              <a:spcBef>
                <a:spcPct val="20000"/>
              </a:spcBef>
              <a:buClr>
                <a:srgbClr val="6BB76D"/>
              </a:buClr>
              <a:buFont typeface="Arial" panose="020B0604020202020204" pitchFamily="34" charset="0"/>
              <a:buChar char="▪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1425575" indent="-182563">
              <a:spcBef>
                <a:spcPct val="20000"/>
              </a:spcBef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1882775" indent="-1825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339975" indent="-1825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2797175" indent="-1825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254375" indent="-1825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buClrTx/>
              <a:buSzTx/>
              <a:buFontTx/>
              <a:buNone/>
            </a:pPr>
            <a:r>
              <a:rPr lang="cs-CZ" altLang="cs-CZ" sz="3400" b="1" dirty="0">
                <a:solidFill>
                  <a:srgbClr val="FFC800"/>
                </a:solidFill>
              </a:rPr>
              <a:t>Míra </a:t>
            </a:r>
            <a:r>
              <a:rPr lang="cs-CZ" altLang="cs-CZ" sz="3400" b="1" dirty="0" smtClean="0">
                <a:solidFill>
                  <a:srgbClr val="FFC800"/>
                </a:solidFill>
              </a:rPr>
              <a:t>zaměstnanosti osob 15 – 24 let, sezónně očištěno </a:t>
            </a:r>
            <a:endParaRPr lang="en-US" altLang="cs-CZ" sz="3400" b="1" dirty="0">
              <a:solidFill>
                <a:srgbClr val="FFC800"/>
              </a:solidFill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218116"/>
            <a:ext cx="5909748" cy="5620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471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Úvodem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9062" indent="0">
              <a:buNone/>
            </a:pPr>
            <a:endParaRPr lang="cs-CZ" altLang="cs-CZ" dirty="0" smtClean="0"/>
          </a:p>
          <a:p>
            <a:pPr marL="119062" indent="0">
              <a:buNone/>
            </a:pPr>
            <a:r>
              <a:rPr lang="cs-CZ" altLang="cs-CZ" dirty="0" smtClean="0"/>
              <a:t>Klíčovým </a:t>
            </a:r>
            <a:r>
              <a:rPr lang="cs-CZ" altLang="cs-CZ" dirty="0"/>
              <a:t>problémem na makroekonomické úrovni, který ekonomická teorie analyzuje je </a:t>
            </a:r>
            <a:r>
              <a:rPr lang="cs-CZ" altLang="cs-CZ" u="sng" dirty="0"/>
              <a:t>nezaměstnanost</a:t>
            </a:r>
            <a:r>
              <a:rPr lang="cs-CZ" altLang="cs-CZ" dirty="0"/>
              <a:t> včetně jejího vztahu k jiným jevům (inflaci, hospodářskému vývoji apod.).</a:t>
            </a:r>
          </a:p>
          <a:p>
            <a:endParaRPr lang="cs-CZ" dirty="0"/>
          </a:p>
        </p:txBody>
      </p:sp>
      <p:pic>
        <p:nvPicPr>
          <p:cNvPr id="14340" name="Picture 9" descr="studen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188913"/>
            <a:ext cx="1068388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13" descr="more_informati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0475" y="188913"/>
            <a:ext cx="1277937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 txBox="1">
            <a:spLocks noChangeArrowheads="1"/>
          </p:cNvSpPr>
          <p:nvPr/>
        </p:nvSpPr>
        <p:spPr bwMode="auto">
          <a:xfrm>
            <a:off x="457200" y="152400"/>
            <a:ext cx="8229600" cy="125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chemeClr val="accent1"/>
              </a:buClr>
              <a:buSzPct val="80000"/>
              <a:buFont typeface="Wingdings 2" panose="05020102010507070707" pitchFamily="18" charset="2"/>
              <a:buChar char=""/>
              <a:defRPr sz="32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30250" indent="-2730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"/>
              <a:defRPr sz="28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995363" indent="-228600">
              <a:spcBef>
                <a:spcPct val="20000"/>
              </a:spcBef>
              <a:buClr>
                <a:srgbClr val="E66C7D"/>
              </a:buClr>
              <a:buFont typeface="Arial" panose="020B0604020202020204" pitchFamily="34" charset="0"/>
              <a:buChar char="▪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216025" indent="-182563">
              <a:spcBef>
                <a:spcPct val="20000"/>
              </a:spcBef>
              <a:buClr>
                <a:srgbClr val="6BB76D"/>
              </a:buClr>
              <a:buFont typeface="Arial" panose="020B0604020202020204" pitchFamily="34" charset="0"/>
              <a:buChar char="▪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1425575" indent="-182563">
              <a:spcBef>
                <a:spcPct val="20000"/>
              </a:spcBef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1882775" indent="-1825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339975" indent="-1825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2797175" indent="-1825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254375" indent="-1825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buClrTx/>
              <a:buSzTx/>
              <a:buFontTx/>
              <a:buNone/>
            </a:pPr>
            <a:r>
              <a:rPr lang="cs-CZ" altLang="cs-CZ" sz="3400" b="1" dirty="0">
                <a:solidFill>
                  <a:srgbClr val="FFC800"/>
                </a:solidFill>
              </a:rPr>
              <a:t>Míra </a:t>
            </a:r>
            <a:r>
              <a:rPr lang="cs-CZ" altLang="cs-CZ" sz="3400" b="1" dirty="0" smtClean="0">
                <a:solidFill>
                  <a:srgbClr val="FFC800"/>
                </a:solidFill>
              </a:rPr>
              <a:t>zaměstnanosti osob 15 – 24 let, měsíc červen 2020</a:t>
            </a:r>
            <a:endParaRPr lang="en-US" altLang="cs-CZ" sz="3400" b="1" dirty="0">
              <a:solidFill>
                <a:srgbClr val="FFC800"/>
              </a:solidFill>
            </a:endParaRPr>
          </a:p>
        </p:txBody>
      </p:sp>
      <p:graphicFrame>
        <p:nvGraphicFramePr>
          <p:cNvPr id="4" name="Graf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27083956"/>
              </p:ext>
            </p:extLst>
          </p:nvPr>
        </p:nvGraphicFramePr>
        <p:xfrm>
          <a:off x="611560" y="1556792"/>
          <a:ext cx="7607792" cy="50596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90482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 txBox="1">
            <a:spLocks noChangeArrowheads="1"/>
          </p:cNvSpPr>
          <p:nvPr/>
        </p:nvSpPr>
        <p:spPr bwMode="auto">
          <a:xfrm>
            <a:off x="457200" y="152400"/>
            <a:ext cx="8229600" cy="125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chemeClr val="accent1"/>
              </a:buClr>
              <a:buSzPct val="80000"/>
              <a:buFont typeface="Wingdings 2" panose="05020102010507070707" pitchFamily="18" charset="2"/>
              <a:buChar char=""/>
              <a:defRPr sz="32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30250" indent="-2730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"/>
              <a:defRPr sz="28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995363" indent="-228600">
              <a:spcBef>
                <a:spcPct val="20000"/>
              </a:spcBef>
              <a:buClr>
                <a:srgbClr val="E66C7D"/>
              </a:buClr>
              <a:buFont typeface="Arial" panose="020B0604020202020204" pitchFamily="34" charset="0"/>
              <a:buChar char="▪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216025" indent="-182563">
              <a:spcBef>
                <a:spcPct val="20000"/>
              </a:spcBef>
              <a:buClr>
                <a:srgbClr val="6BB76D"/>
              </a:buClr>
              <a:buFont typeface="Arial" panose="020B0604020202020204" pitchFamily="34" charset="0"/>
              <a:buChar char="▪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1425575" indent="-182563">
              <a:spcBef>
                <a:spcPct val="20000"/>
              </a:spcBef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1882775" indent="-1825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339975" indent="-1825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2797175" indent="-1825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254375" indent="-1825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buClrTx/>
              <a:buSzTx/>
              <a:buFontTx/>
              <a:buNone/>
            </a:pPr>
            <a:r>
              <a:rPr lang="cs-CZ" altLang="cs-CZ" sz="3400" b="1">
                <a:solidFill>
                  <a:srgbClr val="FFC800"/>
                </a:solidFill>
              </a:rPr>
              <a:t>Míra zaměstnanosti 20-64 letých v EU, 2017</a:t>
            </a:r>
            <a:endParaRPr lang="en-US" altLang="cs-CZ" sz="3400" b="1">
              <a:solidFill>
                <a:srgbClr val="FFC800"/>
              </a:solidFill>
            </a:endParaRPr>
          </a:p>
        </p:txBody>
      </p:sp>
      <p:pic>
        <p:nvPicPr>
          <p:cNvPr id="43011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50" y="1916113"/>
            <a:ext cx="8196263" cy="440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7922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 txBox="1">
            <a:spLocks noChangeArrowheads="1"/>
          </p:cNvSpPr>
          <p:nvPr/>
        </p:nvSpPr>
        <p:spPr bwMode="auto">
          <a:xfrm>
            <a:off x="230188" y="115888"/>
            <a:ext cx="8662987" cy="125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chemeClr val="accent1"/>
              </a:buClr>
              <a:buSzPct val="80000"/>
              <a:buFont typeface="Wingdings 2" panose="05020102010507070707" pitchFamily="18" charset="2"/>
              <a:buChar char=""/>
              <a:defRPr sz="32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30250" indent="-2730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"/>
              <a:defRPr sz="28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995363" indent="-228600">
              <a:spcBef>
                <a:spcPct val="20000"/>
              </a:spcBef>
              <a:buClr>
                <a:srgbClr val="E66C7D"/>
              </a:buClr>
              <a:buFont typeface="Arial" panose="020B0604020202020204" pitchFamily="34" charset="0"/>
              <a:buChar char="▪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216025" indent="-182563">
              <a:spcBef>
                <a:spcPct val="20000"/>
              </a:spcBef>
              <a:buClr>
                <a:srgbClr val="6BB76D"/>
              </a:buClr>
              <a:buFont typeface="Arial" panose="020B0604020202020204" pitchFamily="34" charset="0"/>
              <a:buChar char="▪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1425575" indent="-182563">
              <a:spcBef>
                <a:spcPct val="20000"/>
              </a:spcBef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1882775" indent="-1825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339975" indent="-1825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2797175" indent="-1825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254375" indent="-1825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buClrTx/>
              <a:buSzTx/>
              <a:buFontTx/>
              <a:buNone/>
            </a:pPr>
            <a:r>
              <a:rPr lang="cs-CZ" altLang="cs-CZ" sz="2800" b="1">
                <a:solidFill>
                  <a:srgbClr val="FFC800"/>
                </a:solidFill>
              </a:rPr>
              <a:t>Podíl osob nezaměstnaných 1 rok a déle na celkovém počtu nezaměstnaných ve věku 15-64 let (v %), rok 2017</a:t>
            </a:r>
            <a:endParaRPr lang="en-US" altLang="cs-CZ" sz="2800" b="1">
              <a:solidFill>
                <a:srgbClr val="FFC800"/>
              </a:solidFill>
            </a:endParaRPr>
          </a:p>
        </p:txBody>
      </p:sp>
      <p:pic>
        <p:nvPicPr>
          <p:cNvPr id="46083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557338"/>
            <a:ext cx="8340725" cy="519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3967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" y="1052513"/>
            <a:ext cx="8139113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8229600" cy="125095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4572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cs-CZ" altLang="cs-CZ" dirty="0" smtClean="0"/>
              <a:t>Regionální nezaměstnanost</a:t>
            </a:r>
            <a:endParaRPr lang="en-US" altLang="cs-CZ" dirty="0" smtClean="0"/>
          </a:p>
        </p:txBody>
      </p:sp>
      <p:graphicFrame>
        <p:nvGraphicFramePr>
          <p:cNvPr id="5" name="Graf 4"/>
          <p:cNvGraphicFramePr>
            <a:graphicFrameLocks/>
          </p:cNvGraphicFramePr>
          <p:nvPr/>
        </p:nvGraphicFramePr>
        <p:xfrm>
          <a:off x="251520" y="1916832"/>
          <a:ext cx="8554051" cy="45274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8229600" cy="125095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4572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>
              <a:defRPr/>
            </a:pPr>
            <a:r>
              <a:rPr lang="cs-CZ" altLang="cs-CZ" dirty="0" smtClean="0"/>
              <a:t>Regionální nezaměstnanost dle VŠPS</a:t>
            </a:r>
            <a:endParaRPr lang="en-US" altLang="cs-CZ" dirty="0" smtClean="0"/>
          </a:p>
        </p:txBody>
      </p:sp>
      <p:pic>
        <p:nvPicPr>
          <p:cNvPr id="55299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773238"/>
            <a:ext cx="7573962" cy="484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8229600" cy="125095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4572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>
              <a:defRPr/>
            </a:pPr>
            <a:r>
              <a:rPr lang="cs-CZ" altLang="cs-CZ" dirty="0" smtClean="0"/>
              <a:t>Regionální nezaměstnanost – registrovaná  </a:t>
            </a:r>
            <a:endParaRPr lang="en-US" altLang="cs-CZ" dirty="0" smtClean="0"/>
          </a:p>
        </p:txBody>
      </p:sp>
      <p:pic>
        <p:nvPicPr>
          <p:cNvPr id="57347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2133600"/>
            <a:ext cx="7248525" cy="378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8229600" cy="125095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4572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>
              <a:defRPr/>
            </a:pPr>
            <a:r>
              <a:rPr lang="cs-CZ" altLang="cs-CZ" sz="4100" dirty="0" smtClean="0"/>
              <a:t>Neoklasické pojetí trhu práce – </a:t>
            </a:r>
            <a:br>
              <a:rPr lang="cs-CZ" altLang="cs-CZ" sz="4100" dirty="0" smtClean="0"/>
            </a:br>
            <a:r>
              <a:rPr lang="cs-CZ" altLang="cs-CZ" sz="4100" dirty="0" smtClean="0"/>
              <a:t>pohled na nezaměstnanost</a:t>
            </a:r>
            <a:endParaRPr lang="en-US" altLang="cs-CZ" sz="4100" dirty="0" smtClean="0"/>
          </a:p>
        </p:txBody>
      </p:sp>
      <p:sp>
        <p:nvSpPr>
          <p:cNvPr id="59395" name="Rectangle 3"/>
          <p:cNvSpPr>
            <a:spLocks noGrp="1"/>
          </p:cNvSpPr>
          <p:nvPr>
            <p:ph type="body" idx="1"/>
          </p:nvPr>
        </p:nvSpPr>
        <p:spPr>
          <a:xfrm>
            <a:off x="539553" y="1773238"/>
            <a:ext cx="8147248" cy="4625975"/>
          </a:xfrm>
        </p:spPr>
        <p:txBody>
          <a:bodyPr/>
          <a:lstStyle/>
          <a:p>
            <a:pPr eaLnBrk="1" hangingPunct="1"/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„Kdo chce pracovat, vždy práci najde“.</a:t>
            </a:r>
          </a:p>
          <a:p>
            <a:pPr eaLnBrk="1" hangingPunct="1"/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Nezaměstnanost je výrazem krátkodobé nerovnováhy mezi  poptávkou po práci a nabídkou práce. </a:t>
            </a:r>
          </a:p>
          <a:p>
            <a:pPr eaLnBrk="1" hangingPunct="1"/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Zejména nepružnost nabídky (důvody):</a:t>
            </a:r>
          </a:p>
          <a:p>
            <a:pPr lvl="1" eaLnBrk="1" hangingPunct="1"/>
            <a:r>
              <a:rPr lang="cs-CZ" alt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nízká informovanost o volných pracovních místech,</a:t>
            </a:r>
          </a:p>
          <a:p>
            <a:pPr lvl="1" eaLnBrk="1" hangingPunct="1"/>
            <a:r>
              <a:rPr lang="cs-CZ" alt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nízká ochota k mobilitě,</a:t>
            </a:r>
          </a:p>
          <a:p>
            <a:pPr lvl="1" eaLnBrk="1" hangingPunct="1"/>
            <a:r>
              <a:rPr lang="cs-CZ" alt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nízká ochota přijmout zhoršení (mzdové) podmínky.</a:t>
            </a:r>
          </a:p>
          <a:p>
            <a:pPr eaLnBrk="1" hangingPunct="1"/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Hlavní příčina – nadměrné mzdové požadavky.</a:t>
            </a:r>
            <a:endParaRPr lang="cs-CZ" alt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/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Přirozená míra nezaměstnanosti: tzv. neodstranitelné minimum (= dobrovolná nezaměstnanost).</a:t>
            </a:r>
          </a:p>
          <a:p>
            <a:pPr lvl="1" eaLnBrk="1" hangingPunct="1"/>
            <a:endParaRPr lang="cs-CZ" altLang="cs-CZ" sz="2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/>
            <a:endParaRPr lang="cs-CZ" altLang="cs-CZ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9396" name="Rectangle 5"/>
          <p:cNvSpPr>
            <a:spLocks noChangeArrowheads="1"/>
          </p:cNvSpPr>
          <p:nvPr/>
        </p:nvSpPr>
        <p:spPr bwMode="auto">
          <a:xfrm>
            <a:off x="0" y="21669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301823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8229600" cy="125095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4572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cs-CZ" altLang="cs-CZ" sz="4100" smtClean="0"/>
              <a:t>Neoklasické pojetí trhu práce</a:t>
            </a:r>
            <a:endParaRPr lang="en-US" altLang="cs-CZ" sz="4100" smtClean="0"/>
          </a:p>
        </p:txBody>
      </p:sp>
      <p:sp>
        <p:nvSpPr>
          <p:cNvPr id="59395" name="Rectangle 3"/>
          <p:cNvSpPr>
            <a:spLocks noGrp="1"/>
          </p:cNvSpPr>
          <p:nvPr>
            <p:ph type="body" idx="1"/>
          </p:nvPr>
        </p:nvSpPr>
        <p:spPr>
          <a:xfrm>
            <a:off x="4067175" y="1773238"/>
            <a:ext cx="4619625" cy="4625975"/>
          </a:xfrm>
        </p:spPr>
        <p:txBody>
          <a:bodyPr/>
          <a:lstStyle/>
          <a:p>
            <a:pPr eaLnBrk="1" hangingPunct="1"/>
            <a:r>
              <a:rPr lang="cs-CZ" altLang="cs-CZ" sz="2400" smtClean="0"/>
              <a:t>Poptávka a nabídka práce se shodují=&gt;je dosažena plná zaměstnanost tj. přirozená míra nezaměstnanosti a rovnovážná reálná mzda. Předpokladem jsou dokonale pružné mzdy. Vzniká pouze dobrovolná nezaměstnanost a ekonomicky aktivní obyvatelstvo se člení na zaměstnané a dobrovolně nezaměstnané.</a:t>
            </a:r>
            <a:endParaRPr lang="en-US" altLang="cs-CZ" sz="2400" smtClean="0"/>
          </a:p>
        </p:txBody>
      </p:sp>
      <p:sp>
        <p:nvSpPr>
          <p:cNvPr id="59396" name="Rectangle 5"/>
          <p:cNvSpPr>
            <a:spLocks noChangeArrowheads="1"/>
          </p:cNvSpPr>
          <p:nvPr/>
        </p:nvSpPr>
        <p:spPr bwMode="auto">
          <a:xfrm>
            <a:off x="0" y="21669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cs-CZ" altLang="cs-CZ"/>
          </a:p>
        </p:txBody>
      </p:sp>
      <p:graphicFrame>
        <p:nvGraphicFramePr>
          <p:cNvPr id="59397" name="Object 4"/>
          <p:cNvGraphicFramePr>
            <a:graphicFrameLocks noChangeAspect="1"/>
          </p:cNvGraphicFramePr>
          <p:nvPr/>
        </p:nvGraphicFramePr>
        <p:xfrm>
          <a:off x="0" y="2133600"/>
          <a:ext cx="4284663" cy="3379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21" name="Obrázek" r:id="rId4" imgW="3199229" imgH="2521899" progId="Word.Picture.8">
                  <p:embed/>
                </p:oleObj>
              </mc:Choice>
              <mc:Fallback>
                <p:oleObj name="Obrázek" r:id="rId4" imgW="3199229" imgH="2521899" progId="Word.Picture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133600"/>
                        <a:ext cx="4284663" cy="3379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8229600" cy="125095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4572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>
              <a:defRPr/>
            </a:pPr>
            <a:r>
              <a:rPr lang="cs-CZ" altLang="cs-CZ" sz="4100" dirty="0" smtClean="0"/>
              <a:t>Neoklasické pojetí trhu práce – </a:t>
            </a:r>
            <a:br>
              <a:rPr lang="cs-CZ" altLang="cs-CZ" sz="4100" dirty="0" smtClean="0"/>
            </a:br>
            <a:r>
              <a:rPr lang="cs-CZ" altLang="cs-CZ" sz="4100" dirty="0" smtClean="0"/>
              <a:t>návrhy na snižování nezaměstnanosti</a:t>
            </a:r>
            <a:endParaRPr lang="en-US" altLang="cs-CZ" sz="4100" dirty="0" smtClean="0"/>
          </a:p>
        </p:txBody>
      </p:sp>
      <p:sp>
        <p:nvSpPr>
          <p:cNvPr id="59395" name="Rectangle 3"/>
          <p:cNvSpPr>
            <a:spLocks noGrp="1"/>
          </p:cNvSpPr>
          <p:nvPr>
            <p:ph type="body" idx="1"/>
          </p:nvPr>
        </p:nvSpPr>
        <p:spPr>
          <a:xfrm>
            <a:off x="539553" y="1773238"/>
            <a:ext cx="8147248" cy="4625975"/>
          </a:xfrm>
        </p:spPr>
        <p:txBody>
          <a:bodyPr/>
          <a:lstStyle/>
          <a:p>
            <a:pPr eaLnBrk="1" hangingPunct="1"/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↓ w 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→ ↓ 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mezd →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↑zisk 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→ 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↑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investic → 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↑poptávky po kapitálu a poptávané množství práce</a:t>
            </a:r>
          </a:p>
          <a:p>
            <a:pPr eaLnBrk="1" hangingPunct="1"/>
            <a:endParaRPr lang="cs-CZ" altLang="cs-CZ" sz="2400" dirty="0" smtClean="0"/>
          </a:p>
          <a:p>
            <a:pPr lvl="1" eaLnBrk="1" hangingPunct="1"/>
            <a:r>
              <a:rPr lang="cs-CZ" altLang="cs-CZ" sz="2000" dirty="0" smtClean="0"/>
              <a:t>krácení podpor v nezaměstnanosti tak, aby nekonkurovaly jako alternativní příjem sníženým mzdám,</a:t>
            </a:r>
          </a:p>
          <a:p>
            <a:pPr lvl="1" eaLnBrk="1" hangingPunct="1"/>
            <a:r>
              <a:rPr lang="cs-CZ" altLang="cs-CZ" sz="2000" dirty="0" smtClean="0"/>
              <a:t>odstranění monopolu odborů na trhu práce, umožní zaměstnavatelům pružnější reakce na situace na trhu práce</a:t>
            </a:r>
          </a:p>
          <a:p>
            <a:pPr lvl="1" eaLnBrk="1" hangingPunct="1"/>
            <a:r>
              <a:rPr lang="cs-CZ" altLang="cs-CZ" sz="2000" dirty="0" smtClean="0"/>
              <a:t>cíl: akceptace mzdové sazby nezvyšující inflaci;</a:t>
            </a:r>
          </a:p>
          <a:p>
            <a:pPr eaLnBrk="1" hangingPunct="1"/>
            <a:r>
              <a:rPr lang="cs-CZ" altLang="cs-CZ" sz="2400" dirty="0" smtClean="0"/>
              <a:t>Praktická orientace na stranu nabídky:</a:t>
            </a:r>
          </a:p>
          <a:p>
            <a:pPr lvl="1" eaLnBrk="1" hangingPunct="1"/>
            <a:r>
              <a:rPr lang="cs-CZ" altLang="cs-CZ" sz="2000" dirty="0" smtClean="0"/>
              <a:t>boj proti inflaci,</a:t>
            </a:r>
          </a:p>
          <a:p>
            <a:pPr lvl="1" eaLnBrk="1" hangingPunct="1"/>
            <a:r>
              <a:rPr lang="cs-CZ" altLang="cs-CZ" sz="2000" dirty="0" smtClean="0"/>
              <a:t>mzdová regulace,</a:t>
            </a:r>
          </a:p>
          <a:p>
            <a:pPr lvl="1" eaLnBrk="1" hangingPunct="1"/>
            <a:r>
              <a:rPr lang="cs-CZ" altLang="cs-CZ" sz="2000" dirty="0" smtClean="0"/>
              <a:t>omezení síly sociálního státu.</a:t>
            </a:r>
            <a:endParaRPr lang="en-US" altLang="cs-CZ" sz="2000" dirty="0" smtClean="0"/>
          </a:p>
        </p:txBody>
      </p:sp>
      <p:sp>
        <p:nvSpPr>
          <p:cNvPr id="59396" name="Rectangle 5"/>
          <p:cNvSpPr>
            <a:spLocks noChangeArrowheads="1"/>
          </p:cNvSpPr>
          <p:nvPr/>
        </p:nvSpPr>
        <p:spPr bwMode="auto">
          <a:xfrm>
            <a:off x="0" y="21669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825187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 Box 7"/>
          <p:cNvSpPr txBox="1">
            <a:spLocks noChangeArrowheads="1"/>
          </p:cNvSpPr>
          <p:nvPr/>
        </p:nvSpPr>
        <p:spPr bwMode="auto">
          <a:xfrm>
            <a:off x="395288" y="260350"/>
            <a:ext cx="5832475" cy="82391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4800" b="1" dirty="0" smtClean="0">
                <a:solidFill>
                  <a:schemeClr val="accent1"/>
                </a:solidFill>
                <a:latin typeface="Corbel" panose="020B0503020204020204" pitchFamily="34" charset="0"/>
              </a:rPr>
              <a:t>Nezaměstnanost</a:t>
            </a:r>
            <a:endParaRPr lang="en-US" altLang="cs-CZ" sz="4800" b="1" dirty="0">
              <a:solidFill>
                <a:schemeClr val="accent1"/>
              </a:solidFill>
              <a:latin typeface="Corbel" panose="020B0503020204020204" pitchFamily="34" charset="0"/>
            </a:endParaRP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Jedná se o nerealizovanou nabídku práce na trhu práce.</a:t>
            </a:r>
          </a:p>
          <a:p>
            <a:r>
              <a:rPr lang="cs-CZ" dirty="0" smtClean="0"/>
              <a:t>Jde o situaci, kdy část ekonomicky aktivního obyvatelstva není odpovídajícím způsobem využita.</a:t>
            </a:r>
          </a:p>
          <a:p>
            <a:r>
              <a:rPr lang="cs-CZ" dirty="0" smtClean="0"/>
              <a:t>Extrémní situace:</a:t>
            </a:r>
          </a:p>
          <a:p>
            <a:pPr lvl="1"/>
            <a:r>
              <a:rPr lang="cs-CZ" dirty="0" smtClean="0"/>
              <a:t>plná zaměstnanost,</a:t>
            </a:r>
          </a:p>
          <a:p>
            <a:pPr lvl="1"/>
            <a:r>
              <a:rPr lang="cs-CZ" dirty="0" smtClean="0"/>
              <a:t>úplná nezaměstnanost.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4816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8229600" cy="125095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4572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>
              <a:defRPr/>
            </a:pPr>
            <a:r>
              <a:rPr lang="cs-CZ" altLang="cs-CZ" sz="4100" dirty="0" err="1" smtClean="0"/>
              <a:t>Keynesovo</a:t>
            </a:r>
            <a:r>
              <a:rPr lang="cs-CZ" altLang="cs-CZ" sz="4100" dirty="0" smtClean="0"/>
              <a:t> pojetí trhu práce – </a:t>
            </a:r>
            <a:br>
              <a:rPr lang="cs-CZ" altLang="cs-CZ" sz="4100" dirty="0" smtClean="0"/>
            </a:br>
            <a:r>
              <a:rPr lang="cs-CZ" altLang="cs-CZ" sz="2700" dirty="0" smtClean="0"/>
              <a:t>pohled </a:t>
            </a:r>
            <a:r>
              <a:rPr lang="cs-CZ" altLang="cs-CZ" sz="2700" dirty="0"/>
              <a:t>na nezaměstnanost a návrhy na snižování nezaměstnanosti</a:t>
            </a:r>
            <a:endParaRPr lang="en-US" altLang="cs-CZ" sz="2700" dirty="0" smtClean="0"/>
          </a:p>
        </p:txBody>
      </p:sp>
      <p:sp>
        <p:nvSpPr>
          <p:cNvPr id="59395" name="Rectangle 3"/>
          <p:cNvSpPr>
            <a:spLocks noGrp="1"/>
          </p:cNvSpPr>
          <p:nvPr>
            <p:ph type="body" idx="1"/>
          </p:nvPr>
        </p:nvSpPr>
        <p:spPr>
          <a:xfrm>
            <a:off x="539553" y="1773238"/>
            <a:ext cx="8147248" cy="4625975"/>
          </a:xfrm>
        </p:spPr>
        <p:txBody>
          <a:bodyPr/>
          <a:lstStyle/>
          <a:p>
            <a:pPr eaLnBrk="1" hangingPunct="1"/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Hlavní 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příčiny nezaměstnanosti (přetrvávající):</a:t>
            </a:r>
          </a:p>
          <a:p>
            <a:pPr lvl="1" eaLnBrk="1" hangingPunct="1"/>
            <a:r>
              <a:rPr lang="cs-CZ" alt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technologický pokrok vytlačující živou práci,</a:t>
            </a:r>
          </a:p>
          <a:p>
            <a:pPr lvl="1" eaLnBrk="1" hangingPunct="1"/>
            <a:r>
              <a:rPr lang="cs-CZ" alt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chronický nedostatek poptávky.</a:t>
            </a:r>
          </a:p>
          <a:p>
            <a:pPr eaLnBrk="1" hangingPunct="1"/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AD není dostatečná k zajištění plné zaměstnanosti: </a:t>
            </a:r>
          </a:p>
          <a:p>
            <a:pPr lvl="1" eaLnBrk="1" hangingPunct="1"/>
            <a:r>
              <a:rPr lang="cs-CZ" alt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hlavní příčina – technologická nezaměstnanost,</a:t>
            </a:r>
          </a:p>
          <a:p>
            <a:pPr lvl="1" eaLnBrk="1" hangingPunct="1"/>
            <a:r>
              <a:rPr lang="cs-CZ" alt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uznání nedobrovolné nezaměstnanosti.</a:t>
            </a:r>
          </a:p>
          <a:p>
            <a:pPr eaLnBrk="1" hangingPunct="1"/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Mzdy:</a:t>
            </a:r>
          </a:p>
          <a:p>
            <a:pPr lvl="1" eaLnBrk="1" hangingPunct="1"/>
            <a:r>
              <a:rPr lang="cs-CZ" alt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část nákladů,</a:t>
            </a:r>
          </a:p>
          <a:p>
            <a:pPr lvl="1" eaLnBrk="1" hangingPunct="1"/>
            <a:r>
              <a:rPr lang="cs-CZ" alt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hlavní zdroj kupní síly domácností.</a:t>
            </a:r>
          </a:p>
          <a:p>
            <a:pPr eaLnBrk="1" hangingPunct="1"/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Řešení nezaměstnanosti: </a:t>
            </a:r>
          </a:p>
          <a:p>
            <a:pPr lvl="1" eaLnBrk="1" hangingPunct="1"/>
            <a:r>
              <a:rPr lang="cs-CZ" alt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nelze jen s pomocí tržního mechanismu,</a:t>
            </a:r>
          </a:p>
          <a:p>
            <a:pPr lvl="1" eaLnBrk="1" hangingPunct="1"/>
            <a:r>
              <a:rPr lang="cs-CZ" alt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vyžaduje státní intervence do ekonomiky.</a:t>
            </a:r>
            <a:endParaRPr lang="cs-CZ" altLang="cs-CZ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eaLnBrk="1" hangingPunct="1"/>
            <a:endParaRPr lang="cs-CZ" altLang="cs-CZ" sz="2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eaLnBrk="1" hangingPunct="1"/>
            <a:endParaRPr lang="cs-CZ" altLang="cs-CZ" sz="2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/>
            <a:endParaRPr lang="cs-CZ" altLang="cs-CZ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9396" name="Rectangle 5"/>
          <p:cNvSpPr>
            <a:spLocks noChangeArrowheads="1"/>
          </p:cNvSpPr>
          <p:nvPr/>
        </p:nvSpPr>
        <p:spPr bwMode="auto">
          <a:xfrm>
            <a:off x="0" y="21669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049652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8229600" cy="125095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4572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cs-CZ" altLang="cs-CZ" sz="4100" smtClean="0"/>
              <a:t>Keynesovské pojetí trhu práce</a:t>
            </a:r>
            <a:endParaRPr lang="en-US" altLang="cs-CZ" sz="4100" smtClean="0"/>
          </a:p>
        </p:txBody>
      </p:sp>
      <p:sp>
        <p:nvSpPr>
          <p:cNvPr id="61443" name="Rectangle 3"/>
          <p:cNvSpPr>
            <a:spLocks noGrp="1"/>
          </p:cNvSpPr>
          <p:nvPr>
            <p:ph type="body" idx="1"/>
          </p:nvPr>
        </p:nvSpPr>
        <p:spPr>
          <a:xfrm>
            <a:off x="4211638" y="1773238"/>
            <a:ext cx="4932362" cy="4625975"/>
          </a:xfrm>
        </p:spPr>
        <p:txBody>
          <a:bodyPr/>
          <a:lstStyle/>
          <a:p>
            <a:pPr eaLnBrk="1" hangingPunct="1"/>
            <a:r>
              <a:rPr lang="cs-CZ" altLang="cs-CZ" sz="2400" smtClean="0"/>
              <a:t>předpokládá strnulost mzdových sazeb, tj. nepružné nominální mzdové sazby. Existující nominální mzdová sazba je vyšší než její rovnovážná úroveň, a při této sazbě existuje určitá míra nedobrovolné nezaměstnanosti. Ekonomicky aktivní obyvatelstvo je potom tvořeno zaměstnanými a nezaměstnanými, kteří se člení na dobrovolně nezaměstnané a nedobrovolně nezaměstnané.	</a:t>
            </a:r>
            <a:endParaRPr lang="en-US" altLang="cs-CZ" sz="2400" smtClean="0"/>
          </a:p>
        </p:txBody>
      </p:sp>
      <p:sp>
        <p:nvSpPr>
          <p:cNvPr id="61444" name="Rectangle 4"/>
          <p:cNvSpPr>
            <a:spLocks noChangeArrowheads="1"/>
          </p:cNvSpPr>
          <p:nvPr/>
        </p:nvSpPr>
        <p:spPr bwMode="auto">
          <a:xfrm>
            <a:off x="0" y="21669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cs-CZ" altLang="cs-CZ"/>
          </a:p>
        </p:txBody>
      </p:sp>
      <p:sp>
        <p:nvSpPr>
          <p:cNvPr id="61445" name="Rectangle 7"/>
          <p:cNvSpPr>
            <a:spLocks noChangeArrowheads="1"/>
          </p:cNvSpPr>
          <p:nvPr/>
        </p:nvSpPr>
        <p:spPr bwMode="auto">
          <a:xfrm>
            <a:off x="0" y="2133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cs-CZ" altLang="cs-CZ"/>
          </a:p>
        </p:txBody>
      </p:sp>
      <p:graphicFrame>
        <p:nvGraphicFramePr>
          <p:cNvPr id="61446" name="Object 6"/>
          <p:cNvGraphicFramePr>
            <a:graphicFrameLocks noChangeAspect="1"/>
          </p:cNvGraphicFramePr>
          <p:nvPr/>
        </p:nvGraphicFramePr>
        <p:xfrm>
          <a:off x="0" y="2133600"/>
          <a:ext cx="4500563" cy="3549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70" name="Obrázek" r:id="rId4" imgW="3199229" imgH="2521899" progId="Word.Picture.8">
                  <p:embed/>
                </p:oleObj>
              </mc:Choice>
              <mc:Fallback>
                <p:oleObj name="Obrázek" r:id="rId4" imgW="3199229" imgH="2521899" progId="Word.Picture.8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133600"/>
                        <a:ext cx="4500563" cy="3549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8229600" cy="125095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4572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cs-CZ" altLang="cs-CZ" dirty="0" err="1" smtClean="0"/>
              <a:t>Okunův</a:t>
            </a:r>
            <a:r>
              <a:rPr lang="cs-CZ" altLang="cs-CZ" dirty="0" smtClean="0"/>
              <a:t> zákon</a:t>
            </a:r>
            <a:endParaRPr lang="en-US" altLang="cs-CZ" dirty="0" smtClean="0"/>
          </a:p>
        </p:txBody>
      </p:sp>
      <p:sp>
        <p:nvSpPr>
          <p:cNvPr id="6349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cs-CZ" sz="2400" smtClean="0"/>
              <a:t>Vyjadřuje fakt, že při růstu nezaměstnanosti nad její přirozenou úroveň úměrně klesá hrubý domácí produkt (oproti potenciálnímu HDP).</a:t>
            </a:r>
            <a:endParaRPr lang="cs-CZ" altLang="cs-CZ" sz="2400" smtClean="0"/>
          </a:p>
          <a:p>
            <a:pPr eaLnBrk="1" hangingPunct="1"/>
            <a:r>
              <a:rPr lang="cs-CZ" altLang="cs-CZ" sz="2400" smtClean="0"/>
              <a:t>Hrubý odhad ztráty blahobytu spojený s dočasným zvýšením míry nezaměstnanosti o jeden procentní bod by činil dvě až tři procenta reálného výstupu</a:t>
            </a:r>
          </a:p>
          <a:p>
            <a:pPr eaLnBrk="1" hangingPunct="1"/>
            <a:r>
              <a:rPr lang="cs-CZ" altLang="cs-CZ" sz="2400" smtClean="0"/>
              <a:t>je-li skutečná míra nezaměstnanosti na úrovni přirozené míry, pak Y = Y*, nebo také Y/Y* = 1. Je-li skutečná nezaměstnanosti vyšší u &gt; u*, ekonomika nevyužívá své potenciální možnosti</a:t>
            </a:r>
          </a:p>
          <a:p>
            <a:pPr eaLnBrk="1" hangingPunct="1"/>
            <a:endParaRPr lang="en-US" altLang="cs-CZ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6" name="Rectangle 4"/>
          <p:cNvSpPr>
            <a:spLocks noGrp="1"/>
          </p:cNvSpPr>
          <p:nvPr>
            <p:ph type="title" idx="4294967295"/>
          </p:nvPr>
        </p:nvSpPr>
        <p:spPr bwMode="auto"/>
        <p:txBody>
          <a:bodyPr wrap="square" tIns="4572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sz="3200" smtClean="0"/>
              <a:t>Struktura obyvatelstva dle věkových skupin (demografická projekce ČSÚ) </a:t>
            </a:r>
          </a:p>
        </p:txBody>
      </p:sp>
      <p:pic>
        <p:nvPicPr>
          <p:cNvPr id="65539" name="Picture 6" descr="Demografická projekce ČSÚ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636838"/>
            <a:ext cx="8389938" cy="275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8" name="Rectangle 4"/>
          <p:cNvSpPr>
            <a:spLocks noGrp="1"/>
          </p:cNvSpPr>
          <p:nvPr>
            <p:ph type="title" idx="4294967295"/>
          </p:nvPr>
        </p:nvSpPr>
        <p:spPr bwMode="auto"/>
        <p:txBody>
          <a:bodyPr wrap="square" tIns="4572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sz="2800" smtClean="0"/>
              <a:t>Projekce vývoje počtu absolventů nepokračujících v dalším studiu do roku 2012 (v tis.) </a:t>
            </a:r>
          </a:p>
        </p:txBody>
      </p:sp>
      <p:pic>
        <p:nvPicPr>
          <p:cNvPr id="67587" name="Picture 6" descr="grafy_11723_image001b_849x4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989138"/>
            <a:ext cx="8893175" cy="422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/>
              <a:t>Rizikové skupiny nezaměstnaných na trhu práce</a:t>
            </a:r>
            <a:endParaRPr lang="cs-CZ" dirty="0"/>
          </a:p>
        </p:txBody>
      </p:sp>
      <p:sp>
        <p:nvSpPr>
          <p:cNvPr id="22531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Mladí lidé (absolventi)</a:t>
            </a:r>
          </a:p>
          <a:p>
            <a:pPr eaLnBrk="1" hangingPunct="1"/>
            <a:r>
              <a:rPr lang="cs-CZ" altLang="cs-CZ" smtClean="0"/>
              <a:t>Starší lidé (+55)</a:t>
            </a:r>
          </a:p>
          <a:p>
            <a:pPr eaLnBrk="1" hangingPunct="1"/>
            <a:r>
              <a:rPr lang="cs-CZ" altLang="cs-CZ" smtClean="0"/>
              <a:t>Ženy samoživitelky</a:t>
            </a:r>
          </a:p>
          <a:p>
            <a:pPr eaLnBrk="1" hangingPunct="1"/>
            <a:r>
              <a:rPr lang="cs-CZ" altLang="cs-CZ" smtClean="0"/>
              <a:t>Lidé bez kvalifikace (základní vzdělání)</a:t>
            </a:r>
          </a:p>
          <a:p>
            <a:pPr eaLnBrk="1" hangingPunct="1"/>
            <a:r>
              <a:rPr lang="cs-CZ" altLang="cs-CZ" smtClean="0"/>
              <a:t>Některá etnika</a:t>
            </a:r>
          </a:p>
          <a:p>
            <a:pPr eaLnBrk="1" hangingPunct="1"/>
            <a:r>
              <a:rPr lang="cs-CZ" altLang="cs-CZ" smtClean="0"/>
              <a:t>Osoby se zdravotním postižením (hendikepovaní)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8229600" cy="125095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4572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cs-CZ" altLang="cs-CZ" sz="4100" smtClean="0"/>
              <a:t>Aspekty ovlivňující nezaměstnanost</a:t>
            </a:r>
            <a:endParaRPr lang="en-US" altLang="cs-CZ" sz="4100" smtClean="0"/>
          </a:p>
        </p:txBody>
      </p:sp>
      <p:sp>
        <p:nvSpPr>
          <p:cNvPr id="2765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728663" indent="-609600" eaLnBrk="1" hangingPunct="1">
              <a:lnSpc>
                <a:spcPct val="80000"/>
              </a:lnSpc>
              <a:buFont typeface="Wingdings 2" panose="05020102010507070707" pitchFamily="18" charset="2"/>
              <a:buAutoNum type="arabicPeriod"/>
            </a:pPr>
            <a:r>
              <a:rPr lang="cs-CZ" altLang="cs-CZ" sz="2800" smtClean="0"/>
              <a:t>průběhu hospodářského cyklu</a:t>
            </a:r>
          </a:p>
          <a:p>
            <a:pPr marL="728663" indent="-609600" eaLnBrk="1" hangingPunct="1">
              <a:lnSpc>
                <a:spcPct val="80000"/>
              </a:lnSpc>
              <a:buFont typeface="Wingdings 2" panose="05020102010507070707" pitchFamily="18" charset="2"/>
              <a:buAutoNum type="arabicPeriod"/>
            </a:pPr>
            <a:r>
              <a:rPr lang="cs-CZ" altLang="cs-CZ" sz="2800" smtClean="0"/>
              <a:t>probíhající strukturální změny</a:t>
            </a:r>
          </a:p>
          <a:p>
            <a:pPr marL="728663" indent="-609600" eaLnBrk="1" hangingPunct="1">
              <a:lnSpc>
                <a:spcPct val="80000"/>
              </a:lnSpc>
              <a:buFont typeface="Wingdings 2" panose="05020102010507070707" pitchFamily="18" charset="2"/>
              <a:buAutoNum type="arabicPeriod"/>
            </a:pPr>
            <a:r>
              <a:rPr lang="cs-CZ" altLang="cs-CZ" sz="2800" smtClean="0"/>
              <a:t>realizovaný vědeckotechnický rozvoj</a:t>
            </a:r>
          </a:p>
          <a:p>
            <a:pPr marL="728663" indent="-609600" eaLnBrk="1" hangingPunct="1">
              <a:lnSpc>
                <a:spcPct val="80000"/>
              </a:lnSpc>
              <a:buFont typeface="Wingdings 2" panose="05020102010507070707" pitchFamily="18" charset="2"/>
              <a:buAutoNum type="arabicPeriod"/>
            </a:pPr>
            <a:r>
              <a:rPr lang="cs-CZ" altLang="cs-CZ" sz="2800" smtClean="0"/>
              <a:t>rozsahu a formách státních zásahů do ekonomiky</a:t>
            </a:r>
          </a:p>
          <a:p>
            <a:pPr marL="728663" indent="-609600" eaLnBrk="1" hangingPunct="1">
              <a:lnSpc>
                <a:spcPct val="80000"/>
              </a:lnSpc>
              <a:buFont typeface="Wingdings 2" panose="05020102010507070707" pitchFamily="18" charset="2"/>
              <a:buAutoNum type="arabicPeriod"/>
            </a:pPr>
            <a:r>
              <a:rPr lang="cs-CZ" altLang="cs-CZ" sz="2800" smtClean="0"/>
              <a:t>integrační tendence</a:t>
            </a:r>
          </a:p>
          <a:p>
            <a:pPr marL="728663" indent="-609600" eaLnBrk="1" hangingPunct="1">
              <a:lnSpc>
                <a:spcPct val="80000"/>
              </a:lnSpc>
              <a:buFont typeface="Wingdings 2" panose="05020102010507070707" pitchFamily="18" charset="2"/>
              <a:buAutoNum type="arabicPeriod"/>
            </a:pPr>
            <a:r>
              <a:rPr lang="cs-CZ" altLang="cs-CZ" sz="2800" smtClean="0"/>
              <a:t>síla a politika odborů na trhu práce</a:t>
            </a:r>
          </a:p>
          <a:p>
            <a:pPr marL="728663" indent="-609600" eaLnBrk="1" hangingPunct="1">
              <a:lnSpc>
                <a:spcPct val="80000"/>
              </a:lnSpc>
              <a:buFont typeface="Wingdings 2" panose="05020102010507070707" pitchFamily="18" charset="2"/>
              <a:buAutoNum type="arabicPeriod"/>
            </a:pPr>
            <a:r>
              <a:rPr lang="cs-CZ" altLang="cs-CZ" sz="2800" smtClean="0"/>
              <a:t>institucionální nastavení (délka pracovního týdne, věk pro odchod do důchodu, výše sociálních dávek apod.)</a:t>
            </a:r>
          </a:p>
          <a:p>
            <a:pPr marL="728663" indent="-609600" eaLnBrk="1" hangingPunct="1">
              <a:lnSpc>
                <a:spcPct val="80000"/>
              </a:lnSpc>
              <a:buFont typeface="Wingdings 2" panose="05020102010507070707" pitchFamily="18" charset="2"/>
              <a:buAutoNum type="arabicPeriod"/>
            </a:pPr>
            <a:r>
              <a:rPr lang="cs-CZ" altLang="cs-CZ" sz="2800" smtClean="0"/>
              <a:t>pružnost trhu práce, resp. mezd</a:t>
            </a:r>
          </a:p>
          <a:p>
            <a:pPr marL="728663" indent="-609600" eaLnBrk="1" hangingPunct="1">
              <a:lnSpc>
                <a:spcPct val="80000"/>
              </a:lnSpc>
              <a:buFont typeface="Wingdings 2" panose="05020102010507070707" pitchFamily="18" charset="2"/>
              <a:buAutoNum type="arabicPeriod"/>
            </a:pPr>
            <a:r>
              <a:rPr lang="cs-CZ" altLang="cs-CZ" sz="2800" smtClean="0"/>
              <a:t>vývoj inflace</a:t>
            </a:r>
          </a:p>
          <a:p>
            <a:pPr marL="728663" indent="-609600" eaLnBrk="1" hangingPunct="1">
              <a:lnSpc>
                <a:spcPct val="80000"/>
              </a:lnSpc>
              <a:buFont typeface="Wingdings 2" panose="05020102010507070707" pitchFamily="18" charset="2"/>
              <a:buAutoNum type="arabicPeriod"/>
            </a:pPr>
            <a:r>
              <a:rPr lang="cs-CZ" altLang="cs-CZ" sz="2800" smtClean="0"/>
              <a:t>demografické faktory</a:t>
            </a:r>
            <a:endParaRPr lang="en-US" altLang="cs-CZ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8229600" cy="125095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4572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cs-CZ" altLang="cs-CZ" smtClean="0"/>
              <a:t>Důsledky nezaměstnanosti</a:t>
            </a:r>
            <a:endParaRPr lang="en-US" altLang="cs-CZ" smtClean="0"/>
          </a:p>
        </p:txBody>
      </p:sp>
      <p:sp>
        <p:nvSpPr>
          <p:cNvPr id="2969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dirty="0" smtClean="0"/>
              <a:t>Ekonomické:</a:t>
            </a:r>
          </a:p>
          <a:p>
            <a:pPr lvl="1" eaLnBrk="1" hangingPunct="1"/>
            <a:r>
              <a:rPr lang="cs-CZ" altLang="cs-CZ" dirty="0" smtClean="0"/>
              <a:t>VF nejsou optimálně využity,</a:t>
            </a:r>
          </a:p>
          <a:p>
            <a:pPr lvl="1" eaLnBrk="1" hangingPunct="1"/>
            <a:r>
              <a:rPr lang="cs-CZ" altLang="cs-CZ" dirty="0" smtClean="0"/>
              <a:t>zatížení státního rozpočtu (SR):</a:t>
            </a:r>
          </a:p>
          <a:p>
            <a:pPr lvl="2" eaLnBrk="1" hangingPunct="1"/>
            <a:r>
              <a:rPr lang="cs-CZ" altLang="cs-CZ" dirty="0" smtClean="0"/>
              <a:t>vyplácení podpor,</a:t>
            </a:r>
          </a:p>
          <a:p>
            <a:pPr lvl="2" eaLnBrk="1" hangingPunct="1"/>
            <a:r>
              <a:rPr lang="cs-CZ" altLang="cs-CZ" dirty="0" smtClean="0"/>
              <a:t>výpadek daňových příjmů,</a:t>
            </a:r>
          </a:p>
          <a:p>
            <a:pPr lvl="1" eaLnBrk="1" hangingPunct="1"/>
            <a:r>
              <a:rPr lang="cs-CZ" altLang="cs-CZ" dirty="0" smtClean="0"/>
              <a:t>nevytváření HDP nezaměstnanými;</a:t>
            </a:r>
          </a:p>
          <a:p>
            <a:pPr eaLnBrk="1" hangingPunct="1"/>
            <a:r>
              <a:rPr lang="cs-CZ" altLang="cs-CZ" dirty="0" smtClean="0"/>
              <a:t>Sociální;</a:t>
            </a:r>
          </a:p>
          <a:p>
            <a:pPr eaLnBrk="1" hangingPunct="1"/>
            <a:r>
              <a:rPr lang="cs-CZ" altLang="cs-CZ" dirty="0" smtClean="0"/>
              <a:t>Psychické.</a:t>
            </a:r>
            <a:endParaRPr lang="en-US" alt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Dva klíčové problémy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9062" indent="0">
              <a:buNone/>
            </a:pPr>
            <a:r>
              <a:rPr lang="cs-CZ" dirty="0" smtClean="0"/>
              <a:t>Na makroekonomické úrovni jsou zkoumány zejména dva klíčové problémy:</a:t>
            </a:r>
          </a:p>
          <a:p>
            <a:pPr marL="633412" indent="-514350">
              <a:buFont typeface="+mj-lt"/>
              <a:buAutoNum type="arabicPeriod"/>
            </a:pPr>
            <a:r>
              <a:rPr lang="cs-CZ" dirty="0" smtClean="0"/>
              <a:t>základní vztah mezi </a:t>
            </a:r>
            <a:r>
              <a:rPr lang="cs-CZ" u="sng" dirty="0" smtClean="0"/>
              <a:t>nezaměstnaností</a:t>
            </a:r>
            <a:r>
              <a:rPr lang="cs-CZ" dirty="0" smtClean="0"/>
              <a:t> </a:t>
            </a:r>
            <a:br>
              <a:rPr lang="cs-CZ" dirty="0" smtClean="0"/>
            </a:br>
            <a:r>
              <a:rPr lang="cs-CZ" dirty="0" smtClean="0"/>
              <a:t>a </a:t>
            </a:r>
            <a:r>
              <a:rPr lang="cs-CZ" u="sng" dirty="0" smtClean="0"/>
              <a:t>inflací</a:t>
            </a:r>
            <a:r>
              <a:rPr lang="cs-CZ" dirty="0" smtClean="0"/>
              <a:t>,</a:t>
            </a:r>
          </a:p>
          <a:p>
            <a:pPr marL="633412" indent="-514350">
              <a:buFont typeface="+mj-lt"/>
              <a:buAutoNum type="arabicPeriod"/>
            </a:pPr>
            <a:r>
              <a:rPr lang="cs-CZ" dirty="0" smtClean="0"/>
              <a:t>konfliktnost státních zásahů směřujících k dosažení co </a:t>
            </a:r>
            <a:r>
              <a:rPr lang="cs-CZ" u="sng" dirty="0" smtClean="0"/>
              <a:t>nejvyšší zaměstnanosti</a:t>
            </a:r>
            <a:r>
              <a:rPr lang="cs-CZ" dirty="0" smtClean="0"/>
              <a:t> </a:t>
            </a:r>
            <a:br>
              <a:rPr lang="cs-CZ" dirty="0" smtClean="0"/>
            </a:br>
            <a:r>
              <a:rPr lang="cs-CZ" dirty="0" smtClean="0"/>
              <a:t>a </a:t>
            </a:r>
            <a:r>
              <a:rPr lang="cs-CZ" u="sng" dirty="0" smtClean="0"/>
              <a:t>stability cen</a:t>
            </a:r>
            <a:r>
              <a:rPr lang="cs-CZ" dirty="0" smtClean="0"/>
              <a:t>.</a:t>
            </a:r>
            <a:endParaRPr lang="cs-CZ" u="sng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09171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Zástupný symbol pro obsah 2"/>
          <p:cNvSpPr>
            <a:spLocks noGrp="1"/>
          </p:cNvSpPr>
          <p:nvPr>
            <p:ph idx="1"/>
          </p:nvPr>
        </p:nvSpPr>
        <p:spPr>
          <a:xfrm>
            <a:off x="395288" y="2565400"/>
            <a:ext cx="8229600" cy="4625975"/>
          </a:xfrm>
        </p:spPr>
        <p:txBody>
          <a:bodyPr/>
          <a:lstStyle/>
          <a:p>
            <a:pPr marL="728663" indent="-609600" eaLnBrk="1" hangingPunct="1">
              <a:buFont typeface="Wingdings 2" panose="05020102010507070707" pitchFamily="18" charset="2"/>
              <a:buNone/>
            </a:pPr>
            <a:r>
              <a:rPr lang="cs-CZ" altLang="cs-CZ" b="1" u="sng" dirty="0" smtClean="0"/>
              <a:t>Definice nezaměstnaného</a:t>
            </a:r>
            <a:endParaRPr lang="cs-CZ" altLang="cs-CZ" dirty="0" smtClean="0"/>
          </a:p>
          <a:p>
            <a:pPr marL="728663" indent="-609600" eaLnBrk="1" hangingPunct="1">
              <a:buFont typeface="Wingdings 2" panose="05020102010507070707" pitchFamily="18" charset="2"/>
              <a:buNone/>
            </a:pPr>
            <a:r>
              <a:rPr lang="cs-CZ" altLang="cs-CZ" dirty="0" smtClean="0"/>
              <a:t>- více přístupů</a:t>
            </a:r>
          </a:p>
          <a:p>
            <a:pPr marL="728663" indent="-609600" eaLnBrk="1" hangingPunct="1">
              <a:buFontTx/>
              <a:buNone/>
            </a:pPr>
            <a:r>
              <a:rPr lang="cs-CZ" altLang="cs-CZ" dirty="0" smtClean="0"/>
              <a:t>- dle doporučení ILO – osoby starší 15let, které splňují tyto podmínky:</a:t>
            </a:r>
          </a:p>
          <a:p>
            <a:pPr marL="728663" indent="-609600" eaLnBrk="1" hangingPunct="1">
              <a:buFontTx/>
              <a:buNone/>
            </a:pPr>
            <a:endParaRPr lang="cs-CZ" altLang="cs-CZ" sz="1600" dirty="0" smtClean="0"/>
          </a:p>
          <a:p>
            <a:pPr marL="728663" indent="-609600" eaLnBrk="1" hangingPunct="1">
              <a:buSzTx/>
              <a:buFont typeface="Wingdings 2" panose="05020102010507070707" pitchFamily="18" charset="2"/>
              <a:buAutoNum type="arabicPeriod"/>
            </a:pPr>
            <a:r>
              <a:rPr lang="cs-CZ" altLang="cs-CZ" sz="2400" dirty="0" smtClean="0"/>
              <a:t>jsou bez práce</a:t>
            </a:r>
          </a:p>
          <a:p>
            <a:pPr marL="728663" indent="-609600" eaLnBrk="1" hangingPunct="1">
              <a:buSzTx/>
              <a:buFont typeface="Wingdings 2" panose="05020102010507070707" pitchFamily="18" charset="2"/>
              <a:buAutoNum type="arabicPeriod"/>
            </a:pPr>
            <a:r>
              <a:rPr lang="cs-CZ" altLang="cs-CZ" sz="2400" dirty="0" smtClean="0"/>
              <a:t>hledají „aktivně“ zaměstnání – tj. registrace na ÚP nebo jiné soukromé zprostředkovatelské agentury</a:t>
            </a:r>
          </a:p>
          <a:p>
            <a:pPr marL="728663" indent="-609600" eaLnBrk="1" hangingPunct="1">
              <a:buSzTx/>
              <a:buFont typeface="Wingdings 2" panose="05020102010507070707" pitchFamily="18" charset="2"/>
              <a:buAutoNum type="arabicPeriod"/>
            </a:pPr>
            <a:r>
              <a:rPr lang="cs-CZ" altLang="cs-CZ" sz="2400" dirty="0" smtClean="0"/>
              <a:t>připravenost nastoupit do práce nejpozději do 14 dnů</a:t>
            </a:r>
          </a:p>
        </p:txBody>
      </p:sp>
      <p:sp>
        <p:nvSpPr>
          <p:cNvPr id="14339" name="Text Box 7"/>
          <p:cNvSpPr txBox="1">
            <a:spLocks noChangeArrowheads="1"/>
          </p:cNvSpPr>
          <p:nvPr/>
        </p:nvSpPr>
        <p:spPr bwMode="auto">
          <a:xfrm>
            <a:off x="395288" y="260350"/>
            <a:ext cx="5832475" cy="82391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4800" b="1">
                <a:solidFill>
                  <a:schemeClr val="accent1"/>
                </a:solidFill>
                <a:latin typeface="Corbel" panose="020B0503020204020204" pitchFamily="34" charset="0"/>
              </a:rPr>
              <a:t>Základní východiska</a:t>
            </a:r>
            <a:endParaRPr lang="en-US" altLang="cs-CZ" sz="4800" b="1">
              <a:solidFill>
                <a:schemeClr val="accent1"/>
              </a:solidFill>
              <a:latin typeface="Corbel" panose="020B0503020204020204" pitchFamily="34" charset="0"/>
            </a:endParaRPr>
          </a:p>
        </p:txBody>
      </p:sp>
      <p:pic>
        <p:nvPicPr>
          <p:cNvPr id="14340" name="Picture 9" descr="studen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188913"/>
            <a:ext cx="1068388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13" descr="more_informati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188913"/>
            <a:ext cx="1277937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15" descr="unemployed-pers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1484313"/>
            <a:ext cx="1963738" cy="196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4113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395288" y="260350"/>
            <a:ext cx="8641208" cy="738664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4200" b="1" dirty="0" smtClean="0">
                <a:solidFill>
                  <a:schemeClr val="accent1"/>
                </a:solidFill>
                <a:latin typeface="Corbel" panose="020B0503020204020204" pitchFamily="34" charset="0"/>
              </a:rPr>
              <a:t>Nezaměstnanost vs. Nezaměstnaný</a:t>
            </a:r>
            <a:endParaRPr lang="en-US" altLang="cs-CZ" sz="4200" b="1" dirty="0">
              <a:solidFill>
                <a:schemeClr val="accent1"/>
              </a:solidFill>
              <a:latin typeface="Corbel" panose="020B0503020204020204" pitchFamily="34" charset="0"/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Nezaměstnanost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altLang="cs-CZ" dirty="0" smtClean="0"/>
              <a:t>Ekonomický jev, vyjadřující nevyužití části nabídky práce na trhu práce odpovídajícím způsobem.</a:t>
            </a:r>
          </a:p>
          <a:p>
            <a:r>
              <a:rPr lang="cs-CZ" altLang="cs-CZ" dirty="0" smtClean="0"/>
              <a:t>Vyjadřuje vnitřní ekonomickou nerovnováhu.</a:t>
            </a:r>
          </a:p>
          <a:p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dirty="0" smtClean="0"/>
              <a:t>nezaměstnaný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cs-CZ" dirty="0" smtClean="0"/>
              <a:t>Člověk, osoba, jejíž potenciál není na trhu práce využitý.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">
  <a:themeElements>
    <a:clrScheme name="Modul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Vlastní návrh">
  <a:themeElements>
    <a:clrScheme name="Vlastn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lastní návrh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lastn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lastn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lastn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lastn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lastn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lastn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lastn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lastn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lastn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lastn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lastn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lastn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odul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ppt/theme/themeOverride2.xml><?xml version="1.0" encoding="utf-8"?>
<a:themeOverride xmlns:a="http://schemas.openxmlformats.org/drawingml/2006/main">
  <a:clrScheme name="Modul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ppt/theme/themeOverride3.xml><?xml version="1.0" encoding="utf-8"?>
<a:themeOverride xmlns:a="http://schemas.openxmlformats.org/drawingml/2006/main">
  <a:clrScheme name="Modul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  <a:fontScheme name="Modul">
    <a:majorFont>
      <a:latin typeface="Corbel"/>
      <a:ea typeface=""/>
      <a:cs typeface=""/>
      <a:font script="Jpan" typeface="HGｺﾞｼｯｸM"/>
      <a:font script="Hang" typeface="HY엽서L"/>
      <a:font script="Hans" typeface="华文楷体"/>
      <a:font script="Hant" typeface="新細明體"/>
      <a:font script="Arab" typeface="Tahoma"/>
      <a:font script="Hebr" typeface="Miriam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Corbel"/>
      <a:ea typeface=""/>
      <a:cs typeface=""/>
      <a:font script="Jpan" typeface="HGｺﾞｼｯｸM"/>
      <a:font script="Hang" typeface="HY엽서L"/>
      <a:font script="Hans" typeface="华文楷体"/>
      <a:font script="Hant" typeface="新細明體"/>
      <a:font script="Arab" typeface="Tahoma"/>
      <a:font script="Hebr" typeface="Miriam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Modul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47500"/>
              <a:satMod val="137000"/>
            </a:schemeClr>
          </a:gs>
          <a:gs pos="55000">
            <a:schemeClr val="phClr">
              <a:shade val="69000"/>
              <a:satMod val="137000"/>
            </a:schemeClr>
          </a:gs>
          <a:gs pos="100000">
            <a:schemeClr val="phClr">
              <a:shade val="98000"/>
              <a:satMod val="137000"/>
            </a:schemeClr>
          </a:gs>
        </a:gsLst>
        <a:lin ang="16200000" scaled="0"/>
      </a:gradFill>
    </a:fillStyleLst>
    <a:lnStyleLst>
      <a:ln w="6350" cap="rnd" cmpd="sng" algn="ctr">
        <a:solidFill>
          <a:schemeClr val="phClr">
            <a:shade val="95000"/>
            <a:satMod val="105000"/>
          </a:schemeClr>
        </a:solidFill>
        <a:prstDash val="solid"/>
      </a:ln>
      <a:ln w="48000" cap="flat" cmpd="thickThin" algn="ctr">
        <a:solidFill>
          <a:schemeClr val="phClr"/>
        </a:solidFill>
        <a:prstDash val="solid"/>
      </a:ln>
      <a:ln w="48500" cap="flat" cmpd="thickThin" algn="ctr">
        <a:solidFill>
          <a:schemeClr val="phClr"/>
        </a:solidFill>
        <a:prstDash val="solid"/>
      </a:ln>
    </a:lnStyleLst>
    <a:effectStyleLst>
      <a:effectStyle>
        <a:effectLst>
          <a:outerShdw blurRad="45000" dist="25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39000" dist="254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8000"/>
              <a:satMod val="300000"/>
            </a:schemeClr>
          </a:gs>
          <a:gs pos="12000">
            <a:schemeClr val="phClr">
              <a:tint val="48000"/>
              <a:satMod val="300000"/>
            </a:schemeClr>
          </a:gs>
          <a:gs pos="20000">
            <a:schemeClr val="phClr">
              <a:tint val="49000"/>
              <a:satMod val="300000"/>
            </a:schemeClr>
          </a:gs>
          <a:gs pos="100000">
            <a:schemeClr val="phClr">
              <a:shade val="30000"/>
            </a:schemeClr>
          </a:gs>
        </a:gsLst>
        <a:path path="circle">
          <a:fillToRect l="10000" t="-25000" r="10000" b="125000"/>
        </a:path>
      </a:gradFill>
      <a:blipFill>
        <a:blip xmlns:r="http://schemas.openxmlformats.org/officeDocument/2006/relationships" r:embed="rId1">
          <a:duotone>
            <a:schemeClr val="phClr">
              <a:shade val="75000"/>
              <a:satMod val="105000"/>
            </a:schemeClr>
            <a:schemeClr val="phClr">
              <a:tint val="95000"/>
              <a:satMod val="105000"/>
            </a:schemeClr>
          </a:duotone>
        </a:blip>
        <a:tile tx="0" ty="0" sx="38000" sy="38000" flip="none" algn="tl"/>
      </a:blipFill>
    </a:bgFillStyleLst>
  </a:fmtScheme>
</a:themeOverride>
</file>

<file path=ppt/theme/themeOverride4.xml><?xml version="1.0" encoding="utf-8"?>
<a:themeOverride xmlns:a="http://schemas.openxmlformats.org/drawingml/2006/main">
  <a:clrScheme name="Modul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  <a:fontScheme name="Modul">
    <a:majorFont>
      <a:latin typeface="Corbel"/>
      <a:ea typeface=""/>
      <a:cs typeface=""/>
      <a:font script="Jpan" typeface="HGｺﾞｼｯｸM"/>
      <a:font script="Hang" typeface="HY엽서L"/>
      <a:font script="Hans" typeface="华文楷体"/>
      <a:font script="Hant" typeface="新細明體"/>
      <a:font script="Arab" typeface="Tahoma"/>
      <a:font script="Hebr" typeface="Miriam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Corbel"/>
      <a:ea typeface=""/>
      <a:cs typeface=""/>
      <a:font script="Jpan" typeface="HGｺﾞｼｯｸM"/>
      <a:font script="Hang" typeface="HY엽서L"/>
      <a:font script="Hans" typeface="华文楷体"/>
      <a:font script="Hant" typeface="新細明體"/>
      <a:font script="Arab" typeface="Tahoma"/>
      <a:font script="Hebr" typeface="Miriam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Modul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47500"/>
              <a:satMod val="137000"/>
            </a:schemeClr>
          </a:gs>
          <a:gs pos="55000">
            <a:schemeClr val="phClr">
              <a:shade val="69000"/>
              <a:satMod val="137000"/>
            </a:schemeClr>
          </a:gs>
          <a:gs pos="100000">
            <a:schemeClr val="phClr">
              <a:shade val="98000"/>
              <a:satMod val="137000"/>
            </a:schemeClr>
          </a:gs>
        </a:gsLst>
        <a:lin ang="16200000" scaled="0"/>
      </a:gradFill>
    </a:fillStyleLst>
    <a:lnStyleLst>
      <a:ln w="6350" cap="rnd" cmpd="sng" algn="ctr">
        <a:solidFill>
          <a:schemeClr val="phClr">
            <a:shade val="95000"/>
            <a:satMod val="105000"/>
          </a:schemeClr>
        </a:solidFill>
        <a:prstDash val="solid"/>
      </a:ln>
      <a:ln w="48000" cap="flat" cmpd="thickThin" algn="ctr">
        <a:solidFill>
          <a:schemeClr val="phClr"/>
        </a:solidFill>
        <a:prstDash val="solid"/>
      </a:ln>
      <a:ln w="48500" cap="flat" cmpd="thickThin" algn="ctr">
        <a:solidFill>
          <a:schemeClr val="phClr"/>
        </a:solidFill>
        <a:prstDash val="solid"/>
      </a:ln>
    </a:lnStyleLst>
    <a:effectStyleLst>
      <a:effectStyle>
        <a:effectLst>
          <a:outerShdw blurRad="45000" dist="25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39000" dist="254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8000"/>
              <a:satMod val="300000"/>
            </a:schemeClr>
          </a:gs>
          <a:gs pos="12000">
            <a:schemeClr val="phClr">
              <a:tint val="48000"/>
              <a:satMod val="300000"/>
            </a:schemeClr>
          </a:gs>
          <a:gs pos="20000">
            <a:schemeClr val="phClr">
              <a:tint val="49000"/>
              <a:satMod val="300000"/>
            </a:schemeClr>
          </a:gs>
          <a:gs pos="100000">
            <a:schemeClr val="phClr">
              <a:shade val="30000"/>
            </a:schemeClr>
          </a:gs>
        </a:gsLst>
        <a:path path="circle">
          <a:fillToRect l="10000" t="-25000" r="10000" b="125000"/>
        </a:path>
      </a:gradFill>
      <a:blipFill>
        <a:blip xmlns:r="http://schemas.openxmlformats.org/officeDocument/2006/relationships" r:embed="rId1">
          <a:duotone>
            <a:schemeClr val="phClr">
              <a:shade val="75000"/>
              <a:satMod val="105000"/>
            </a:schemeClr>
            <a:schemeClr val="phClr">
              <a:tint val="95000"/>
              <a:satMod val="105000"/>
            </a:schemeClr>
          </a:duotone>
        </a:blip>
        <a:tile tx="0" ty="0" sx="38000" sy="38000" flip="none" algn="tl"/>
      </a:blipFill>
    </a:bgFillStyleLst>
  </a:fmtScheme>
</a:themeOverride>
</file>

<file path=ppt/theme/themeOverride5.xml><?xml version="1.0" encoding="utf-8"?>
<a:themeOverride xmlns:a="http://schemas.openxmlformats.org/drawingml/2006/main">
  <a:clrScheme name="Modul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  <a:fontScheme name="Modul">
    <a:majorFont>
      <a:latin typeface="Corbel"/>
      <a:ea typeface=""/>
      <a:cs typeface=""/>
      <a:font script="Jpan" typeface="HGｺﾞｼｯｸM"/>
      <a:font script="Hang" typeface="HY엽서L"/>
      <a:font script="Hans" typeface="华文楷体"/>
      <a:font script="Hant" typeface="新細明體"/>
      <a:font script="Arab" typeface="Tahoma"/>
      <a:font script="Hebr" typeface="Miriam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Corbel"/>
      <a:ea typeface=""/>
      <a:cs typeface=""/>
      <a:font script="Jpan" typeface="HGｺﾞｼｯｸM"/>
      <a:font script="Hang" typeface="HY엽서L"/>
      <a:font script="Hans" typeface="华文楷体"/>
      <a:font script="Hant" typeface="新細明體"/>
      <a:font script="Arab" typeface="Tahoma"/>
      <a:font script="Hebr" typeface="Miriam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Modul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47500"/>
              <a:satMod val="137000"/>
            </a:schemeClr>
          </a:gs>
          <a:gs pos="55000">
            <a:schemeClr val="phClr">
              <a:shade val="69000"/>
              <a:satMod val="137000"/>
            </a:schemeClr>
          </a:gs>
          <a:gs pos="100000">
            <a:schemeClr val="phClr">
              <a:shade val="98000"/>
              <a:satMod val="137000"/>
            </a:schemeClr>
          </a:gs>
        </a:gsLst>
        <a:lin ang="16200000" scaled="0"/>
      </a:gradFill>
    </a:fillStyleLst>
    <a:lnStyleLst>
      <a:ln w="6350" cap="rnd" cmpd="sng" algn="ctr">
        <a:solidFill>
          <a:schemeClr val="phClr">
            <a:shade val="95000"/>
            <a:satMod val="105000"/>
          </a:schemeClr>
        </a:solidFill>
        <a:prstDash val="solid"/>
      </a:ln>
      <a:ln w="48000" cap="flat" cmpd="thickThin" algn="ctr">
        <a:solidFill>
          <a:schemeClr val="phClr"/>
        </a:solidFill>
        <a:prstDash val="solid"/>
      </a:ln>
      <a:ln w="48500" cap="flat" cmpd="thickThin" algn="ctr">
        <a:solidFill>
          <a:schemeClr val="phClr"/>
        </a:solidFill>
        <a:prstDash val="solid"/>
      </a:ln>
    </a:lnStyleLst>
    <a:effectStyleLst>
      <a:effectStyle>
        <a:effectLst>
          <a:outerShdw blurRad="45000" dist="25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39000" dist="254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8000"/>
              <a:satMod val="300000"/>
            </a:schemeClr>
          </a:gs>
          <a:gs pos="12000">
            <a:schemeClr val="phClr">
              <a:tint val="48000"/>
              <a:satMod val="300000"/>
            </a:schemeClr>
          </a:gs>
          <a:gs pos="20000">
            <a:schemeClr val="phClr">
              <a:tint val="49000"/>
              <a:satMod val="300000"/>
            </a:schemeClr>
          </a:gs>
          <a:gs pos="100000">
            <a:schemeClr val="phClr">
              <a:shade val="30000"/>
            </a:schemeClr>
          </a:gs>
        </a:gsLst>
        <a:path path="circle">
          <a:fillToRect l="10000" t="-25000" r="10000" b="125000"/>
        </a:path>
      </a:gradFill>
      <a:blipFill>
        <a:blip xmlns:r="http://schemas.openxmlformats.org/officeDocument/2006/relationships" r:embed="rId1">
          <a:duotone>
            <a:schemeClr val="phClr">
              <a:shade val="75000"/>
              <a:satMod val="105000"/>
            </a:schemeClr>
            <a:schemeClr val="phClr">
              <a:tint val="95000"/>
              <a:satMod val="105000"/>
            </a:schemeClr>
          </a:duotone>
        </a:blip>
        <a:tile tx="0" ty="0" sx="38000" sy="38000" flip="none" algn="tl"/>
      </a:blipFill>
    </a:bgFillStyleLst>
  </a:fmtScheme>
</a:themeOverride>
</file>

<file path=ppt/theme/themeOverride6.xml><?xml version="1.0" encoding="utf-8"?>
<a:themeOverride xmlns:a="http://schemas.openxmlformats.org/drawingml/2006/main">
  <a:clrScheme name="Modul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  <a:fontScheme name="Modul">
    <a:majorFont>
      <a:latin typeface="Corbel"/>
      <a:ea typeface=""/>
      <a:cs typeface=""/>
      <a:font script="Jpan" typeface="HGｺﾞｼｯｸM"/>
      <a:font script="Hang" typeface="HY엽서L"/>
      <a:font script="Hans" typeface="华文楷体"/>
      <a:font script="Hant" typeface="新細明體"/>
      <a:font script="Arab" typeface="Tahoma"/>
      <a:font script="Hebr" typeface="Miriam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Corbel"/>
      <a:ea typeface=""/>
      <a:cs typeface=""/>
      <a:font script="Jpan" typeface="HGｺﾞｼｯｸM"/>
      <a:font script="Hang" typeface="HY엽서L"/>
      <a:font script="Hans" typeface="华文楷体"/>
      <a:font script="Hant" typeface="新細明體"/>
      <a:font script="Arab" typeface="Tahoma"/>
      <a:font script="Hebr" typeface="Miriam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Modul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47500"/>
              <a:satMod val="137000"/>
            </a:schemeClr>
          </a:gs>
          <a:gs pos="55000">
            <a:schemeClr val="phClr">
              <a:shade val="69000"/>
              <a:satMod val="137000"/>
            </a:schemeClr>
          </a:gs>
          <a:gs pos="100000">
            <a:schemeClr val="phClr">
              <a:shade val="98000"/>
              <a:satMod val="137000"/>
            </a:schemeClr>
          </a:gs>
        </a:gsLst>
        <a:lin ang="16200000" scaled="0"/>
      </a:gradFill>
    </a:fillStyleLst>
    <a:lnStyleLst>
      <a:ln w="6350" cap="rnd" cmpd="sng" algn="ctr">
        <a:solidFill>
          <a:schemeClr val="phClr">
            <a:shade val="95000"/>
            <a:satMod val="105000"/>
          </a:schemeClr>
        </a:solidFill>
        <a:prstDash val="solid"/>
      </a:ln>
      <a:ln w="48000" cap="flat" cmpd="thickThin" algn="ctr">
        <a:solidFill>
          <a:schemeClr val="phClr"/>
        </a:solidFill>
        <a:prstDash val="solid"/>
      </a:ln>
      <a:ln w="48500" cap="flat" cmpd="thickThin" algn="ctr">
        <a:solidFill>
          <a:schemeClr val="phClr"/>
        </a:solidFill>
        <a:prstDash val="solid"/>
      </a:ln>
    </a:lnStyleLst>
    <a:effectStyleLst>
      <a:effectStyle>
        <a:effectLst>
          <a:outerShdw blurRad="45000" dist="25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39000" dist="254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8000"/>
              <a:satMod val="300000"/>
            </a:schemeClr>
          </a:gs>
          <a:gs pos="12000">
            <a:schemeClr val="phClr">
              <a:tint val="48000"/>
              <a:satMod val="300000"/>
            </a:schemeClr>
          </a:gs>
          <a:gs pos="20000">
            <a:schemeClr val="phClr">
              <a:tint val="49000"/>
              <a:satMod val="300000"/>
            </a:schemeClr>
          </a:gs>
          <a:gs pos="100000">
            <a:schemeClr val="phClr">
              <a:shade val="30000"/>
            </a:schemeClr>
          </a:gs>
        </a:gsLst>
        <a:path path="circle">
          <a:fillToRect l="10000" t="-25000" r="10000" b="125000"/>
        </a:path>
      </a:gradFill>
      <a:blipFill>
        <a:blip xmlns:r="http://schemas.openxmlformats.org/officeDocument/2006/relationships" r:embed="rId1">
          <a:duotone>
            <a:schemeClr val="phClr">
              <a:shade val="75000"/>
              <a:satMod val="105000"/>
            </a:schemeClr>
            <a:schemeClr val="phClr">
              <a:tint val="95000"/>
              <a:satMod val="105000"/>
            </a:schemeClr>
          </a:duotone>
        </a:blip>
        <a:tile tx="0" ty="0" sx="38000" sy="38000" flip="none" algn="tl"/>
      </a:blipFill>
    </a:bgFillStyleLst>
  </a:fmtScheme>
</a:themeOverride>
</file>

<file path=ppt/theme/themeOverride7.xml><?xml version="1.0" encoding="utf-8"?>
<a:themeOverride xmlns:a="http://schemas.openxmlformats.org/drawingml/2006/main">
  <a:clrScheme name="Modul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  <a:fontScheme name="Modul">
    <a:majorFont>
      <a:latin typeface="Corbel"/>
      <a:ea typeface=""/>
      <a:cs typeface=""/>
      <a:font script="Jpan" typeface="HGｺﾞｼｯｸM"/>
      <a:font script="Hang" typeface="HY엽서L"/>
      <a:font script="Hans" typeface="华文楷体"/>
      <a:font script="Hant" typeface="新細明體"/>
      <a:font script="Arab" typeface="Tahoma"/>
      <a:font script="Hebr" typeface="Miriam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Corbel"/>
      <a:ea typeface=""/>
      <a:cs typeface=""/>
      <a:font script="Jpan" typeface="HGｺﾞｼｯｸM"/>
      <a:font script="Hang" typeface="HY엽서L"/>
      <a:font script="Hans" typeface="华文楷体"/>
      <a:font script="Hant" typeface="新細明體"/>
      <a:font script="Arab" typeface="Tahoma"/>
      <a:font script="Hebr" typeface="Miriam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Modul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47500"/>
              <a:satMod val="137000"/>
            </a:schemeClr>
          </a:gs>
          <a:gs pos="55000">
            <a:schemeClr val="phClr">
              <a:shade val="69000"/>
              <a:satMod val="137000"/>
            </a:schemeClr>
          </a:gs>
          <a:gs pos="100000">
            <a:schemeClr val="phClr">
              <a:shade val="98000"/>
              <a:satMod val="137000"/>
            </a:schemeClr>
          </a:gs>
        </a:gsLst>
        <a:lin ang="16200000" scaled="0"/>
      </a:gradFill>
    </a:fillStyleLst>
    <a:lnStyleLst>
      <a:ln w="6350" cap="rnd" cmpd="sng" algn="ctr">
        <a:solidFill>
          <a:schemeClr val="phClr">
            <a:shade val="95000"/>
            <a:satMod val="105000"/>
          </a:schemeClr>
        </a:solidFill>
        <a:prstDash val="solid"/>
      </a:ln>
      <a:ln w="48000" cap="flat" cmpd="thickThin" algn="ctr">
        <a:solidFill>
          <a:schemeClr val="phClr"/>
        </a:solidFill>
        <a:prstDash val="solid"/>
      </a:ln>
      <a:ln w="48500" cap="flat" cmpd="thickThin" algn="ctr">
        <a:solidFill>
          <a:schemeClr val="phClr"/>
        </a:solidFill>
        <a:prstDash val="solid"/>
      </a:ln>
    </a:lnStyleLst>
    <a:effectStyleLst>
      <a:effectStyle>
        <a:effectLst>
          <a:outerShdw blurRad="45000" dist="25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39000" dist="254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8000"/>
              <a:satMod val="300000"/>
            </a:schemeClr>
          </a:gs>
          <a:gs pos="12000">
            <a:schemeClr val="phClr">
              <a:tint val="48000"/>
              <a:satMod val="300000"/>
            </a:schemeClr>
          </a:gs>
          <a:gs pos="20000">
            <a:schemeClr val="phClr">
              <a:tint val="49000"/>
              <a:satMod val="300000"/>
            </a:schemeClr>
          </a:gs>
          <a:gs pos="100000">
            <a:schemeClr val="phClr">
              <a:shade val="30000"/>
            </a:schemeClr>
          </a:gs>
        </a:gsLst>
        <a:path path="circle">
          <a:fillToRect l="10000" t="-25000" r="10000" b="125000"/>
        </a:path>
      </a:gradFill>
      <a:blipFill>
        <a:blip xmlns:r="http://schemas.openxmlformats.org/officeDocument/2006/relationships" r:embed="rId1">
          <a:duotone>
            <a:schemeClr val="phClr">
              <a:shade val="75000"/>
              <a:satMod val="105000"/>
            </a:schemeClr>
            <a:schemeClr val="phClr">
              <a:tint val="95000"/>
              <a:satMod val="105000"/>
            </a:schemeClr>
          </a:duotone>
        </a:blip>
        <a:tile tx="0" ty="0" sx="38000" sy="38000" flip="none" algn="tl"/>
      </a:blipFill>
    </a:bgFillStyleLst>
  </a:fmtScheme>
</a:themeOverride>
</file>

<file path=ppt/theme/themeOverride8.xml><?xml version="1.0" encoding="utf-8"?>
<a:themeOverride xmlns:a="http://schemas.openxmlformats.org/drawingml/2006/main">
  <a:clrScheme name="Modul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  <a:fontScheme name="Modul">
    <a:majorFont>
      <a:latin typeface="Corbel"/>
      <a:ea typeface=""/>
      <a:cs typeface=""/>
      <a:font script="Jpan" typeface="HGｺﾞｼｯｸM"/>
      <a:font script="Hang" typeface="HY엽서L"/>
      <a:font script="Hans" typeface="华文楷体"/>
      <a:font script="Hant" typeface="新細明體"/>
      <a:font script="Arab" typeface="Tahoma"/>
      <a:font script="Hebr" typeface="Miriam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Corbel"/>
      <a:ea typeface=""/>
      <a:cs typeface=""/>
      <a:font script="Jpan" typeface="HGｺﾞｼｯｸM"/>
      <a:font script="Hang" typeface="HY엽서L"/>
      <a:font script="Hans" typeface="华文楷体"/>
      <a:font script="Hant" typeface="新細明體"/>
      <a:font script="Arab" typeface="Tahoma"/>
      <a:font script="Hebr" typeface="Miriam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Modul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47500"/>
              <a:satMod val="137000"/>
            </a:schemeClr>
          </a:gs>
          <a:gs pos="55000">
            <a:schemeClr val="phClr">
              <a:shade val="69000"/>
              <a:satMod val="137000"/>
            </a:schemeClr>
          </a:gs>
          <a:gs pos="100000">
            <a:schemeClr val="phClr">
              <a:shade val="98000"/>
              <a:satMod val="137000"/>
            </a:schemeClr>
          </a:gs>
        </a:gsLst>
        <a:lin ang="16200000" scaled="0"/>
      </a:gradFill>
    </a:fillStyleLst>
    <a:lnStyleLst>
      <a:ln w="6350" cap="rnd" cmpd="sng" algn="ctr">
        <a:solidFill>
          <a:schemeClr val="phClr">
            <a:shade val="95000"/>
            <a:satMod val="105000"/>
          </a:schemeClr>
        </a:solidFill>
        <a:prstDash val="solid"/>
      </a:ln>
      <a:ln w="48000" cap="flat" cmpd="thickThin" algn="ctr">
        <a:solidFill>
          <a:schemeClr val="phClr"/>
        </a:solidFill>
        <a:prstDash val="solid"/>
      </a:ln>
      <a:ln w="48500" cap="flat" cmpd="thickThin" algn="ctr">
        <a:solidFill>
          <a:schemeClr val="phClr"/>
        </a:solidFill>
        <a:prstDash val="solid"/>
      </a:ln>
    </a:lnStyleLst>
    <a:effectStyleLst>
      <a:effectStyle>
        <a:effectLst>
          <a:outerShdw blurRad="45000" dist="25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39000" dist="254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8000"/>
              <a:satMod val="300000"/>
            </a:schemeClr>
          </a:gs>
          <a:gs pos="12000">
            <a:schemeClr val="phClr">
              <a:tint val="48000"/>
              <a:satMod val="300000"/>
            </a:schemeClr>
          </a:gs>
          <a:gs pos="20000">
            <a:schemeClr val="phClr">
              <a:tint val="49000"/>
              <a:satMod val="300000"/>
            </a:schemeClr>
          </a:gs>
          <a:gs pos="100000">
            <a:schemeClr val="phClr">
              <a:shade val="30000"/>
            </a:schemeClr>
          </a:gs>
        </a:gsLst>
        <a:path path="circle">
          <a:fillToRect l="10000" t="-25000" r="10000" b="125000"/>
        </a:path>
      </a:gradFill>
      <a:blipFill>
        <a:blip xmlns:r="http://schemas.openxmlformats.org/officeDocument/2006/relationships" r:embed="rId1">
          <a:duotone>
            <a:schemeClr val="phClr">
              <a:shade val="75000"/>
              <a:satMod val="105000"/>
            </a:schemeClr>
            <a:schemeClr val="phClr">
              <a:tint val="95000"/>
              <a:satMod val="105000"/>
            </a:schemeClr>
          </a:duotone>
        </a:blip>
        <a:tile tx="0" ty="0" sx="38000" sy="38000" flip="none" algn="tl"/>
      </a:blipFill>
    </a:bgFillStyleLst>
  </a:fmtScheme>
</a:themeOverride>
</file>

<file path=ppt/theme/themeOverride9.xml><?xml version="1.0" encoding="utf-8"?>
<a:themeOverride xmlns:a="http://schemas.openxmlformats.org/drawingml/2006/main">
  <a:clrScheme name="Modul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  <a:fontScheme name="Modul">
    <a:majorFont>
      <a:latin typeface="Corbel"/>
      <a:ea typeface=""/>
      <a:cs typeface=""/>
      <a:font script="Jpan" typeface="HGｺﾞｼｯｸM"/>
      <a:font script="Hang" typeface="HY엽서L"/>
      <a:font script="Hans" typeface="华文楷体"/>
      <a:font script="Hant" typeface="新細明體"/>
      <a:font script="Arab" typeface="Tahoma"/>
      <a:font script="Hebr" typeface="Miriam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Corbel"/>
      <a:ea typeface=""/>
      <a:cs typeface=""/>
      <a:font script="Jpan" typeface="HGｺﾞｼｯｸM"/>
      <a:font script="Hang" typeface="HY엽서L"/>
      <a:font script="Hans" typeface="华文楷体"/>
      <a:font script="Hant" typeface="新細明體"/>
      <a:font script="Arab" typeface="Tahoma"/>
      <a:font script="Hebr" typeface="Miriam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Modul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47500"/>
              <a:satMod val="137000"/>
            </a:schemeClr>
          </a:gs>
          <a:gs pos="55000">
            <a:schemeClr val="phClr">
              <a:shade val="69000"/>
              <a:satMod val="137000"/>
            </a:schemeClr>
          </a:gs>
          <a:gs pos="100000">
            <a:schemeClr val="phClr">
              <a:shade val="98000"/>
              <a:satMod val="137000"/>
            </a:schemeClr>
          </a:gs>
        </a:gsLst>
        <a:lin ang="16200000" scaled="0"/>
      </a:gradFill>
    </a:fillStyleLst>
    <a:lnStyleLst>
      <a:ln w="6350" cap="rnd" cmpd="sng" algn="ctr">
        <a:solidFill>
          <a:schemeClr val="phClr">
            <a:shade val="95000"/>
            <a:satMod val="105000"/>
          </a:schemeClr>
        </a:solidFill>
        <a:prstDash val="solid"/>
      </a:ln>
      <a:ln w="48000" cap="flat" cmpd="thickThin" algn="ctr">
        <a:solidFill>
          <a:schemeClr val="phClr"/>
        </a:solidFill>
        <a:prstDash val="solid"/>
      </a:ln>
      <a:ln w="48500" cap="flat" cmpd="thickThin" algn="ctr">
        <a:solidFill>
          <a:schemeClr val="phClr"/>
        </a:solidFill>
        <a:prstDash val="solid"/>
      </a:ln>
    </a:lnStyleLst>
    <a:effectStyleLst>
      <a:effectStyle>
        <a:effectLst>
          <a:outerShdw blurRad="45000" dist="25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39000" dist="254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8000"/>
              <a:satMod val="300000"/>
            </a:schemeClr>
          </a:gs>
          <a:gs pos="12000">
            <a:schemeClr val="phClr">
              <a:tint val="48000"/>
              <a:satMod val="300000"/>
            </a:schemeClr>
          </a:gs>
          <a:gs pos="20000">
            <a:schemeClr val="phClr">
              <a:tint val="49000"/>
              <a:satMod val="300000"/>
            </a:schemeClr>
          </a:gs>
          <a:gs pos="100000">
            <a:schemeClr val="phClr">
              <a:shade val="30000"/>
            </a:schemeClr>
          </a:gs>
        </a:gsLst>
        <a:path path="circle">
          <a:fillToRect l="10000" t="-25000" r="10000" b="125000"/>
        </a:path>
      </a:gradFill>
      <a:blipFill>
        <a:blip xmlns:r="http://schemas.openxmlformats.org/officeDocument/2006/relationships" r:embed="rId1">
          <a:duotone>
            <a:schemeClr val="phClr">
              <a:shade val="75000"/>
              <a:satMod val="105000"/>
            </a:schemeClr>
            <a:schemeClr val="phClr">
              <a:tint val="95000"/>
              <a:satMod val="105000"/>
            </a:schemeClr>
          </a:duotone>
        </a:blip>
        <a:tile tx="0" ty="0" sx="38000" sy="38000" flip="none" algn="tl"/>
      </a:blip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1553</TotalTime>
  <Words>1587</Words>
  <Application>Microsoft Office PowerPoint</Application>
  <PresentationFormat>Předvádění na obrazovce (4:3)</PresentationFormat>
  <Paragraphs>181</Paragraphs>
  <Slides>45</Slides>
  <Notes>32</Notes>
  <HiddenSlides>1</HiddenSlides>
  <MMClips>0</MMClips>
  <ScaleCrop>false</ScaleCrop>
  <HeadingPairs>
    <vt:vector size="8" baseType="variant">
      <vt:variant>
        <vt:lpstr>Použitá písma</vt:lpstr>
      </vt:variant>
      <vt:variant>
        <vt:i4>8</vt:i4>
      </vt:variant>
      <vt:variant>
        <vt:lpstr>Motiv</vt:lpstr>
      </vt:variant>
      <vt:variant>
        <vt:i4>2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45</vt:i4>
      </vt:variant>
    </vt:vector>
  </HeadingPairs>
  <TitlesOfParts>
    <vt:vector size="56" baseType="lpstr">
      <vt:lpstr>Arial</vt:lpstr>
      <vt:lpstr>Calibri</vt:lpstr>
      <vt:lpstr>Consolas</vt:lpstr>
      <vt:lpstr>Corbel</vt:lpstr>
      <vt:lpstr>Times New Roman</vt:lpstr>
      <vt:lpstr>Wingdings</vt:lpstr>
      <vt:lpstr>Wingdings 2</vt:lpstr>
      <vt:lpstr>Wingdings 3</vt:lpstr>
      <vt:lpstr>Modul</vt:lpstr>
      <vt:lpstr>Vlastní návrh</vt:lpstr>
      <vt:lpstr>Obrázek</vt:lpstr>
      <vt:lpstr>Prezentace aplikace PowerPoint</vt:lpstr>
      <vt:lpstr>Struktura přednášky</vt:lpstr>
      <vt:lpstr>Úvodem</vt:lpstr>
      <vt:lpstr>Prezentace aplikace PowerPoint</vt:lpstr>
      <vt:lpstr>Aspekty ovlivňující nezaměstnanost</vt:lpstr>
      <vt:lpstr>Důsledky nezaměstnanosti</vt:lpstr>
      <vt:lpstr>Dva klíčové problémy</vt:lpstr>
      <vt:lpstr>Prezentace aplikace PowerPoint</vt:lpstr>
      <vt:lpstr>Prezentace aplikace PowerPoint</vt:lpstr>
      <vt:lpstr>Prezentace aplikace PowerPoint</vt:lpstr>
      <vt:lpstr>Měření a vyjadřování nezaměstnanosti</vt:lpstr>
      <vt:lpstr>Kde se dají tyto údaje zjistit</vt:lpstr>
      <vt:lpstr>Kde se dají tyto údaje zjistit</vt:lpstr>
      <vt:lpstr>Struktura trhu práce v ČR, rok 2018</vt:lpstr>
      <vt:lpstr>Vývoj počtu obyvatelstva v ČR dle dosaženého vzdělání (tis.)</vt:lpstr>
      <vt:lpstr>Prezentace aplikace PowerPoint</vt:lpstr>
      <vt:lpstr>Podílové ukazatele trhu práce</vt:lpstr>
      <vt:lpstr>Frikční nezaměstnanost</vt:lpstr>
      <vt:lpstr>Sezónní nezaměstnanost</vt:lpstr>
      <vt:lpstr>Strukturální nezaměstnanost</vt:lpstr>
      <vt:lpstr>Cyklická nezaměstnanost</vt:lpstr>
      <vt:lpstr>Přirozená míra nezaměstnanosti</vt:lpstr>
      <vt:lpstr>Přirozená míra nezaměstnanosti</vt:lpstr>
      <vt:lpstr>Dekompozice nezaměstnanosti na příkladu české ekonomiky</vt:lpstr>
      <vt:lpstr>DLOUHODOBÉ ASPEKTY – STRUKTURÁLNÍ ZMĚNY ZAMĚSTNANOST V SEKTORECH</vt:lpstr>
      <vt:lpstr>DLOUHODOBÉ ASPEKTY – ZMĚNY V ZAMĚSTNANOSTI, NEZAMĚSTNANOSTI DLE DOSAŽENÉHO VZDĚLÁNÍ (%)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Regionální nezaměstnanost</vt:lpstr>
      <vt:lpstr>Regionální nezaměstnanost dle VŠPS</vt:lpstr>
      <vt:lpstr>Regionální nezaměstnanost – registrovaná  </vt:lpstr>
      <vt:lpstr>Neoklasické pojetí trhu práce –  pohled na nezaměstnanost</vt:lpstr>
      <vt:lpstr>Neoklasické pojetí trhu práce</vt:lpstr>
      <vt:lpstr>Neoklasické pojetí trhu práce –  návrhy na snižování nezaměstnanosti</vt:lpstr>
      <vt:lpstr>Keynesovo pojetí trhu práce –  pohled na nezaměstnanost a návrhy na snižování nezaměstnanosti</vt:lpstr>
      <vt:lpstr>Keynesovské pojetí trhu práce</vt:lpstr>
      <vt:lpstr>Okunův zákon</vt:lpstr>
      <vt:lpstr>Struktura obyvatelstva dle věkových skupin (demografická projekce ČSÚ) </vt:lpstr>
      <vt:lpstr>Projekce vývoje počtu absolventů nepokračujících v dalším studiu do roku 2012 (v tis.) </vt:lpstr>
      <vt:lpstr>Rizikové skupiny nezaměstnaných na trhu práce</vt:lpstr>
    </vt:vector>
  </TitlesOfParts>
  <Company>Prstná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Trh práce</dc:title>
  <dc:creator>Marian</dc:creator>
  <cp:lastModifiedBy>Michal Tvrdoň</cp:lastModifiedBy>
  <cp:revision>115</cp:revision>
  <dcterms:created xsi:type="dcterms:W3CDTF">2003-10-04T09:43:03Z</dcterms:created>
  <dcterms:modified xsi:type="dcterms:W3CDTF">2020-12-03T05:55:14Z</dcterms:modified>
</cp:coreProperties>
</file>