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81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8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95" d="100"/>
          <a:sy n="95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77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61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9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551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95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0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172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95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033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641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73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Poptávka a její elasticita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Cenová elasticita poptávky (E</a:t>
            </a:r>
            <a:r>
              <a:rPr lang="cs-CZ" sz="4800" b="1" u="sng" baseline="-25000" dirty="0" smtClean="0">
                <a:solidFill>
                  <a:schemeClr val="tx1"/>
                </a:solidFill>
              </a:rPr>
              <a:t>PD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Cenová elasticita poptávky má vliv na celkové příjmy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94125"/>
              </p:ext>
            </p:extLst>
          </p:nvPr>
        </p:nvGraphicFramePr>
        <p:xfrm>
          <a:off x="827584" y="2708920"/>
          <a:ext cx="684075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253"/>
                <a:gridCol w="2280253"/>
                <a:gridCol w="228025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Hodnota elasticity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 ceny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ceny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Cenově</a:t>
                      </a:r>
                      <a:r>
                        <a:rPr lang="cs-CZ" baseline="0" dirty="0" smtClean="0"/>
                        <a:t> elastická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 klesá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 roste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Jednotkově elastická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</a:t>
                      </a:r>
                      <a:r>
                        <a:rPr lang="cs-CZ" baseline="0" dirty="0" smtClean="0"/>
                        <a:t> konstantní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 konstantní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Cenově</a:t>
                      </a:r>
                      <a:r>
                        <a:rPr lang="cs-CZ" baseline="0" dirty="0" smtClean="0"/>
                        <a:t> neelastická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 roste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 klesá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0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b="1" u="sng" dirty="0" smtClean="0">
                <a:solidFill>
                  <a:schemeClr val="tx1"/>
                </a:solidFill>
              </a:rPr>
              <a:t>Faktory ovlivňující cenová elasticita poptávky 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715200" cy="4629128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Dostupnost blízkých substitutů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Podíl utracené částky za zboží na rozpočtu spotřebitele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Nezbytnost spotřeby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Č</a:t>
            </a:r>
            <a:r>
              <a:rPr lang="cs-CZ" sz="2800" dirty="0" smtClean="0"/>
              <a:t>as</a:t>
            </a:r>
            <a:endParaRPr lang="cs-CZ" sz="2800" dirty="0"/>
          </a:p>
          <a:p>
            <a:pPr marL="5334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368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Důchodová elasticita poptávky (E</a:t>
            </a:r>
            <a:r>
              <a:rPr lang="cs-CZ" sz="4800" b="1" u="sng" baseline="-25000" dirty="0">
                <a:solidFill>
                  <a:schemeClr val="tx1"/>
                </a:solidFill>
              </a:rPr>
              <a:t>I</a:t>
            </a:r>
            <a:r>
              <a:rPr lang="cs-CZ" sz="4800" b="1" u="sng" baseline="-25000" dirty="0" smtClean="0">
                <a:solidFill>
                  <a:schemeClr val="tx1"/>
                </a:solidFill>
              </a:rPr>
              <a:t>D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Je definována jako procentuální změna poptávaného množství k procentuální změně </a:t>
            </a:r>
            <a:r>
              <a:rPr lang="cs-CZ" sz="2800" dirty="0" smtClean="0"/>
              <a:t>důchodu spotřebitele</a:t>
            </a: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Dosahuje hodnot v intervalu (-∞</a:t>
            </a:r>
            <a:r>
              <a:rPr lang="cs-CZ" sz="2800" dirty="0"/>
              <a:t>; ∞)</a:t>
            </a:r>
            <a:endParaRPr lang="cs-CZ" sz="2800" dirty="0" smtClean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841" y="2885998"/>
            <a:ext cx="2589854" cy="234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19256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Důchodová  elasticita poptávky (E</a:t>
            </a:r>
            <a:r>
              <a:rPr lang="cs-CZ" sz="4800" b="1" u="sng" baseline="-25000" dirty="0">
                <a:solidFill>
                  <a:schemeClr val="tx1"/>
                </a:solidFill>
              </a:rPr>
              <a:t>I</a:t>
            </a:r>
            <a:r>
              <a:rPr lang="cs-CZ" sz="4800" b="1" u="sng" baseline="-25000" dirty="0" smtClean="0">
                <a:solidFill>
                  <a:schemeClr val="tx1"/>
                </a:solidFill>
              </a:rPr>
              <a:t>D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Podle hodnoty rozlišujeme zboží na:</a:t>
            </a:r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dirty="0" smtClean="0"/>
              <a:t>Normální </a:t>
            </a:r>
            <a:r>
              <a:rPr lang="cs-CZ" sz="2800" dirty="0" smtClean="0"/>
              <a:t>                 </a:t>
            </a:r>
            <a:r>
              <a:rPr lang="cs-CZ" sz="2800" b="1" dirty="0" smtClean="0"/>
              <a:t>E</a:t>
            </a:r>
            <a:r>
              <a:rPr lang="cs-CZ" sz="2800" b="1" baseline="-25000" dirty="0" smtClean="0"/>
              <a:t>ID</a:t>
            </a:r>
            <a:r>
              <a:rPr lang="cs-CZ" sz="2800" b="1" dirty="0" smtClean="0"/>
              <a:t> ˃ 0</a:t>
            </a:r>
            <a:endParaRPr lang="cs-CZ" sz="2800" b="1" baseline="-25000" dirty="0" smtClean="0"/>
          </a:p>
          <a:p>
            <a:pPr marL="2151063" indent="-4508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2800" i="1" dirty="0" smtClean="0"/>
              <a:t>Nezbytné</a:t>
            </a:r>
            <a:r>
              <a:rPr lang="cs-CZ" sz="2800" dirty="0" smtClean="0"/>
              <a:t>  </a:t>
            </a:r>
            <a:r>
              <a:rPr lang="cs-CZ" sz="2800" b="1" dirty="0" smtClean="0"/>
              <a:t>0 </a:t>
            </a:r>
            <a:r>
              <a:rPr lang="cs-CZ" sz="2800" b="1" dirty="0"/>
              <a:t>˂</a:t>
            </a:r>
            <a:r>
              <a:rPr lang="cs-CZ" sz="2800" b="1" dirty="0" smtClean="0"/>
              <a:t>  </a:t>
            </a:r>
            <a:r>
              <a:rPr lang="cs-CZ" sz="2800" b="1" dirty="0"/>
              <a:t>E</a:t>
            </a:r>
            <a:r>
              <a:rPr lang="cs-CZ" sz="2800" b="1" baseline="-25000" dirty="0"/>
              <a:t>ID</a:t>
            </a:r>
            <a:r>
              <a:rPr lang="cs-CZ" sz="2800" b="1" dirty="0"/>
              <a:t> ˂</a:t>
            </a:r>
            <a:r>
              <a:rPr lang="cs-CZ" sz="2800" b="1" dirty="0" smtClean="0"/>
              <a:t> </a:t>
            </a:r>
            <a:r>
              <a:rPr lang="cs-CZ" sz="2800" b="1" dirty="0"/>
              <a:t>1</a:t>
            </a:r>
            <a:endParaRPr lang="cs-CZ" sz="2800" dirty="0"/>
          </a:p>
          <a:p>
            <a:pPr marL="2151063" indent="-4508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2800" i="1" dirty="0" smtClean="0"/>
              <a:t>Luxusní</a:t>
            </a:r>
            <a:r>
              <a:rPr lang="cs-CZ" sz="2800" dirty="0" smtClean="0"/>
              <a:t>      </a:t>
            </a:r>
            <a:r>
              <a:rPr lang="cs-CZ" sz="2800" b="1" dirty="0" smtClean="0"/>
              <a:t>E</a:t>
            </a:r>
            <a:r>
              <a:rPr lang="cs-CZ" sz="2800" b="1" baseline="-25000" dirty="0" smtClean="0"/>
              <a:t>ID</a:t>
            </a:r>
            <a:r>
              <a:rPr lang="cs-CZ" sz="2800" b="1" dirty="0" smtClean="0"/>
              <a:t> </a:t>
            </a:r>
            <a:r>
              <a:rPr lang="cs-CZ" sz="2800" b="1" dirty="0"/>
              <a:t>˃ 1</a:t>
            </a:r>
            <a:endParaRPr lang="cs-CZ" sz="2800" dirty="0" smtClean="0"/>
          </a:p>
          <a:p>
            <a:pPr marL="10477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endParaRPr lang="cs-CZ" sz="2800" b="1" baseline="-250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dirty="0" smtClean="0"/>
              <a:t>Podřadné (Inferiorní)       E</a:t>
            </a:r>
            <a:r>
              <a:rPr lang="cs-CZ" sz="2800" b="1" baseline="-25000" dirty="0" smtClean="0"/>
              <a:t>PD</a:t>
            </a:r>
            <a:r>
              <a:rPr lang="cs-CZ" sz="2800" b="1" dirty="0" smtClean="0"/>
              <a:t> ˂ 0</a:t>
            </a:r>
          </a:p>
          <a:p>
            <a:pPr marL="5334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9096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035" y="260648"/>
            <a:ext cx="8147248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křížová elasticita poptávky (E</a:t>
            </a:r>
            <a:r>
              <a:rPr lang="cs-CZ" sz="4800" b="1" u="sng" baseline="-25000" dirty="0" smtClean="0">
                <a:solidFill>
                  <a:schemeClr val="tx1"/>
                </a:solidFill>
              </a:rPr>
              <a:t>CD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 lnSpcReduction="1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Je </a:t>
            </a:r>
            <a:r>
              <a:rPr lang="cs-CZ" sz="2800" dirty="0" smtClean="0"/>
              <a:t>vyjadřuje, jak poptávané množství jednoho statku reaguje na změnu ceny jiného statku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Samotná hodnota není důležitá, rozhodující je znaménko</a:t>
            </a:r>
          </a:p>
          <a:p>
            <a:pPr marL="1970088" indent="-360363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+ substituty</a:t>
            </a:r>
          </a:p>
          <a:p>
            <a:pPr marL="1970088" indent="-360363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- komplementy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5334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348880"/>
            <a:ext cx="2421743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5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Elasticity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Součet všech 3 elasticit musí dát 0 !!!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281271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Individuální poptávka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Cenový efekt a poptávková křivka</a:t>
            </a:r>
          </a:p>
          <a:p>
            <a:pPr marL="719138" indent="-3603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Změna spotřebovávaného množství daného produktu při změně jeho ceny (</a:t>
            </a:r>
            <a:r>
              <a:rPr lang="cs-CZ" sz="2800" dirty="0" err="1" smtClean="0"/>
              <a:t>ceteris</a:t>
            </a:r>
            <a:r>
              <a:rPr lang="cs-CZ" sz="2800" dirty="0" smtClean="0"/>
              <a:t> </a:t>
            </a:r>
            <a:r>
              <a:rPr lang="cs-CZ" sz="2800" dirty="0" err="1" smtClean="0"/>
              <a:t>paribus</a:t>
            </a:r>
            <a:r>
              <a:rPr lang="cs-CZ" sz="2800" dirty="0" smtClean="0"/>
              <a:t>)</a:t>
            </a:r>
            <a:endParaRPr lang="cs-CZ" sz="2800" dirty="0"/>
          </a:p>
          <a:p>
            <a:pPr marL="719138" indent="-3603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Vede ke změně sklonu BL (při růstu ceny statku X se BL stává strmější, při poklesu ceny statku X se BL stává plošší)</a:t>
            </a:r>
          </a:p>
          <a:p>
            <a:pPr marL="719138" indent="-3603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Spojením nových bodů rovnováhy při změně ceny statku X dostáváme PCC (cenovou spotřební křivku)</a:t>
            </a:r>
          </a:p>
          <a:p>
            <a:pPr marL="719138" indent="-3603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Překreslením do nového grafu (cena, množství statku X) získáme </a:t>
            </a:r>
            <a:r>
              <a:rPr lang="cs-CZ" sz="2800" b="1" i="1" u="sng" dirty="0" smtClean="0"/>
              <a:t>individuální poptávkovou křivku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548" y="499653"/>
            <a:ext cx="5572903" cy="5858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0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Individuální poptávka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15200" cy="520519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Cenový efekt zahrnuje dva oddělené efekty</a:t>
            </a:r>
          </a:p>
          <a:p>
            <a:pPr marL="873125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2800" b="1" i="1" dirty="0" smtClean="0"/>
              <a:t>Substituční efekt </a:t>
            </a:r>
            <a:r>
              <a:rPr lang="cs-CZ" sz="2800" dirty="0" smtClean="0"/>
              <a:t>= změna poptávaného množství vyvolaná změnou relativních cen statků (jde proti směru změny ceny)</a:t>
            </a:r>
            <a:endParaRPr lang="cs-CZ" sz="2800" dirty="0"/>
          </a:p>
          <a:p>
            <a:pPr marL="873125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2800" b="1" i="1" dirty="0" smtClean="0"/>
              <a:t>Důchodový efekt </a:t>
            </a:r>
            <a:r>
              <a:rPr lang="cs-CZ" sz="2800" dirty="0" smtClean="0"/>
              <a:t>= změna poptávaného množství vyvolaná změnou spotřebitelova důchodu (jde stejným směrem jako změna důchodu)</a:t>
            </a:r>
            <a:endParaRPr lang="cs-CZ" sz="28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92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Tržní poptávka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Vyjadřuje vztah mezi cenou daného produktu a jeho množstvím poptávaným všemi spotřebiteli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 souhrnem všech individuálních poptávek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Křivka tržní poptávky je horizontálním součtem množství poptávaného každým jednotlivým spotřebitelem při každé ceně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Elasticita poptávky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Měří reakci poptávaného množství na změny některých faktorů souvisejících s poptávkou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bodě x v oblouku (přesnější)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měří tedy citlivost poptávaného množství na změnu: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Ceny produktu </a:t>
            </a:r>
            <a:r>
              <a:rPr lang="cs-CZ" sz="2800" b="1" i="1" dirty="0" smtClean="0"/>
              <a:t>(cenová elasticita)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Důchodu spotřebitele </a:t>
            </a:r>
            <a:r>
              <a:rPr lang="cs-CZ" sz="2800" b="1" i="1" dirty="0" smtClean="0"/>
              <a:t>(důchodová elasticita)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Cenu druhého statku </a:t>
            </a:r>
            <a:r>
              <a:rPr lang="cs-CZ" sz="2800" b="1" i="1" dirty="0" smtClean="0"/>
              <a:t>(křížová elasticita)</a:t>
            </a:r>
          </a:p>
        </p:txBody>
      </p:sp>
    </p:spTree>
    <p:extLst>
      <p:ext uri="{BB962C8B-B14F-4D97-AF65-F5344CB8AC3E}">
        <p14:creationId xmlns:p14="http://schemas.microsoft.com/office/powerpoint/2010/main" val="39382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Cenová </a:t>
            </a:r>
            <a:r>
              <a:rPr lang="cs-CZ" sz="4800" b="1" u="sng" dirty="0">
                <a:solidFill>
                  <a:schemeClr val="tx1"/>
                </a:solidFill>
              </a:rPr>
              <a:t>elasticita poptávky (E</a:t>
            </a:r>
            <a:r>
              <a:rPr lang="cs-CZ" sz="4800" b="1" u="sng" baseline="-25000" dirty="0">
                <a:solidFill>
                  <a:schemeClr val="tx1"/>
                </a:solidFill>
              </a:rPr>
              <a:t>PD</a:t>
            </a:r>
            <a:r>
              <a:rPr lang="cs-CZ" sz="4800" b="1" u="sng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 fontScale="92500" lnSpcReduction="1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Její definice pochází od A. </a:t>
            </a:r>
            <a:r>
              <a:rPr lang="cs-CZ" sz="2800" dirty="0" err="1" smtClean="0"/>
              <a:t>Marshalla</a:t>
            </a:r>
            <a:r>
              <a:rPr lang="cs-CZ" sz="2800" dirty="0" smtClean="0"/>
              <a:t> (neoklasická ekonomie)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 definována jako procentuální změna poptávaného množství k procentuální změně ceny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Kde Q</a:t>
            </a:r>
            <a:r>
              <a:rPr lang="cs-CZ" sz="2800" baseline="-25000" dirty="0" smtClean="0"/>
              <a:t>X</a:t>
            </a:r>
            <a:r>
              <a:rPr lang="cs-CZ" sz="2800" dirty="0" smtClean="0"/>
              <a:t> je poptávané množství statku X a P</a:t>
            </a:r>
            <a:r>
              <a:rPr lang="cs-CZ" sz="2800" baseline="-25000" dirty="0" smtClean="0"/>
              <a:t>X</a:t>
            </a:r>
            <a:r>
              <a:rPr lang="cs-CZ" sz="2800" dirty="0" smtClean="0"/>
              <a:t> je cena statku X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1650" t="26901" r="32675" b="14300"/>
          <a:stretch/>
        </p:blipFill>
        <p:spPr>
          <a:xfrm>
            <a:off x="2459840" y="2996952"/>
            <a:ext cx="3462319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Cenová elasticita poptávky (E</a:t>
            </a:r>
            <a:r>
              <a:rPr lang="cs-CZ" sz="4800" b="1" u="sng" baseline="-25000" dirty="0" smtClean="0">
                <a:solidFill>
                  <a:schemeClr val="tx1"/>
                </a:solidFill>
              </a:rPr>
              <a:t>PD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 fontScale="925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Hodnota koeficientu CEP bude mít převážně záporné znaménko (výjimku tvoří tzv. </a:t>
            </a:r>
            <a:r>
              <a:rPr lang="cs-CZ" sz="2800" dirty="0" err="1" smtClean="0"/>
              <a:t>Giffenovy</a:t>
            </a:r>
            <a:r>
              <a:rPr lang="cs-CZ" sz="2800" dirty="0" smtClean="0"/>
              <a:t> statky)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Dosahuje hodnot v intervalu (-∞; 0)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 jednodušší interpretaci používáme absolutní hodnotu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Rozlišujeme poptávku:</a:t>
            </a:r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Cenově elastickou          </a:t>
            </a:r>
            <a:r>
              <a:rPr lang="cs-CZ" sz="2800" b="1" dirty="0" smtClean="0"/>
              <a:t>E</a:t>
            </a:r>
            <a:r>
              <a:rPr lang="cs-CZ" sz="2800" b="1" baseline="-25000" dirty="0" smtClean="0"/>
              <a:t>PD</a:t>
            </a:r>
            <a:r>
              <a:rPr lang="cs-CZ" sz="2800" b="1" dirty="0" smtClean="0"/>
              <a:t> ˃ 1</a:t>
            </a:r>
            <a:endParaRPr lang="cs-CZ" sz="2800" b="1" baseline="-25000" dirty="0" smtClean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Jednotkově elastickou   </a:t>
            </a:r>
            <a:r>
              <a:rPr lang="cs-CZ" sz="2800" b="1" dirty="0"/>
              <a:t>E</a:t>
            </a:r>
            <a:r>
              <a:rPr lang="cs-CZ" sz="2800" b="1" baseline="-25000" dirty="0"/>
              <a:t>PD</a:t>
            </a:r>
            <a:r>
              <a:rPr lang="cs-CZ" sz="2800" b="1" dirty="0"/>
              <a:t> </a:t>
            </a:r>
            <a:r>
              <a:rPr lang="cs-CZ" sz="2800" b="1" dirty="0" smtClean="0"/>
              <a:t>= </a:t>
            </a:r>
            <a:r>
              <a:rPr lang="cs-CZ" sz="2800" b="1" dirty="0"/>
              <a:t>1</a:t>
            </a:r>
            <a:endParaRPr lang="cs-CZ" sz="2800" b="1" baseline="-250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Cenově neelastickou      </a:t>
            </a:r>
            <a:r>
              <a:rPr lang="cs-CZ" sz="2800" b="1" dirty="0" smtClean="0"/>
              <a:t>E</a:t>
            </a:r>
            <a:r>
              <a:rPr lang="cs-CZ" sz="2800" b="1" baseline="-25000" dirty="0" smtClean="0"/>
              <a:t>PD</a:t>
            </a:r>
            <a:r>
              <a:rPr lang="cs-CZ" sz="2800" b="1" dirty="0" smtClean="0"/>
              <a:t> ˂ 1</a:t>
            </a:r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Dokonale elastickou      </a:t>
            </a:r>
            <a:r>
              <a:rPr lang="cs-CZ" sz="2800" b="1" dirty="0" smtClean="0"/>
              <a:t>E</a:t>
            </a:r>
            <a:r>
              <a:rPr lang="cs-CZ" sz="2800" b="1" baseline="-25000" dirty="0" smtClean="0"/>
              <a:t>PD</a:t>
            </a:r>
            <a:r>
              <a:rPr lang="cs-CZ" sz="2800" b="1" dirty="0" smtClean="0"/>
              <a:t> </a:t>
            </a:r>
            <a:r>
              <a:rPr lang="cs-CZ" sz="2800" b="1" dirty="0"/>
              <a:t>= </a:t>
            </a:r>
            <a:r>
              <a:rPr lang="cs-CZ" sz="2800" dirty="0"/>
              <a:t>∞</a:t>
            </a:r>
            <a:endParaRPr lang="cs-CZ" sz="2800" b="1" baseline="-250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Dokonale neelastickou   </a:t>
            </a:r>
            <a:r>
              <a:rPr lang="cs-CZ" sz="2800" b="1" dirty="0" smtClean="0"/>
              <a:t>E</a:t>
            </a:r>
            <a:r>
              <a:rPr lang="cs-CZ" sz="2800" b="1" baseline="-25000" dirty="0" smtClean="0"/>
              <a:t>PD</a:t>
            </a:r>
            <a:r>
              <a:rPr lang="cs-CZ" sz="2800" b="1" dirty="0" smtClean="0"/>
              <a:t> </a:t>
            </a:r>
            <a:r>
              <a:rPr lang="cs-CZ" sz="2800" b="1" dirty="0"/>
              <a:t>= </a:t>
            </a:r>
            <a:r>
              <a:rPr lang="cs-CZ" sz="2800" b="1" dirty="0" smtClean="0"/>
              <a:t>0</a:t>
            </a:r>
            <a:endParaRPr lang="cs-CZ" sz="2800" b="1" baseline="-250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608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Cenová elasticita poptávky (E</a:t>
            </a:r>
            <a:r>
              <a:rPr lang="cs-CZ" sz="4800" b="1" u="sng" baseline="-25000" dirty="0" smtClean="0">
                <a:solidFill>
                  <a:schemeClr val="tx1"/>
                </a:solidFill>
              </a:rPr>
              <a:t>PD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5334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dirty="0" smtClean="0"/>
              <a:t>Elasticita není totéž, co sklon !!!!!</a:t>
            </a:r>
            <a:endParaRPr lang="cs-CZ" sz="2800" dirty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547052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35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352</TotalTime>
  <Words>502</Words>
  <Application>Microsoft Office PowerPoint</Application>
  <PresentationFormat>Předvádění na obrazovce (4:3)</PresentationFormat>
  <Paragraphs>157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Wingdings 2</vt:lpstr>
      <vt:lpstr>Arkýř</vt:lpstr>
      <vt:lpstr>Poptávka a její elasticita</vt:lpstr>
      <vt:lpstr>Individuální poptávka</vt:lpstr>
      <vt:lpstr>Prezentace aplikace PowerPoint</vt:lpstr>
      <vt:lpstr>Individuální poptávka</vt:lpstr>
      <vt:lpstr>Tržní poptávka</vt:lpstr>
      <vt:lpstr>Elasticita poptávky</vt:lpstr>
      <vt:lpstr>Cenová elasticita poptávky (EPD)</vt:lpstr>
      <vt:lpstr>Cenová elasticita poptávky (EPD)</vt:lpstr>
      <vt:lpstr>Cenová elasticita poptávky (EPD)</vt:lpstr>
      <vt:lpstr>Cenová elasticita poptávky (EPD)</vt:lpstr>
      <vt:lpstr>Faktory ovlivňující cenová elasticita poptávky </vt:lpstr>
      <vt:lpstr>Důchodová elasticita poptávky (EID)</vt:lpstr>
      <vt:lpstr>Důchodová  elasticita poptávky (EID)</vt:lpstr>
      <vt:lpstr>křížová elasticita poptávky (ECD)</vt:lpstr>
      <vt:lpstr>Elasticity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76</cp:revision>
  <dcterms:created xsi:type="dcterms:W3CDTF">2015-02-19T14:22:13Z</dcterms:created>
  <dcterms:modified xsi:type="dcterms:W3CDTF">2020-10-05T11:49:44Z</dcterms:modified>
</cp:coreProperties>
</file>