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1" r:id="rId4"/>
    <p:sldId id="312" r:id="rId5"/>
    <p:sldId id="310" r:id="rId6"/>
    <p:sldId id="282" r:id="rId7"/>
    <p:sldId id="301" r:id="rId8"/>
    <p:sldId id="302" r:id="rId9"/>
    <p:sldId id="314" r:id="rId10"/>
    <p:sldId id="326" r:id="rId11"/>
    <p:sldId id="327" r:id="rId12"/>
    <p:sldId id="328" r:id="rId13"/>
    <p:sldId id="329" r:id="rId14"/>
    <p:sldId id="316" r:id="rId15"/>
    <p:sldId id="330" r:id="rId16"/>
    <p:sldId id="323" r:id="rId17"/>
    <p:sldId id="332" r:id="rId18"/>
    <p:sldId id="331" r:id="rId19"/>
    <p:sldId id="324" r:id="rId20"/>
    <p:sldId id="333" r:id="rId21"/>
    <p:sldId id="334" r:id="rId22"/>
    <p:sldId id="325" r:id="rId23"/>
    <p:sldId id="307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6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00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33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832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257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053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87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85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89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32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340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625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670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2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8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2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5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31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90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2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Trh výrobních faktorů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375" y="116632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Rovnováha na trhu práce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6141" y="919504"/>
            <a:ext cx="8219256" cy="6253911"/>
          </a:xfrm>
        </p:spPr>
        <p:txBody>
          <a:bodyPr>
            <a:normAutofit/>
          </a:bodyPr>
          <a:lstStyle/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51520" y="946968"/>
            <a:ext cx="8219256" cy="591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Je dána </a:t>
            </a:r>
            <a:r>
              <a:rPr lang="cs-CZ" dirty="0"/>
              <a:t>střetem tržní křivky nabídky práce a tržní křivky poptávky po práci. Jestliže je mzdová sazba na trhu (w</a:t>
            </a:r>
            <a:r>
              <a:rPr lang="cs-CZ" baseline="-25000" dirty="0"/>
              <a:t>1</a:t>
            </a:r>
            <a:r>
              <a:rPr lang="cs-CZ" dirty="0"/>
              <a:t>) nižší než rovnovážná, vzniká na trhu nedostatek pracovních sil. Naopak, </a:t>
            </a:r>
            <a:r>
              <a:rPr lang="cs-CZ" dirty="0" smtClean="0"/>
              <a:t>bude-li mzdová </a:t>
            </a:r>
            <a:r>
              <a:rPr lang="cs-CZ" dirty="0"/>
              <a:t>sazba na trhu (w</a:t>
            </a:r>
            <a:r>
              <a:rPr lang="cs-CZ" baseline="-25000" dirty="0"/>
              <a:t>2</a:t>
            </a:r>
            <a:r>
              <a:rPr lang="cs-CZ" dirty="0"/>
              <a:t>) vyšší než rovnovážná, vzniká na trhu přebytek pracovních sil (nezaměstnanost</a:t>
            </a:r>
            <a:r>
              <a:rPr lang="cs-CZ" dirty="0" smtClean="0"/>
              <a:t>).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893229"/>
            <a:ext cx="5112568" cy="399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nedokonale konkurenční trh práce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352928" cy="5904656"/>
          </a:xfrm>
        </p:spPr>
        <p:txBody>
          <a:bodyPr>
            <a:normAutofit fontScale="85000" lnSpcReduction="2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Příčiny a projevy nedokonalé konkurence: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/>
              <a:t>mzdová nepružnost</a:t>
            </a:r>
            <a:r>
              <a:rPr lang="cs-CZ" sz="3200" dirty="0"/>
              <a:t> = mzdy reagují velmi pomalu na výrazné změny na trzích </a:t>
            </a:r>
            <a:r>
              <a:rPr lang="cs-CZ" sz="3200" dirty="0" smtClean="0"/>
              <a:t>práce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/>
              <a:t>r</a:t>
            </a:r>
            <a:r>
              <a:rPr lang="cs-CZ" sz="3200" b="1" i="1" u="sng" dirty="0" smtClean="0"/>
              <a:t>ozdíly ve mzdách </a:t>
            </a:r>
            <a:r>
              <a:rPr lang="cs-CZ" sz="3200" dirty="0" smtClean="0"/>
              <a:t>– dynamické, kompenzační, diskriminace</a:t>
            </a:r>
            <a:endParaRPr lang="cs-CZ" sz="3200" dirty="0"/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 smtClean="0"/>
              <a:t>kolektivní </a:t>
            </a:r>
            <a:r>
              <a:rPr lang="cs-CZ" sz="3200" b="1" i="1" u="sng" dirty="0"/>
              <a:t>smlouvy, pracovně právní zákonodárství </a:t>
            </a:r>
            <a:r>
              <a:rPr lang="cs-CZ" sz="3200" dirty="0"/>
              <a:t>– mzdové sazby jsou často i delší dobu nad nebo pod úrovní příjmu z mezního produktu práce.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 smtClean="0"/>
              <a:t>působení </a:t>
            </a:r>
            <a:r>
              <a:rPr lang="cs-CZ" sz="3200" b="1" i="1" u="sng" dirty="0"/>
              <a:t>odborových organizací</a:t>
            </a:r>
            <a:r>
              <a:rPr lang="cs-CZ" sz="3200" dirty="0"/>
              <a:t> – existence monopolní síly na straně nabídky na trhu práce.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 err="1" smtClean="0"/>
              <a:t>monopson</a:t>
            </a:r>
            <a:r>
              <a:rPr lang="cs-CZ" sz="3200" dirty="0" smtClean="0"/>
              <a:t> - </a:t>
            </a:r>
            <a:r>
              <a:rPr lang="cs-CZ" sz="3200" dirty="0"/>
              <a:t>na daném trhu existuje jediná dominantní firma, která zaměstnává práceschopné obyvatelstvo, jedná se tedy o trh s monopolní silou na straně poptávky.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b="1" i="1" u="sng" dirty="0" smtClean="0"/>
              <a:t>bilaterální </a:t>
            </a:r>
            <a:r>
              <a:rPr lang="cs-CZ" sz="3200" b="1" i="1" u="sng" dirty="0"/>
              <a:t>monopol </a:t>
            </a:r>
            <a:r>
              <a:rPr lang="cs-CZ" sz="3200" dirty="0" smtClean="0"/>
              <a:t>- </a:t>
            </a:r>
            <a:r>
              <a:rPr lang="cs-CZ" sz="3200" dirty="0"/>
              <a:t>monopolní síla existuje jak na straně nabídky, tak na straně poptávky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4370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374" y="116632"/>
            <a:ext cx="8022401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Důsledky stanovení minimální mzdy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6141" y="919504"/>
            <a:ext cx="8219256" cy="6253911"/>
          </a:xfrm>
        </p:spPr>
        <p:txBody>
          <a:bodyPr>
            <a:normAutofit/>
          </a:bodyPr>
          <a:lstStyle/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51520" y="946968"/>
            <a:ext cx="8219256" cy="591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  <p:pic>
        <p:nvPicPr>
          <p:cNvPr id="7" name="Obrázek 6"/>
          <p:cNvPicPr/>
          <p:nvPr/>
        </p:nvPicPr>
        <p:blipFill rotWithShape="1">
          <a:blip r:embed="rId3"/>
          <a:srcRect l="2750" t="21830" r="650" b="3801"/>
          <a:stretch/>
        </p:blipFill>
        <p:spPr bwMode="auto">
          <a:xfrm>
            <a:off x="827584" y="1268760"/>
            <a:ext cx="7200800" cy="4824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64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Transferový výdělek a ekonomická renta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764704"/>
            <a:ext cx="7705880" cy="6093296"/>
          </a:xfrm>
        </p:spPr>
        <p:txBody>
          <a:bodyPr>
            <a:normAutofit/>
          </a:bodyPr>
          <a:lstStyle/>
          <a:p>
            <a:pPr marL="269875" indent="-269875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Mzdu obvykle tvoří dvě části: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b="1" i="1" u="sng" dirty="0" smtClean="0"/>
              <a:t>Transferový výdělek</a:t>
            </a:r>
            <a:r>
              <a:rPr lang="cs-CZ" sz="2800" b="1" i="1" dirty="0" smtClean="0"/>
              <a:t> </a:t>
            </a:r>
            <a:r>
              <a:rPr lang="cs-CZ" sz="2800" dirty="0" smtClean="0"/>
              <a:t>= minimální částka nezbytná k tomu, aby přiměla pracovníka k nabídce práce na určitém trhu práce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b="1" i="1" u="sng" dirty="0" smtClean="0"/>
              <a:t>Ekonomická renta</a:t>
            </a:r>
            <a:r>
              <a:rPr lang="cs-CZ" sz="2800" dirty="0" smtClean="0"/>
              <a:t> = ta část mzdy, která přesahuje transferový výdělek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t="7277" b="-7259"/>
          <a:stretch/>
        </p:blipFill>
        <p:spPr>
          <a:xfrm>
            <a:off x="539552" y="3645024"/>
            <a:ext cx="799288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rgbClr val="FF0000"/>
                </a:solidFill>
              </a:rPr>
              <a:t>Trh půdy</a:t>
            </a:r>
            <a:endParaRPr lang="cs-CZ" sz="40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Půda (A) zahrnuje jak část zemského povrchu, která není pokryta mořem (zemědělská </a:t>
            </a:r>
            <a:r>
              <a:rPr lang="cs-CZ" sz="2800" dirty="0" smtClean="0"/>
              <a:t>a nezemědělská </a:t>
            </a:r>
            <a:r>
              <a:rPr lang="cs-CZ" sz="2800" dirty="0"/>
              <a:t>půda), tak veškeré přírodní zdroje, které lze nalézt nad i pod zemí. </a:t>
            </a:r>
            <a:endParaRPr lang="cs-CZ" sz="2800" dirty="0" smtClean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Nabídka </a:t>
            </a:r>
            <a:r>
              <a:rPr lang="cs-CZ" sz="2800" dirty="0" err="1" smtClean="0"/>
              <a:t>půdyje</a:t>
            </a:r>
            <a:r>
              <a:rPr lang="cs-CZ" sz="2800" dirty="0" smtClean="0"/>
              <a:t> </a:t>
            </a:r>
            <a:r>
              <a:rPr lang="cs-CZ" sz="2800" dirty="0"/>
              <a:t>fixní, tedy neelastická!!! </a:t>
            </a:r>
            <a:endParaRPr lang="cs-CZ" sz="2800" dirty="0" smtClean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Výše </a:t>
            </a:r>
            <a:r>
              <a:rPr lang="cs-CZ" sz="2800" dirty="0"/>
              <a:t>pozemkové renty je pak určována sazbou </a:t>
            </a:r>
            <a:r>
              <a:rPr lang="cs-CZ" sz="2800" dirty="0" smtClean="0"/>
              <a:t>pozemkové renty </a:t>
            </a:r>
            <a:r>
              <a:rPr lang="cs-CZ" sz="2800" dirty="0"/>
              <a:t>(</a:t>
            </a:r>
            <a:r>
              <a:rPr lang="cs-CZ" sz="2800" dirty="0" smtClean="0"/>
              <a:t>r) </a:t>
            </a:r>
            <a:r>
              <a:rPr lang="cs-CZ" sz="2800" dirty="0"/>
              <a:t>a množstvím pronajaté půdy (</a:t>
            </a:r>
            <a:r>
              <a:rPr lang="cs-CZ" sz="2800" dirty="0" smtClean="0"/>
              <a:t>Q). 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Pozemková </a:t>
            </a:r>
            <a:r>
              <a:rPr lang="cs-CZ" sz="2800" dirty="0"/>
              <a:t>renta je specifickým případem </a:t>
            </a:r>
            <a:r>
              <a:rPr lang="cs-CZ" sz="2800" dirty="0" smtClean="0"/>
              <a:t>čisté ekonomické </a:t>
            </a:r>
            <a:r>
              <a:rPr lang="cs-CZ" sz="2800" dirty="0"/>
              <a:t>renty.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628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Trh půdy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15616" y="1109608"/>
            <a:ext cx="6768752" cy="54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rgbClr val="FF0000"/>
                </a:solidFill>
              </a:rPr>
              <a:t>Trh kapitálu</a:t>
            </a:r>
            <a:endParaRPr lang="cs-CZ" sz="40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705880" cy="5781096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Kapitál je sekundárním výrobním faktorem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Jsou to úspory přeměněné na investice 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Formy kapitálu</a:t>
            </a:r>
            <a:r>
              <a:rPr lang="cs-CZ" sz="2800" dirty="0" smtClean="0"/>
              <a:t>: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Hmotný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Nehmotný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Finanční – vlastní, cizí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Cenou kapitálu je </a:t>
            </a:r>
            <a:r>
              <a:rPr lang="cs-CZ" sz="2800" b="1" i="1" u="sng" dirty="0"/>
              <a:t>úroková míra</a:t>
            </a:r>
            <a:r>
              <a:rPr lang="cs-CZ" sz="2800" dirty="0"/>
              <a:t>, </a:t>
            </a:r>
            <a:r>
              <a:rPr lang="cs-CZ" sz="2800" dirty="0" smtClean="0"/>
              <a:t>která vyjadřuje </a:t>
            </a:r>
            <a:r>
              <a:rPr lang="cs-CZ" sz="2800" dirty="0"/>
              <a:t>míru zhodnocení vložené částky za určité období; je dána </a:t>
            </a:r>
            <a:r>
              <a:rPr lang="cs-CZ" sz="2800" dirty="0" smtClean="0"/>
              <a:t>jako poměr </a:t>
            </a:r>
            <a:r>
              <a:rPr lang="cs-CZ" sz="2800" dirty="0"/>
              <a:t>úroku z uspořené částky (</a:t>
            </a:r>
            <a:r>
              <a:rPr lang="el-GR" sz="2800" dirty="0"/>
              <a:t>Δ</a:t>
            </a:r>
            <a:r>
              <a:rPr lang="cs-CZ" sz="2800" dirty="0"/>
              <a:t>S</a:t>
            </a:r>
            <a:r>
              <a:rPr lang="cs-CZ" sz="2800" baseline="-25000" dirty="0"/>
              <a:t>i</a:t>
            </a:r>
            <a:r>
              <a:rPr lang="cs-CZ" sz="2800" dirty="0"/>
              <a:t>) k této uspořené částce (S</a:t>
            </a:r>
            <a:r>
              <a:rPr lang="cs-CZ" sz="2800" baseline="-25000" dirty="0"/>
              <a:t>i</a:t>
            </a:r>
            <a:r>
              <a:rPr lang="cs-CZ" sz="2800" dirty="0" smtClean="0"/>
              <a:t>):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043" y="5229200"/>
            <a:ext cx="2484277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Autofit/>
          </a:bodyPr>
          <a:lstStyle/>
          <a:p>
            <a:r>
              <a:rPr lang="cs-CZ" sz="4400" b="1" i="1" u="sng" dirty="0" smtClean="0">
                <a:solidFill>
                  <a:schemeClr val="tx1"/>
                </a:solidFill>
              </a:rPr>
              <a:t>Nabídka kapitálu</a:t>
            </a:r>
            <a:endParaRPr lang="cs-CZ" sz="4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7705880" cy="5781096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Nabídku kapitálu (S</a:t>
            </a:r>
            <a:r>
              <a:rPr lang="cs-CZ" sz="3200" baseline="-25000" dirty="0"/>
              <a:t>K</a:t>
            </a:r>
            <a:r>
              <a:rPr lang="cs-CZ" sz="3200" dirty="0"/>
              <a:t>) na trhu představují především úspory ekonomických subjektů, které </a:t>
            </a:r>
            <a:r>
              <a:rPr lang="cs-CZ" sz="3200" dirty="0" smtClean="0"/>
              <a:t>se zříkají </a:t>
            </a:r>
            <a:r>
              <a:rPr lang="cs-CZ" sz="3200" dirty="0"/>
              <a:t>současné spotřeby a odkládají ji do budoucnosti, a to s očekáváním, že jejich </a:t>
            </a:r>
            <a:r>
              <a:rPr lang="cs-CZ" sz="3200" dirty="0" smtClean="0"/>
              <a:t>budoucí spotřeba </a:t>
            </a:r>
            <a:r>
              <a:rPr lang="cs-CZ" sz="3200" dirty="0"/>
              <a:t>bude </a:t>
            </a:r>
            <a:r>
              <a:rPr lang="cs-CZ" sz="3200" dirty="0" smtClean="0"/>
              <a:t>vyšší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i="1" u="sng" dirty="0" smtClean="0"/>
              <a:t>Z </a:t>
            </a:r>
            <a:r>
              <a:rPr lang="cs-CZ" sz="3200" i="1" u="sng" dirty="0"/>
              <a:t>krátkodobého hlediska</a:t>
            </a:r>
            <a:r>
              <a:rPr lang="cs-CZ" sz="3200" dirty="0"/>
              <a:t> je velikost úspor dána; nabídková </a:t>
            </a:r>
            <a:r>
              <a:rPr lang="cs-CZ" sz="3200" dirty="0" smtClean="0"/>
              <a:t>křivka </a:t>
            </a:r>
            <a:r>
              <a:rPr lang="cs-CZ" sz="3200" dirty="0"/>
              <a:t>je neelastická. </a:t>
            </a:r>
            <a:endParaRPr lang="cs-CZ" sz="3200" dirty="0" smtClean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i="1" u="sng" dirty="0" smtClean="0"/>
              <a:t>Z </a:t>
            </a:r>
            <a:r>
              <a:rPr lang="cs-CZ" sz="3200" i="1" u="sng" dirty="0"/>
              <a:t>dlouhodobého hlediska</a:t>
            </a:r>
            <a:r>
              <a:rPr lang="cs-CZ" sz="3200" dirty="0"/>
              <a:t> jsou úspory rostoucí funkcí úrokové míry</a:t>
            </a:r>
            <a:r>
              <a:rPr lang="cs-CZ" sz="3200" dirty="0" smtClean="0"/>
              <a:t>, nabídková </a:t>
            </a:r>
            <a:r>
              <a:rPr lang="cs-CZ" sz="3200" dirty="0"/>
              <a:t>křivka </a:t>
            </a:r>
            <a:r>
              <a:rPr lang="cs-CZ" sz="3200" dirty="0" smtClean="0"/>
              <a:t>je </a:t>
            </a:r>
            <a:r>
              <a:rPr lang="cs-CZ" sz="3200" dirty="0"/>
              <a:t>rostoucí.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104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Nabídka kapitálu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6520" y="764704"/>
                <a:ext cx="7705880" cy="6192688"/>
              </a:xfrm>
            </p:spPr>
            <p:txBody>
              <a:bodyPr>
                <a:normAutofit fontScale="70000" lnSpcReduction="20000"/>
              </a:bodyPr>
              <a:lstStyle/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3200" dirty="0" smtClean="0"/>
                  <a:t>Domácnosti motivuje k úsporám právě určitá výše úrokové míry, od níž mohou odvodit budoucí </a:t>
                </a:r>
                <a:r>
                  <a:rPr lang="cs-CZ" sz="3200" dirty="0"/>
                  <a:t>hodnotu dnešní úspory (budoucí výnos současné hodnoty).</a:t>
                </a:r>
              </a:p>
              <a:p>
                <a:pPr marL="0" indent="0" algn="ctr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3200" b="1" dirty="0">
                    <a:solidFill>
                      <a:srgbClr val="FF0000"/>
                    </a:solidFill>
                  </a:rPr>
                  <a:t>FV = PV . (1 + </a:t>
                </a:r>
                <a:r>
                  <a:rPr lang="cs-CZ" sz="3200" b="1" dirty="0" err="1">
                    <a:solidFill>
                      <a:srgbClr val="FF0000"/>
                    </a:solidFill>
                  </a:rPr>
                  <a:t>i</a:t>
                </a:r>
                <a:r>
                  <a:rPr lang="cs-CZ" sz="3200" b="1" baseline="-25000" dirty="0" err="1">
                    <a:solidFill>
                      <a:srgbClr val="FF0000"/>
                    </a:solidFill>
                  </a:rPr>
                  <a:t>R</a:t>
                </a:r>
                <a:r>
                  <a:rPr lang="cs-CZ" sz="3200" b="1" dirty="0">
                    <a:solidFill>
                      <a:srgbClr val="FF0000"/>
                    </a:solidFill>
                  </a:rPr>
                  <a:t>)</a:t>
                </a:r>
                <a:r>
                  <a:rPr lang="cs-CZ" sz="3200" b="1" baseline="30000" dirty="0">
                    <a:solidFill>
                      <a:srgbClr val="FF0000"/>
                    </a:solidFill>
                  </a:rPr>
                  <a:t>n</a:t>
                </a:r>
              </a:p>
              <a:p>
                <a:pPr marL="1430338" indent="-5381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3200" dirty="0"/>
                  <a:t>kde: FV = hodnota budoucího výnosu</a:t>
                </a:r>
              </a:p>
              <a:p>
                <a:pPr marL="1430338" indent="-5381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3200" dirty="0"/>
                  <a:t>PV = současná hodnota vkladu</a:t>
                </a:r>
              </a:p>
              <a:p>
                <a:pPr marL="1430338" indent="-5381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3200" dirty="0"/>
                  <a:t>(1 + </a:t>
                </a:r>
                <a:r>
                  <a:rPr lang="cs-CZ" sz="3200" dirty="0" err="1"/>
                  <a:t>i</a:t>
                </a:r>
                <a:r>
                  <a:rPr lang="cs-CZ" sz="3200" baseline="-25000" dirty="0" err="1"/>
                  <a:t>R</a:t>
                </a:r>
                <a:r>
                  <a:rPr lang="cs-CZ" sz="3200" dirty="0"/>
                  <a:t>)</a:t>
                </a:r>
                <a:r>
                  <a:rPr lang="cs-CZ" sz="3200" baseline="30000" dirty="0"/>
                  <a:t>n</a:t>
                </a:r>
                <a:r>
                  <a:rPr lang="cs-CZ" sz="3200" dirty="0"/>
                  <a:t> = úročitel (= udává, kolikrát se zvýší počáteční vklad za n let při dané úrokové míře)</a:t>
                </a:r>
              </a:p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3200" dirty="0"/>
                  <a:t>Někdy je třeba znát také současnou hodnotu výnosů, které obdržíme v budoucnosti </a:t>
                </a:r>
                <a:endParaRPr lang="cs-CZ" sz="3200" dirty="0" smtClean="0"/>
              </a:p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3200" dirty="0" smtClean="0"/>
              </a:p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3200" dirty="0"/>
              </a:p>
              <a:p>
                <a:pPr marL="1430338" indent="-5381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3100" dirty="0" smtClean="0"/>
                  <a:t>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sz="3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400" b="0" i="1" smtClean="0">
                                <a:latin typeface="Cambria Math" panose="02040503050406030204" pitchFamily="18" charset="0"/>
                              </a:rPr>
                              <m:t>1+ </m:t>
                            </m:r>
                            <m:sSub>
                              <m:sSubPr>
                                <m:ctrlPr>
                                  <a:rPr lang="cs-CZ" sz="3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3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cs-CZ" sz="34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cs-CZ" sz="3100" dirty="0" smtClean="0"/>
                  <a:t>= </a:t>
                </a:r>
                <a:r>
                  <a:rPr lang="cs-CZ" sz="3100" dirty="0"/>
                  <a:t>odúročitel, neboli diskont </a:t>
                </a:r>
                <a:r>
                  <a:rPr lang="cs-CZ" sz="3100" dirty="0" smtClean="0"/>
                  <a:t>(udává, </a:t>
                </a:r>
                <a:r>
                  <a:rPr lang="cs-CZ" sz="3100" dirty="0"/>
                  <a:t>kolikrát nižší je současná hodnota částky, kterou získáme na konci n-</a:t>
                </a:r>
                <a:r>
                  <a:rPr lang="cs-CZ" sz="3100" dirty="0" err="1"/>
                  <a:t>tého</a:t>
                </a:r>
                <a:r>
                  <a:rPr lang="cs-CZ" sz="3100" dirty="0"/>
                  <a:t> roku při dané úrokové míře)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6520" y="764704"/>
                <a:ext cx="7705880" cy="6192688"/>
              </a:xfrm>
              <a:blipFill>
                <a:blip r:embed="rId3"/>
                <a:stretch>
                  <a:fillRect l="-949" t="-1575" r="-10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3933056"/>
            <a:ext cx="243743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Poptávka po kapitálu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3678" y="764704"/>
            <a:ext cx="7705880" cy="5949280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/>
              <a:t>Poptávka po kapitálu (DK) je dána potřebou firem financovat nákup investičních statků.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/>
              <a:t>Poptávka po kapitálu je určena příjmem z mezního produktu kapitálu a je nepřímo závislá </a:t>
            </a:r>
            <a:r>
              <a:rPr lang="cs-CZ" sz="2600" dirty="0" smtClean="0"/>
              <a:t>na výši </a:t>
            </a:r>
            <a:r>
              <a:rPr lang="cs-CZ" sz="2600" dirty="0"/>
              <a:t>úrokové </a:t>
            </a:r>
            <a:r>
              <a:rPr lang="cs-CZ" sz="2600" dirty="0" smtClean="0"/>
              <a:t>míry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 smtClean="0"/>
              <a:t>Platí</a:t>
            </a:r>
            <a:r>
              <a:rPr lang="cs-CZ" sz="2600" dirty="0"/>
              <a:t>, že s růstem úrokové míry klesá poptávka po kapitálu a naopak</a:t>
            </a:r>
            <a:r>
              <a:rPr lang="cs-CZ" sz="2600" dirty="0" smtClean="0"/>
              <a:t>; poptávková </a:t>
            </a:r>
            <a:r>
              <a:rPr lang="cs-CZ" sz="2600" dirty="0"/>
              <a:t>křivka je klesající</a:t>
            </a:r>
            <a:r>
              <a:rPr lang="cs-CZ" sz="2600" dirty="0" smtClean="0"/>
              <a:t>.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/>
              <a:t>Pro firmy je důležité, aby znaly hodnotu výnosu inkasovaného v daném roce. Ten má </a:t>
            </a:r>
            <a:r>
              <a:rPr lang="cs-CZ" sz="2600" dirty="0" smtClean="0"/>
              <a:t>pro firmu </a:t>
            </a:r>
            <a:r>
              <a:rPr lang="cs-CZ" sz="2600" dirty="0"/>
              <a:t>větší význam než výnosy inkasovaný v pozdějších letech. </a:t>
            </a:r>
            <a:r>
              <a:rPr lang="cs-CZ" sz="2600" b="1" i="1" u="sng" dirty="0"/>
              <a:t>Současnou hodnotu </a:t>
            </a:r>
            <a:r>
              <a:rPr lang="cs-CZ" sz="2600" b="1" i="1" u="sng" dirty="0" smtClean="0"/>
              <a:t>toku budoucích </a:t>
            </a:r>
            <a:r>
              <a:rPr lang="cs-CZ" sz="2600" b="1" i="1" u="sng" dirty="0"/>
              <a:t>výnosů</a:t>
            </a:r>
            <a:r>
              <a:rPr lang="cs-CZ" sz="2600" dirty="0"/>
              <a:t> tak </a:t>
            </a:r>
            <a:r>
              <a:rPr lang="cs-CZ" sz="2600" dirty="0" smtClean="0"/>
              <a:t>určíme: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910" y="5661248"/>
            <a:ext cx="5143370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Trh výrobních faktorů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3400" y="1124744"/>
            <a:ext cx="7715200" cy="5544616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Vlastníkem výrobních faktorů jsou domácnosti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Na tomto trhu vystupují domácnosti na straně nabídky a firmy na straně poptávky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Výrobní faktory:</a:t>
            </a:r>
          </a:p>
          <a:p>
            <a:pPr marL="1076325" indent="-3556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Práce</a:t>
            </a:r>
          </a:p>
          <a:p>
            <a:pPr marL="1076325" indent="-3556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Půda a přírodní zdroje</a:t>
            </a:r>
          </a:p>
          <a:p>
            <a:pPr marL="1076325" indent="-3556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Kapitál</a:t>
            </a:r>
          </a:p>
          <a:p>
            <a:pPr marL="355600" indent="-269875" algn="ctr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Obecně </a:t>
            </a:r>
            <a:r>
              <a:rPr lang="cs-CZ" sz="3200" dirty="0" smtClean="0"/>
              <a:t>platí </a:t>
            </a:r>
            <a:r>
              <a:rPr lang="cs-CZ" sz="3200" dirty="0"/>
              <a:t>r</a:t>
            </a:r>
            <a:r>
              <a:rPr lang="cs-CZ" sz="3200" dirty="0" smtClean="0"/>
              <a:t>ovnováha </a:t>
            </a:r>
            <a:r>
              <a:rPr lang="cs-CZ" sz="3200" dirty="0"/>
              <a:t>firmy na trhu VF: </a:t>
            </a:r>
            <a:r>
              <a:rPr lang="cs-CZ" sz="3200" b="1" dirty="0">
                <a:solidFill>
                  <a:srgbClr val="FF0000"/>
                </a:solidFill>
              </a:rPr>
              <a:t>MC</a:t>
            </a:r>
            <a:r>
              <a:rPr lang="cs-CZ" sz="3200" b="1" baseline="-25000" dirty="0">
                <a:solidFill>
                  <a:srgbClr val="FF0000"/>
                </a:solidFill>
              </a:rPr>
              <a:t>VF</a:t>
            </a:r>
            <a:r>
              <a:rPr lang="cs-CZ" sz="3200" b="1" dirty="0">
                <a:solidFill>
                  <a:srgbClr val="FF0000"/>
                </a:solidFill>
              </a:rPr>
              <a:t> = MRP</a:t>
            </a:r>
            <a:r>
              <a:rPr lang="cs-CZ" sz="3200" b="1" baseline="-25000" dirty="0">
                <a:solidFill>
                  <a:srgbClr val="FF0000"/>
                </a:solidFill>
              </a:rPr>
              <a:t>VF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Poptávka po kapitálu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3678" y="764704"/>
            <a:ext cx="7705880" cy="5949280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Čistá současná hodnota budoucích výnosů </a:t>
            </a:r>
            <a:r>
              <a:rPr lang="cs-CZ" sz="2800" dirty="0"/>
              <a:t>– bere v úvahu náklady spojené s </a:t>
            </a:r>
            <a:r>
              <a:rPr lang="cs-CZ" sz="2800" dirty="0" smtClean="0"/>
              <a:t>realizací jednotlivých </a:t>
            </a:r>
            <a:r>
              <a:rPr lang="cs-CZ" sz="2800" dirty="0"/>
              <a:t>investic; </a:t>
            </a:r>
            <a:endParaRPr lang="cs-CZ" sz="2800" dirty="0" smtClean="0"/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Určíme </a:t>
            </a:r>
            <a:r>
              <a:rPr lang="cs-CZ" sz="2800" dirty="0"/>
              <a:t>ji tak, že od současné hodnoty toku budoucích výnosů </a:t>
            </a:r>
            <a:r>
              <a:rPr lang="cs-CZ" sz="2800" dirty="0" smtClean="0"/>
              <a:t>odečteme náklady </a:t>
            </a:r>
            <a:r>
              <a:rPr lang="cs-CZ" sz="2800" dirty="0"/>
              <a:t>na investici. </a:t>
            </a:r>
            <a:endParaRPr lang="cs-CZ" sz="2800" dirty="0" smtClean="0"/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Firma </a:t>
            </a:r>
            <a:r>
              <a:rPr lang="cs-CZ" sz="2800" dirty="0"/>
              <a:t>investuje v případě, že čistá současná hodnota budoucích </a:t>
            </a:r>
            <a:r>
              <a:rPr lang="cs-CZ" sz="2800" dirty="0" smtClean="0"/>
              <a:t>výnosů je </a:t>
            </a:r>
            <a:r>
              <a:rPr lang="cs-CZ" sz="2800" dirty="0"/>
              <a:t>větší než nula, a v případě, že se firma rozhoduje mezi více variantami investice, pak </a:t>
            </a:r>
            <a:r>
              <a:rPr lang="cs-CZ" sz="2800" dirty="0" smtClean="0"/>
              <a:t>volí takovou </a:t>
            </a:r>
            <a:r>
              <a:rPr lang="cs-CZ" sz="2800" dirty="0"/>
              <a:t>variantu, která má hodnotu čisté hodnoty budoucích výnosů nejvyšší.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dirty="0"/>
              <a:t>NPV = PV – I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150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Rovnováha na trhu kapitálu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3678" y="764704"/>
            <a:ext cx="7705880" cy="5949280"/>
          </a:xfrm>
        </p:spPr>
        <p:txBody>
          <a:bodyPr>
            <a:normAutofit fontScale="92500" lnSpcReduction="10000"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Rovnováha na trhu kapitálu je dána střetem poptávky po kapitálu a nabídky kapitálu, proto je třeba rozlišovat rovnováhu na trhu kapitálu z krátkodobého a dlouhodobého hlediska</a:t>
            </a:r>
            <a:r>
              <a:rPr lang="cs-CZ" sz="2800" dirty="0" smtClean="0"/>
              <a:t>.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Rovnovážná </a:t>
            </a:r>
            <a:r>
              <a:rPr lang="cs-CZ" sz="2800" dirty="0"/>
              <a:t>úroková míry vyrovnává úspory a investice. </a:t>
            </a:r>
            <a:endParaRPr lang="cs-CZ" sz="2800" dirty="0" smtClean="0"/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Pro </a:t>
            </a:r>
            <a:r>
              <a:rPr lang="cs-CZ" sz="2800" b="1" i="1" u="sng" dirty="0"/>
              <a:t>všechny úrokové míry, které jsou vyšší než rovnovážná úroková míra</a:t>
            </a:r>
            <a:r>
              <a:rPr lang="cs-CZ" sz="2800" dirty="0"/>
              <a:t>, platí, že domácnosti vytvářejí úspory, které jsou vyšší než poptávka po kapitálu. </a:t>
            </a:r>
            <a:endParaRPr lang="cs-CZ" sz="2800" dirty="0" smtClean="0"/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Pro </a:t>
            </a:r>
            <a:r>
              <a:rPr lang="cs-CZ" sz="2800" b="1" i="1" u="sng" dirty="0"/>
              <a:t>úrokové míry, které jsou nižší než rovnovážná úroková míra, platí</a:t>
            </a:r>
            <a:r>
              <a:rPr lang="cs-CZ" sz="2800" dirty="0"/>
              <a:t>, že poptávka po kapitálu je větší než úspory, které byly v minulosti utvořeny při těchto úrokových mírách. (Při růstu úrokové míry úspory domácností rostou a investice firem klesají a naopak.)</a:t>
            </a:r>
          </a:p>
        </p:txBody>
      </p:sp>
    </p:spTree>
    <p:extLst>
      <p:ext uri="{BB962C8B-B14F-4D97-AF65-F5344CB8AC3E}">
        <p14:creationId xmlns:p14="http://schemas.microsoft.com/office/powerpoint/2010/main" val="29110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6366" y="274638"/>
            <a:ext cx="8016073" cy="778098"/>
          </a:xfrm>
        </p:spPr>
        <p:txBody>
          <a:bodyPr>
            <a:noAutofit/>
          </a:bodyPr>
          <a:lstStyle/>
          <a:p>
            <a:r>
              <a:rPr lang="cs-CZ" sz="3600" b="1" i="1" u="sng" dirty="0">
                <a:solidFill>
                  <a:schemeClr val="tx1"/>
                </a:solidFill>
              </a:rPr>
              <a:t>r</a:t>
            </a:r>
            <a:r>
              <a:rPr lang="cs-CZ" sz="3600" b="1" i="1" u="sng" dirty="0" smtClean="0">
                <a:solidFill>
                  <a:schemeClr val="tx1"/>
                </a:solidFill>
              </a:rPr>
              <a:t>ovnováha na trhu kapitálu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412776"/>
            <a:ext cx="7643192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rgbClr val="FF0000"/>
                </a:solidFill>
              </a:rPr>
              <a:t>Trh práce</a:t>
            </a:r>
            <a:endParaRPr lang="cs-CZ" sz="40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Práce je nejdůležitějším výrobním faktorem</a:t>
            </a:r>
          </a:p>
          <a:p>
            <a:pPr marL="355600" indent="-269875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Vlastníci práce dostávají za poskytnutí tohoto výrobního faktoru důchod v podobě mzdy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Rozlišujeme:</a:t>
            </a:r>
          </a:p>
          <a:p>
            <a:pPr marL="1258888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UcPeriod"/>
            </a:pPr>
            <a:r>
              <a:rPr lang="cs-CZ" sz="3200" dirty="0" smtClean="0"/>
              <a:t>Dokonale konkurenční trh práce</a:t>
            </a:r>
          </a:p>
          <a:p>
            <a:pPr marL="1258888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UcPeriod"/>
            </a:pPr>
            <a:r>
              <a:rPr lang="cs-CZ" sz="3200" dirty="0" smtClean="0"/>
              <a:t>Nedokonale konkurenční trh práce</a:t>
            </a:r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Dokonale konkurenční trh práce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Charakteristiky dokonale konkurenčního TP: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Velký počet kupujících a prodávajících, kdy nikdo z nich nemůže ovlivnit cenu práce (mzdu), tato je tvořena trhem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Práce je homogenní v tom smyslu, že všichni pracovníci jsou stejně kvalifikovaní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Pracovníci jsou mobilní</a:t>
            </a:r>
          </a:p>
          <a:p>
            <a:pPr marL="892175" indent="-35401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200" dirty="0" smtClean="0"/>
              <a:t>Na trhu existuje dokonalá informovanost</a:t>
            </a:r>
          </a:p>
          <a:p>
            <a:pPr marL="538162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256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706090"/>
          </a:xfrm>
        </p:spPr>
        <p:txBody>
          <a:bodyPr>
            <a:noAutofit/>
          </a:bodyPr>
          <a:lstStyle/>
          <a:p>
            <a:r>
              <a:rPr lang="cs-CZ" sz="4000" b="1" i="1" u="sng" dirty="0" smtClean="0">
                <a:solidFill>
                  <a:schemeClr val="tx1"/>
                </a:solidFill>
              </a:rPr>
              <a:t>Nabídka práce</a:t>
            </a:r>
            <a:endParaRPr lang="cs-CZ" sz="4000" b="1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47468" y="1001600"/>
            <a:ext cx="7931224" cy="5739767"/>
          </a:xfrm>
        </p:spPr>
        <p:txBody>
          <a:bodyPr>
            <a:normAutofit fontScale="92500"/>
          </a:bodyPr>
          <a:lstStyle/>
          <a:p>
            <a:pPr marL="355600" indent="-269875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Na TP je třeba rozlišit individuální a tržní nabídku práce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Individuální nabídka práce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Čas je vzácný a člověk ho rozděluje mezi práci a volný čas (čas mimopracovní)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Práce má své náklady obětované příležitosti v podobě volného času, kterého se ve prospěch práce vzdáváme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Volný čas má také náklady obětované příležitosti v podobě ztráty výrobků a služeb, které bychom si koupili za mzdu v případě, že bychom pracovali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O tom, zda se člověk bude věnovat práci nebo bude upřednostňovat volný čas bude rozhodovat výše mzdy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0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Individuální Nabídka práce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4625" y="1052736"/>
            <a:ext cx="8219256" cy="5616624"/>
          </a:xfrm>
        </p:spPr>
        <p:txBody>
          <a:bodyPr>
            <a:normAutofit fontScale="92500" lnSpcReduction="10000"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Uvažujeme reálnou mzdu (ceny statků a služeb se nemění), pak růst reálné mzdy bude mít dva efekty, které ovlivní tvar individuální nabídky práce:</a:t>
            </a:r>
          </a:p>
          <a:p>
            <a:pPr marL="892175" indent="-354013" algn="just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  <a:tabLst>
                <a:tab pos="806450" algn="l"/>
              </a:tabLst>
            </a:pPr>
            <a:r>
              <a:rPr lang="cs-CZ" sz="2800" b="1" dirty="0">
                <a:solidFill>
                  <a:srgbClr val="FF0000"/>
                </a:solidFill>
              </a:rPr>
              <a:t>Substituční efekt </a:t>
            </a:r>
            <a:r>
              <a:rPr lang="cs-CZ" sz="2800" b="1" dirty="0" smtClean="0">
                <a:solidFill>
                  <a:srgbClr val="FF0000"/>
                </a:solidFill>
              </a:rPr>
              <a:t>= </a:t>
            </a:r>
            <a:r>
              <a:rPr lang="cs-CZ" sz="2800" dirty="0"/>
              <a:t>při vyšší mzdě každá hodina práce přináší větší množství výrobků a služeb, </a:t>
            </a:r>
            <a:r>
              <a:rPr lang="cs-CZ" sz="2800" dirty="0" smtClean="0"/>
              <a:t>které si za tuto mzdu můžu koupit, což </a:t>
            </a:r>
            <a:r>
              <a:rPr lang="cs-CZ" sz="2800" dirty="0"/>
              <a:t>vede k tendenci více pracovat na úkor volného času (vede k zvyšování </a:t>
            </a:r>
            <a:r>
              <a:rPr lang="cs-CZ" sz="2800" dirty="0" smtClean="0"/>
              <a:t>nabízeného </a:t>
            </a:r>
            <a:r>
              <a:rPr lang="cs-CZ" sz="2800" dirty="0"/>
              <a:t>množství práce</a:t>
            </a:r>
            <a:r>
              <a:rPr lang="cs-CZ" sz="2800" dirty="0" smtClean="0"/>
              <a:t>).</a:t>
            </a:r>
          </a:p>
          <a:p>
            <a:pPr marL="892175" indent="-354013" algn="just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  <a:tabLst>
                <a:tab pos="806450" algn="l"/>
              </a:tabLst>
            </a:pPr>
            <a:r>
              <a:rPr lang="cs-CZ" sz="2800" b="1" dirty="0">
                <a:solidFill>
                  <a:srgbClr val="FF0000"/>
                </a:solidFill>
              </a:rPr>
              <a:t>Důchodový efekt </a:t>
            </a:r>
            <a:r>
              <a:rPr lang="cs-CZ" sz="2800" dirty="0"/>
              <a:t>= vyšší mzda zvyšuje reálný příjem </a:t>
            </a:r>
            <a:r>
              <a:rPr lang="cs-CZ" sz="2800" dirty="0" smtClean="0"/>
              <a:t>(spotřebitel se stává bohatším) a </a:t>
            </a:r>
            <a:r>
              <a:rPr lang="cs-CZ" sz="2800" dirty="0"/>
              <a:t>vede tak  k tendenci mít více volného času </a:t>
            </a:r>
            <a:r>
              <a:rPr lang="cs-CZ" sz="2800" dirty="0" smtClean="0"/>
              <a:t>(vede </a:t>
            </a:r>
            <a:r>
              <a:rPr lang="cs-CZ" sz="2800" dirty="0"/>
              <a:t>k snižování nabízeného množství práce</a:t>
            </a:r>
            <a:r>
              <a:rPr lang="cs-CZ" sz="2800" dirty="0" smtClean="0"/>
              <a:t>).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tabLst>
                <a:tab pos="806450" algn="l"/>
              </a:tabLst>
            </a:pPr>
            <a:r>
              <a:rPr lang="cs-CZ" sz="2800" dirty="0"/>
              <a:t>Výsledkem působení těchto dvou efektů je zpětně zahnutá křivka  individuální nabídky </a:t>
            </a:r>
            <a:r>
              <a:rPr lang="cs-CZ" sz="2800" dirty="0" smtClean="0"/>
              <a:t>práce</a:t>
            </a:r>
            <a:endParaRPr lang="cs-CZ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375" y="116632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Křivka Individuální nabídky práce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6141" y="919504"/>
            <a:ext cx="8219256" cy="6253911"/>
          </a:xfrm>
        </p:spPr>
        <p:txBody>
          <a:bodyPr>
            <a:normAutofit/>
          </a:bodyPr>
          <a:lstStyle/>
          <a:p>
            <a:pPr marL="1081088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75" y="959753"/>
            <a:ext cx="7560840" cy="589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4400" b="1" i="1" u="sng" dirty="0" smtClean="0">
                <a:solidFill>
                  <a:schemeClr val="tx1"/>
                </a:solidFill>
              </a:rPr>
              <a:t>Tržní nabídka práce</a:t>
            </a:r>
            <a:endParaRPr lang="cs-CZ" sz="4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4584344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dána součtem individuálních nabídek práce při jednotlivých mzdových úrovních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Grafickým vyjádřením je  křivka tržní nabídky práce, která je rostoucí a již není zpětně zahnutá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Důvodem je skutečnost, že s rostoucí mzdou vstupují na pracovní trh další pracovníci, tím se vyrovnává úbytek práce způsobený působením důchodového efektu </a:t>
            </a:r>
          </a:p>
        </p:txBody>
      </p:sp>
    </p:spTree>
    <p:extLst>
      <p:ext uri="{BB962C8B-B14F-4D97-AF65-F5344CB8AC3E}">
        <p14:creationId xmlns:p14="http://schemas.microsoft.com/office/powerpoint/2010/main" val="35595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4400" b="1" i="1" u="sng" dirty="0" smtClean="0">
                <a:solidFill>
                  <a:schemeClr val="tx1"/>
                </a:solidFill>
              </a:rPr>
              <a:t>Poptávka po práci </a:t>
            </a:r>
            <a:endParaRPr lang="cs-CZ" sz="4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7705880" cy="5781096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Poptávku tvoří firmy (zaměstnavatelé)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odvozená od poptávky po výrobcích a službách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Poptávka jedné firmy </a:t>
            </a:r>
            <a:r>
              <a:rPr lang="cs-CZ" sz="2800" dirty="0" smtClean="0"/>
              <a:t>je dána vztahem </a:t>
            </a:r>
            <a:r>
              <a:rPr lang="cs-CZ" sz="2800" b="1" dirty="0" smtClean="0">
                <a:solidFill>
                  <a:srgbClr val="FF0000"/>
                </a:solidFill>
              </a:rPr>
              <a:t>MRP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 = w</a:t>
            </a:r>
            <a:r>
              <a:rPr lang="cs-CZ" sz="2800" dirty="0" smtClean="0"/>
              <a:t>, kde MRP</a:t>
            </a:r>
            <a:r>
              <a:rPr lang="cs-CZ" sz="2800" baseline="-25000" dirty="0" smtClean="0"/>
              <a:t>L</a:t>
            </a:r>
            <a:r>
              <a:rPr lang="cs-CZ" sz="2800" dirty="0" smtClean="0"/>
              <a:t> je příjem z mezního produktu práce, což je částka, o kterou se zvýší příjmy firmy, pokud zaměstná další jednotku práce. Firma tedy bude najímat práci až do bodu, kdy se mezní přínos této práce rovná mezním nákladům na tuto práci.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Tržní poptávka </a:t>
            </a:r>
            <a:r>
              <a:rPr lang="cs-CZ" sz="2800" b="1" i="1" u="sng" dirty="0" smtClean="0"/>
              <a:t>po práci </a:t>
            </a:r>
            <a:r>
              <a:rPr lang="cs-CZ" sz="2800" dirty="0" smtClean="0"/>
              <a:t>je </a:t>
            </a:r>
            <a:r>
              <a:rPr lang="cs-CZ" sz="2800" dirty="0"/>
              <a:t>dána </a:t>
            </a:r>
            <a:r>
              <a:rPr lang="cs-CZ" sz="2800" dirty="0" smtClean="0"/>
              <a:t>součtem poptávek jednotlivých firem při jednotlivých mzdových sazbách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00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1263</TotalTime>
  <Words>1295</Words>
  <Application>Microsoft Office PowerPoint</Application>
  <PresentationFormat>Předvádění na obrazovce (4:3)</PresentationFormat>
  <Paragraphs>130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Wingdings</vt:lpstr>
      <vt:lpstr>Wingdings 2</vt:lpstr>
      <vt:lpstr>Arkýř</vt:lpstr>
      <vt:lpstr>Trh výrobních faktorů</vt:lpstr>
      <vt:lpstr>Trh výrobních faktorů</vt:lpstr>
      <vt:lpstr>Trh práce</vt:lpstr>
      <vt:lpstr>Dokonale konkurenční trh práce</vt:lpstr>
      <vt:lpstr>Nabídka práce</vt:lpstr>
      <vt:lpstr>Individuální Nabídka práce</vt:lpstr>
      <vt:lpstr>Křivka Individuální nabídky práce</vt:lpstr>
      <vt:lpstr>Tržní nabídka práce</vt:lpstr>
      <vt:lpstr>Poptávka po práci </vt:lpstr>
      <vt:lpstr>Rovnováha na trhu práce</vt:lpstr>
      <vt:lpstr>nedokonale konkurenční trh práce</vt:lpstr>
      <vt:lpstr>Důsledky stanovení minimální mzdy</vt:lpstr>
      <vt:lpstr>Transferový výdělek a ekonomická renta</vt:lpstr>
      <vt:lpstr>Trh půdy</vt:lpstr>
      <vt:lpstr>Trh půdy</vt:lpstr>
      <vt:lpstr>Trh kapitálu</vt:lpstr>
      <vt:lpstr>Nabídka kapitálu</vt:lpstr>
      <vt:lpstr>Nabídka kapitálu</vt:lpstr>
      <vt:lpstr>Poptávka po kapitálu</vt:lpstr>
      <vt:lpstr>Poptávka po kapitálu</vt:lpstr>
      <vt:lpstr>Rovnováha na trhu kapitálu</vt:lpstr>
      <vt:lpstr>rovnováha na trhu kapitálu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282</cp:revision>
  <cp:lastPrinted>2019-10-31T09:51:57Z</cp:lastPrinted>
  <dcterms:created xsi:type="dcterms:W3CDTF">2015-02-19T14:22:13Z</dcterms:created>
  <dcterms:modified xsi:type="dcterms:W3CDTF">2020-10-05T12:00:17Z</dcterms:modified>
</cp:coreProperties>
</file>