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69" r:id="rId3"/>
    <p:sldId id="281" r:id="rId4"/>
    <p:sldId id="289" r:id="rId5"/>
    <p:sldId id="280" r:id="rId6"/>
    <p:sldId id="279" r:id="rId7"/>
    <p:sldId id="282" r:id="rId8"/>
    <p:sldId id="286" r:id="rId9"/>
    <p:sldId id="275" r:id="rId10"/>
    <p:sldId id="285" r:id="rId11"/>
    <p:sldId id="288" r:id="rId12"/>
    <p:sldId id="284" r:id="rId13"/>
    <p:sldId id="283" r:id="rId14"/>
    <p:sldId id="287" r:id="rId1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44AD4-D03B-45CD-8546-32DF200B2FA7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7EF9-6658-4B49-8ABF-31DDFA46D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61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1402A5-CF29-4560-8312-1343C2C28A1C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1402A5-CF29-4560-8312-1343C2C28A1C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1402A5-CF29-4560-8312-1343C2C28A1C}" type="datetimeFigureOut">
              <a:rPr lang="cs-CZ" smtClean="0"/>
              <a:pPr/>
              <a:t>18.11.2020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21426" y="155679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solidFill>
                  <a:schemeClr val="tx1"/>
                </a:solidFill>
              </a:rPr>
              <a:t>Historické okolnosti vstupu ČR do EU</a:t>
            </a:r>
            <a:endParaRPr lang="cs-CZ" sz="5400" dirty="0">
              <a:solidFill>
                <a:schemeClr val="tx1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Rozšiřování Evropské unie a Česká republika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Rozhodnutí o přijetí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147248" cy="5056314"/>
          </a:xfrm>
        </p:spPr>
        <p:txBody>
          <a:bodyPr/>
          <a:lstStyle/>
          <a:p>
            <a:r>
              <a:rPr lang="cs-CZ" dirty="0" smtClean="0"/>
              <a:t>Evropská rada (ER) na </a:t>
            </a:r>
            <a:r>
              <a:rPr lang="cs-CZ" dirty="0"/>
              <a:t>zasedání v </a:t>
            </a:r>
            <a:r>
              <a:rPr lang="cs-CZ" dirty="0" err="1" smtClean="0"/>
              <a:t>Laakenu</a:t>
            </a:r>
            <a:r>
              <a:rPr lang="cs-CZ" dirty="0" smtClean="0"/>
              <a:t> rozhodla, že Rumunsko </a:t>
            </a:r>
            <a:r>
              <a:rPr lang="cs-CZ" dirty="0"/>
              <a:t>a Bulharsko nejsou zatím připraveny na vstup</a:t>
            </a:r>
            <a:r>
              <a:rPr lang="cs-CZ" dirty="0" smtClean="0"/>
              <a:t>=&gt; vypadly </a:t>
            </a:r>
            <a:r>
              <a:rPr lang="cs-CZ" dirty="0"/>
              <a:t>ze </a:t>
            </a:r>
            <a:r>
              <a:rPr lang="cs-CZ" dirty="0" smtClean="0"/>
              <a:t>skupiny.</a:t>
            </a:r>
          </a:p>
          <a:p>
            <a:r>
              <a:rPr lang="cs-CZ" b="1" dirty="0" smtClean="0"/>
              <a:t>Předvstupní </a:t>
            </a:r>
            <a:r>
              <a:rPr lang="cs-CZ" b="1" dirty="0"/>
              <a:t>proces </a:t>
            </a:r>
            <a:r>
              <a:rPr lang="cs-CZ" dirty="0"/>
              <a:t>s deseti kandidátskými státy včetně ČR byl </a:t>
            </a:r>
            <a:r>
              <a:rPr lang="cs-CZ" b="1" dirty="0"/>
              <a:t>ukončen</a:t>
            </a:r>
            <a:r>
              <a:rPr lang="cs-CZ" dirty="0"/>
              <a:t> na </a:t>
            </a:r>
            <a:r>
              <a:rPr lang="cs-CZ" dirty="0" smtClean="0"/>
              <a:t>zasedání ER </a:t>
            </a:r>
            <a:r>
              <a:rPr lang="cs-CZ" dirty="0"/>
              <a:t>ve dnech 12.-13. prosince </a:t>
            </a:r>
            <a:r>
              <a:rPr lang="cs-CZ" b="1" dirty="0"/>
              <a:t>2002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 </a:t>
            </a:r>
            <a:r>
              <a:rPr lang="cs-CZ" b="1" dirty="0"/>
              <a:t>Kodani</a:t>
            </a:r>
            <a:r>
              <a:rPr lang="cs-CZ" b="1" dirty="0" smtClean="0"/>
              <a:t>.</a:t>
            </a:r>
          </a:p>
          <a:p>
            <a:r>
              <a:rPr lang="cs-CZ" dirty="0" smtClean="0"/>
              <a:t>Dne 16</a:t>
            </a:r>
            <a:r>
              <a:rPr lang="cs-CZ" dirty="0"/>
              <a:t>. dubna 2003 v </a:t>
            </a:r>
            <a:r>
              <a:rPr lang="cs-CZ" dirty="0" smtClean="0"/>
              <a:t>Athénách byla podepsána smlouva </a:t>
            </a:r>
            <a:br>
              <a:rPr lang="cs-CZ" dirty="0" smtClean="0"/>
            </a:br>
            <a:r>
              <a:rPr lang="pt-BR" dirty="0" smtClean="0"/>
              <a:t>o </a:t>
            </a:r>
            <a:r>
              <a:rPr lang="pt-BR" dirty="0"/>
              <a:t>přistoupení ČR k </a:t>
            </a:r>
            <a:r>
              <a:rPr lang="pt-BR" dirty="0" smtClean="0"/>
              <a:t>EU</a:t>
            </a:r>
            <a:r>
              <a:rPr lang="cs-CZ" dirty="0" smtClean="0"/>
              <a:t>.</a:t>
            </a:r>
            <a:endParaRPr lang="pt-BR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437112"/>
            <a:ext cx="493204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1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přijímání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cs-CZ" dirty="0"/>
              <a:t>Přijetí politického stanoviska nejvyšších politických představitelů členských států </a:t>
            </a:r>
            <a:r>
              <a:rPr lang="cs-CZ" dirty="0" smtClean="0"/>
              <a:t>EU.</a:t>
            </a:r>
          </a:p>
          <a:p>
            <a:r>
              <a:rPr lang="cs-CZ" dirty="0" smtClean="0"/>
              <a:t>Závěrečné </a:t>
            </a:r>
            <a:r>
              <a:rPr lang="cs-CZ" dirty="0"/>
              <a:t>stanovisko Evropské </a:t>
            </a:r>
            <a:r>
              <a:rPr lang="cs-CZ" dirty="0" smtClean="0"/>
              <a:t>komise.</a:t>
            </a:r>
          </a:p>
          <a:p>
            <a:r>
              <a:rPr lang="cs-CZ" dirty="0" smtClean="0"/>
              <a:t>Vyjádření </a:t>
            </a:r>
            <a:r>
              <a:rPr lang="cs-CZ" dirty="0"/>
              <a:t>stanovisek členských států v Radě </a:t>
            </a:r>
            <a:r>
              <a:rPr lang="cs-CZ" dirty="0" smtClean="0"/>
              <a:t>EU, stvrzené </a:t>
            </a:r>
            <a:r>
              <a:rPr lang="cs-CZ" dirty="0"/>
              <a:t>jednomyslným hlasováním o každém </a:t>
            </a:r>
            <a:r>
              <a:rPr lang="cs-CZ" dirty="0" smtClean="0"/>
              <a:t>z kandidátských </a:t>
            </a:r>
            <a:r>
              <a:rPr lang="cs-CZ" dirty="0"/>
              <a:t>států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Zahájení </a:t>
            </a:r>
            <a:r>
              <a:rPr lang="cs-CZ" dirty="0"/>
              <a:t>ratifikačního řízení na několika úrovních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b="1" dirty="0" smtClean="0"/>
              <a:t>1.Ratifikace </a:t>
            </a:r>
            <a:r>
              <a:rPr lang="cs-CZ" b="1" dirty="0"/>
              <a:t>Evropským parlamentem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2.Ratifikace </a:t>
            </a:r>
            <a:r>
              <a:rPr lang="cs-CZ" b="1" dirty="0"/>
              <a:t>parlamentem daného kandidátského státu</a:t>
            </a:r>
            <a:r>
              <a:rPr lang="cs-CZ" b="1" dirty="0" smtClean="0"/>
              <a:t>,</a:t>
            </a:r>
          </a:p>
          <a:p>
            <a:pPr marL="0" indent="0">
              <a:buNone/>
            </a:pPr>
            <a:r>
              <a:rPr lang="cs-CZ" b="1" dirty="0" smtClean="0"/>
              <a:t>3.Ratifikace </a:t>
            </a:r>
            <a:r>
              <a:rPr lang="cs-CZ" b="1" dirty="0"/>
              <a:t>parlamenty všech členských států Unie</a:t>
            </a:r>
            <a:r>
              <a:rPr lang="cs-CZ" b="1" dirty="0" smtClean="0"/>
              <a:t>,</a:t>
            </a:r>
          </a:p>
          <a:p>
            <a:pPr marL="0" indent="0">
              <a:buNone/>
            </a:pPr>
            <a:r>
              <a:rPr lang="cs-CZ" b="1" dirty="0" smtClean="0"/>
              <a:t>4.Podepsání </a:t>
            </a:r>
            <a:r>
              <a:rPr lang="cs-CZ" b="1" dirty="0"/>
              <a:t>smlouvy o přistoupení </a:t>
            </a:r>
            <a:r>
              <a:rPr lang="cs-CZ" b="1" dirty="0" smtClean="0"/>
              <a:t>k Evropské </a:t>
            </a:r>
            <a:r>
              <a:rPr lang="cs-CZ" b="1" dirty="0"/>
              <a:t>unii.</a:t>
            </a:r>
          </a:p>
        </p:txBody>
      </p:sp>
    </p:spTree>
    <p:extLst>
      <p:ext uri="{BB962C8B-B14F-4D97-AF65-F5344CB8AC3E}">
        <p14:creationId xmlns:p14="http://schemas.microsoft.com/office/powerpoint/2010/main" val="352678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Referenda o vstupu do EU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41847504"/>
              </p:ext>
            </p:extLst>
          </p:nvPr>
        </p:nvGraphicFramePr>
        <p:xfrm>
          <a:off x="457200" y="1052738"/>
          <a:ext cx="8291265" cy="5472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253">
                  <a:extLst>
                    <a:ext uri="{9D8B030D-6E8A-4147-A177-3AD203B41FA5}">
                      <a16:colId xmlns:a16="http://schemas.microsoft.com/office/drawing/2014/main" val="920866278"/>
                    </a:ext>
                  </a:extLst>
                </a:gridCol>
                <a:gridCol w="2096507">
                  <a:extLst>
                    <a:ext uri="{9D8B030D-6E8A-4147-A177-3AD203B41FA5}">
                      <a16:colId xmlns:a16="http://schemas.microsoft.com/office/drawing/2014/main" val="330613423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61601078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850493673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825541677"/>
                    </a:ext>
                  </a:extLst>
                </a:gridCol>
              </a:tblGrid>
              <a:tr h="679358">
                <a:tc>
                  <a:txBody>
                    <a:bodyPr/>
                    <a:lstStyle/>
                    <a:p>
                      <a:r>
                        <a:rPr lang="cs-CZ" dirty="0" smtClean="0"/>
                        <a:t>Stát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Datum konání referenda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Účast v 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 v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 v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545292"/>
                  </a:ext>
                </a:extLst>
              </a:tr>
              <a:tr h="679358">
                <a:tc>
                  <a:txBody>
                    <a:bodyPr/>
                    <a:lstStyle/>
                    <a:p>
                      <a:r>
                        <a:rPr lang="cs-CZ" dirty="0" smtClean="0"/>
                        <a:t>Česko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- 14. června 2003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55,21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77,33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22,67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406191"/>
                  </a:ext>
                </a:extLst>
              </a:tr>
              <a:tr h="393596">
                <a:tc>
                  <a:txBody>
                    <a:bodyPr/>
                    <a:lstStyle/>
                    <a:p>
                      <a:r>
                        <a:rPr lang="cs-CZ" dirty="0" smtClean="0"/>
                        <a:t>Estonsko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14. září 2003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64,02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66,84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37489"/>
                  </a:ext>
                </a:extLst>
              </a:tr>
              <a:tr h="679358">
                <a:tc>
                  <a:txBody>
                    <a:bodyPr/>
                    <a:lstStyle/>
                    <a:p>
                      <a:r>
                        <a:rPr lang="cs-CZ" dirty="0" smtClean="0"/>
                        <a:t>Kypr</a:t>
                      </a:r>
                      <a:endParaRPr lang="cs-CZ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cs-CZ" dirty="0" smtClean="0"/>
                        <a:t>Referendum se nekonalo, vstup byl jednomyslně schválen kyperským parlamentem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479059"/>
                  </a:ext>
                </a:extLst>
              </a:tr>
              <a:tr h="679358">
                <a:tc>
                  <a:txBody>
                    <a:bodyPr/>
                    <a:lstStyle/>
                    <a:p>
                      <a:r>
                        <a:rPr lang="cs-CZ" dirty="0" smtClean="0"/>
                        <a:t>Litva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10. - 11. května 2003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63,3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89,82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8,85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950494"/>
                  </a:ext>
                </a:extLst>
              </a:tr>
              <a:tr h="393596">
                <a:tc>
                  <a:txBody>
                    <a:bodyPr/>
                    <a:lstStyle/>
                    <a:p>
                      <a:r>
                        <a:rPr lang="cs-CZ" dirty="0" smtClean="0"/>
                        <a:t>Lotyšsko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20. září 2003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72,5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228832"/>
                  </a:ext>
                </a:extLst>
              </a:tr>
              <a:tr h="393596">
                <a:tc>
                  <a:txBody>
                    <a:bodyPr/>
                    <a:lstStyle/>
                    <a:p>
                      <a:r>
                        <a:rPr lang="cs-CZ" dirty="0" smtClean="0"/>
                        <a:t>Maďarsko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12. dubna 2003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83,76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16,24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3429"/>
                  </a:ext>
                </a:extLst>
              </a:tr>
              <a:tr h="393596">
                <a:tc>
                  <a:txBody>
                    <a:bodyPr/>
                    <a:lstStyle/>
                    <a:p>
                      <a:r>
                        <a:rPr lang="cs-CZ" dirty="0" smtClean="0"/>
                        <a:t>Malta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8. března 2003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53,6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46,4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406220"/>
                  </a:ext>
                </a:extLst>
              </a:tr>
              <a:tr h="393596">
                <a:tc>
                  <a:txBody>
                    <a:bodyPr/>
                    <a:lstStyle/>
                    <a:p>
                      <a:r>
                        <a:rPr lang="cs-CZ" dirty="0" smtClean="0"/>
                        <a:t>Polsko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7. - 8. června 2003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58,85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77,45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22,55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17464"/>
                  </a:ext>
                </a:extLst>
              </a:tr>
              <a:tr h="393596">
                <a:tc>
                  <a:txBody>
                    <a:bodyPr/>
                    <a:lstStyle/>
                    <a:p>
                      <a:r>
                        <a:rPr lang="cs-CZ" dirty="0" smtClean="0"/>
                        <a:t>Slovensko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16. - 17.května 2003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52,15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92,46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6,2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99793"/>
                  </a:ext>
                </a:extLst>
              </a:tr>
              <a:tr h="393596">
                <a:tc>
                  <a:txBody>
                    <a:bodyPr/>
                    <a:lstStyle/>
                    <a:p>
                      <a:r>
                        <a:rPr lang="cs-CZ" dirty="0" smtClean="0"/>
                        <a:t>Slovinsko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23. března 2003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60,3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89,6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10,4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60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7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 ČR do EU</a:t>
            </a:r>
            <a:br>
              <a:rPr lang="cs-CZ" dirty="0" smtClean="0"/>
            </a:br>
            <a:r>
              <a:rPr lang="cs-CZ" dirty="0" smtClean="0"/>
              <a:t>1. květen 2004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3027" y="2323934"/>
            <a:ext cx="2740821" cy="417849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04664"/>
            <a:ext cx="4730498" cy="23282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027" y="3140968"/>
            <a:ext cx="518897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 na cestě k členství v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Se zeměmi Balkánu zahájen tzv. proces stabilizace a </a:t>
            </a:r>
            <a:r>
              <a:rPr lang="cs-CZ" dirty="0" smtClean="0"/>
              <a:t>přidružení (</a:t>
            </a:r>
            <a:r>
              <a:rPr lang="cs-CZ" dirty="0"/>
              <a:t>SAP) </a:t>
            </a:r>
          </a:p>
          <a:p>
            <a:r>
              <a:rPr lang="cs-CZ" dirty="0" smtClean="0"/>
              <a:t>Hlavním </a:t>
            </a:r>
            <a:r>
              <a:rPr lang="cs-CZ" dirty="0"/>
              <a:t>cílem je uzavření dohody o stabilizaci a přidružení (obdoba asociačních </a:t>
            </a:r>
            <a:r>
              <a:rPr lang="cs-CZ" dirty="0" smtClean="0"/>
              <a:t>dohod)</a:t>
            </a:r>
          </a:p>
          <a:p>
            <a:r>
              <a:rPr lang="cs-CZ" dirty="0" smtClean="0"/>
              <a:t>Tyto </a:t>
            </a:r>
            <a:r>
              <a:rPr lang="cs-CZ" dirty="0"/>
              <a:t>země získaly přístup na trhy Společenství a také finanční </a:t>
            </a:r>
            <a:r>
              <a:rPr lang="cs-CZ" dirty="0" smtClean="0"/>
              <a:t>pomoc</a:t>
            </a:r>
          </a:p>
          <a:p>
            <a:r>
              <a:rPr lang="cs-CZ" dirty="0" err="1" smtClean="0"/>
              <a:t>Phare</a:t>
            </a:r>
            <a:r>
              <a:rPr lang="cs-CZ" dirty="0"/>
              <a:t>, ISPA, SAPARD od 1.1.2007 nahrazeny jednotným programem </a:t>
            </a:r>
            <a:r>
              <a:rPr lang="cs-CZ" dirty="0" smtClean="0"/>
              <a:t>IPA (</a:t>
            </a:r>
            <a:r>
              <a:rPr lang="cs-CZ" dirty="0"/>
              <a:t>Instrument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Pre-Accession</a:t>
            </a:r>
            <a:r>
              <a:rPr lang="cs-CZ" dirty="0"/>
              <a:t> </a:t>
            </a:r>
            <a:r>
              <a:rPr lang="cs-CZ" dirty="0" err="1"/>
              <a:t>Assistance</a:t>
            </a:r>
            <a:r>
              <a:rPr lang="cs-CZ" dirty="0"/>
              <a:t>) v období 2007-2011 celkem 7,6 mld. eur</a:t>
            </a:r>
          </a:p>
        </p:txBody>
      </p:sp>
    </p:spTree>
    <p:extLst>
      <p:ext uri="{BB962C8B-B14F-4D97-AF65-F5344CB8AC3E}">
        <p14:creationId xmlns:p14="http://schemas.microsoft.com/office/powerpoint/2010/main" val="91661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1989 – „Návrat do Evropy“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438692" y="-10159"/>
            <a:ext cx="3705308" cy="40872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692" y="4077072"/>
            <a:ext cx="3705308" cy="27809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297341"/>
            <a:ext cx="4261473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smluvních vztahů s Evropskými společenstvími (ES)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 roce 1991 byla uzavřena asociační dohoda –  </a:t>
            </a:r>
            <a:r>
              <a:rPr lang="cs-CZ" sz="2800" b="1" dirty="0" smtClean="0"/>
              <a:t>Evropská dohoda </a:t>
            </a:r>
            <a:r>
              <a:rPr lang="cs-CZ" sz="2800" dirty="0" smtClean="0"/>
              <a:t>(ED) mezi ČSFR a ES – vzhledem k rozpadu federace nevstoupila </a:t>
            </a:r>
            <a:br>
              <a:rPr lang="cs-CZ" sz="2800" dirty="0" smtClean="0"/>
            </a:br>
            <a:r>
              <a:rPr lang="cs-CZ" sz="2800" dirty="0" smtClean="0"/>
              <a:t>v platnost.</a:t>
            </a:r>
          </a:p>
          <a:p>
            <a:r>
              <a:rPr lang="cs-CZ" sz="2800" dirty="0" smtClean="0"/>
              <a:t>V roce 1993 byla uzavřena nová ED s ČR.</a:t>
            </a:r>
            <a:endParaRPr lang="cs-CZ" sz="2800" dirty="0"/>
          </a:p>
          <a:p>
            <a:r>
              <a:rPr lang="cs-CZ" sz="2800" dirty="0" smtClean="0"/>
              <a:t> Novým prvkem byl zde mj.  samostatný smluvní článek deklarující úctu  k </a:t>
            </a:r>
            <a:r>
              <a:rPr lang="cs-CZ" sz="2800" dirty="0"/>
              <a:t>demokratickým zásadám  </a:t>
            </a:r>
            <a:r>
              <a:rPr lang="cs-CZ" sz="2800" dirty="0" smtClean="0"/>
              <a:t>a </a:t>
            </a:r>
            <a:r>
              <a:rPr lang="cs-CZ" sz="2800" dirty="0"/>
              <a:t>lidským </a:t>
            </a:r>
            <a:r>
              <a:rPr lang="cs-CZ" sz="2800" dirty="0" smtClean="0"/>
              <a:t>právům.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899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Finanční pomoc EU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r>
              <a:rPr lang="cs-CZ" b="1" dirty="0" smtClean="0"/>
              <a:t>PHARE</a:t>
            </a:r>
            <a:r>
              <a:rPr lang="cs-CZ" dirty="0" smtClean="0"/>
              <a:t> běžel </a:t>
            </a:r>
            <a:r>
              <a:rPr lang="cs-CZ" dirty="0"/>
              <a:t>i nadále, došlo ale k jeho </a:t>
            </a:r>
            <a:r>
              <a:rPr lang="cs-CZ" dirty="0" smtClean="0"/>
              <a:t>re-orientaci.</a:t>
            </a:r>
          </a:p>
          <a:p>
            <a:endParaRPr lang="cs-CZ" dirty="0" smtClean="0"/>
          </a:p>
          <a:p>
            <a:r>
              <a:rPr lang="cs-CZ" b="1" dirty="0" smtClean="0"/>
              <a:t>ISPA</a:t>
            </a:r>
            <a:r>
              <a:rPr lang="cs-CZ" dirty="0" smtClean="0"/>
              <a:t> (Instrument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Policies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Pre-Accession</a:t>
            </a:r>
            <a:r>
              <a:rPr lang="cs-CZ" dirty="0"/>
              <a:t>) </a:t>
            </a:r>
            <a:r>
              <a:rPr lang="cs-CZ" dirty="0" smtClean="0"/>
              <a:t>– nový </a:t>
            </a:r>
            <a:r>
              <a:rPr lang="cs-CZ" dirty="0"/>
              <a:t>program na podporu ochrany životního prostředí a infrastruktury, ročně přibližně 1040 mil. </a:t>
            </a:r>
            <a:r>
              <a:rPr lang="cs-CZ" dirty="0" smtClean="0"/>
              <a:t>eur </a:t>
            </a:r>
            <a:r>
              <a:rPr lang="cs-CZ" dirty="0"/>
              <a:t>(ČR asi 70 mil. eur </a:t>
            </a:r>
            <a:r>
              <a:rPr lang="cs-CZ" dirty="0" smtClean="0"/>
              <a:t>ročně – do května 2003 získala 350 mil. eur – 10,8 mld. </a:t>
            </a:r>
            <a:r>
              <a:rPr lang="cs-CZ" dirty="0" smtClean="0"/>
              <a:t>Kč</a:t>
            </a:r>
            <a:r>
              <a:rPr lang="cs-CZ" dirty="0" smtClean="0"/>
              <a:t> ).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SAPARD</a:t>
            </a:r>
            <a:r>
              <a:rPr lang="cs-CZ" dirty="0" smtClean="0"/>
              <a:t> (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/>
              <a:t>Accession</a:t>
            </a:r>
            <a:r>
              <a:rPr lang="cs-CZ" dirty="0"/>
              <a:t> </a:t>
            </a:r>
            <a:r>
              <a:rPr lang="cs-CZ" dirty="0" err="1"/>
              <a:t>Programme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Agriculture</a:t>
            </a:r>
            <a:r>
              <a:rPr lang="cs-CZ" dirty="0"/>
              <a:t> and 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) </a:t>
            </a:r>
            <a:r>
              <a:rPr lang="cs-CZ" dirty="0" smtClean="0"/>
              <a:t>– nový </a:t>
            </a:r>
            <a:r>
              <a:rPr lang="cs-CZ" dirty="0"/>
              <a:t>program na podporu zemědělství a venkova, přibližně 520 mil. eur ročně (ČR asi 22 mil. eur </a:t>
            </a:r>
            <a:r>
              <a:rPr lang="cs-CZ" dirty="0" smtClean="0"/>
              <a:t>ročně – poslední projekty vyplaceny v r. 2005, celkem 92,8 </a:t>
            </a:r>
            <a:br>
              <a:rPr lang="cs-CZ" dirty="0" smtClean="0"/>
            </a:br>
            <a:r>
              <a:rPr lang="cs-CZ" dirty="0" smtClean="0"/>
              <a:t>mil. eur).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505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Začátek integračního 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808" cy="45720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Na konci roku 1997 summit </a:t>
            </a:r>
            <a:br>
              <a:rPr lang="cs-CZ" sz="2000" dirty="0" smtClean="0"/>
            </a:br>
            <a:r>
              <a:rPr lang="cs-CZ" sz="2000" dirty="0" smtClean="0"/>
              <a:t>v Lucemburku pozval vybrané </a:t>
            </a:r>
            <a:r>
              <a:rPr lang="pt-BR" sz="2000" dirty="0" smtClean="0"/>
              <a:t>kandidátsk</a:t>
            </a:r>
            <a:r>
              <a:rPr lang="cs-CZ" sz="2000" dirty="0" smtClean="0"/>
              <a:t>é</a:t>
            </a:r>
            <a:r>
              <a:rPr lang="pt-BR" sz="2000" dirty="0" smtClean="0"/>
              <a:t> stát</a:t>
            </a:r>
            <a:r>
              <a:rPr lang="cs-CZ" sz="2000" dirty="0" smtClean="0"/>
              <a:t>y</a:t>
            </a:r>
            <a:r>
              <a:rPr lang="pt-BR" sz="2000" dirty="0" smtClean="0"/>
              <a:t> ke vstupu do EU. </a:t>
            </a:r>
            <a:endParaRPr lang="cs-CZ" sz="2000" dirty="0" smtClean="0"/>
          </a:p>
          <a:p>
            <a:r>
              <a:rPr lang="cs-CZ" sz="2000" b="1" dirty="0" smtClean="0"/>
              <a:t>Počátek </a:t>
            </a:r>
            <a:r>
              <a:rPr lang="cs-CZ" sz="2000" b="1" dirty="0"/>
              <a:t>přístupového procesu je 31.3.1998, </a:t>
            </a:r>
            <a:r>
              <a:rPr lang="cs-CZ" sz="2000" dirty="0" smtClean="0"/>
              <a:t>kdy </a:t>
            </a:r>
            <a:r>
              <a:rPr lang="cs-CZ" sz="2000" dirty="0"/>
              <a:t>Komise rozhodla o zahájení s tzv. lucemburskou </a:t>
            </a:r>
            <a:r>
              <a:rPr lang="cs-CZ" sz="2000" dirty="0" smtClean="0"/>
              <a:t>skupinou (</a:t>
            </a:r>
            <a:r>
              <a:rPr lang="cs-CZ" sz="2000" dirty="0"/>
              <a:t>Maďarsko, Polsko, Česko, Estonsko, Kypr a Slovinsko</a:t>
            </a:r>
            <a:r>
              <a:rPr lang="cs-CZ" sz="2000" dirty="0" smtClean="0"/>
              <a:t>).</a:t>
            </a:r>
          </a:p>
          <a:p>
            <a:r>
              <a:rPr lang="cs-CZ" sz="2000" dirty="0" smtClean="0"/>
              <a:t>V roce 1999 lucemburská </a:t>
            </a:r>
            <a:r>
              <a:rPr lang="cs-CZ" sz="2000" dirty="0"/>
              <a:t>skupina rozšířena o Slovensko, Rumunsko, Maltu, Bulharsko, Lotyšsko, Litvu (helsinská skupina</a:t>
            </a:r>
            <a:r>
              <a:rPr lang="cs-CZ" sz="2000" dirty="0" smtClean="0"/>
              <a:t>).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32040" y="1988840"/>
            <a:ext cx="3974868" cy="262811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76056" y="479715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V roce 1996 ČR podala přihlášku do EU</a:t>
            </a:r>
          </a:p>
        </p:txBody>
      </p:sp>
    </p:spTree>
    <p:extLst>
      <p:ext uri="{BB962C8B-B14F-4D97-AF65-F5344CB8AC3E}">
        <p14:creationId xmlns:p14="http://schemas.microsoft.com/office/powerpoint/2010/main" val="5514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Počátky jednání o vstupu do EU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r>
              <a:rPr lang="cs-CZ" sz="2800" dirty="0"/>
              <a:t>V  dubnu  1998  začala  </a:t>
            </a:r>
            <a:r>
              <a:rPr lang="cs-CZ" sz="2800" dirty="0" smtClean="0"/>
              <a:t>první  </a:t>
            </a:r>
            <a:r>
              <a:rPr lang="cs-CZ" sz="2800" dirty="0"/>
              <a:t>část  </a:t>
            </a:r>
            <a:r>
              <a:rPr lang="cs-CZ" sz="2800" dirty="0" smtClean="0"/>
              <a:t>rozhovorů – tzv</a:t>
            </a:r>
            <a:r>
              <a:rPr lang="cs-CZ" sz="2800" dirty="0"/>
              <a:t>. „</a:t>
            </a:r>
            <a:r>
              <a:rPr lang="cs-CZ" sz="2800" dirty="0" err="1"/>
              <a:t>screening</a:t>
            </a:r>
            <a:r>
              <a:rPr lang="cs-CZ" sz="2800" dirty="0"/>
              <a:t>", tj. analytické srovnávání legislativy kandidátských zemí s evropským právem. </a:t>
            </a:r>
            <a:endParaRPr lang="cs-CZ" sz="2800" dirty="0" smtClean="0"/>
          </a:p>
          <a:p>
            <a:r>
              <a:rPr lang="cs-CZ" sz="2800" dirty="0"/>
              <a:t>Po předběžných technických jednáních započala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 </a:t>
            </a:r>
            <a:r>
              <a:rPr lang="cs-CZ" sz="2800" dirty="0"/>
              <a:t>listopadu 1998 vlastní jednání o přistoupení ČR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k </a:t>
            </a:r>
            <a:r>
              <a:rPr lang="cs-CZ" sz="2800" dirty="0"/>
              <a:t>EU na ministerské úrovni. 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Hlavním </a:t>
            </a:r>
            <a:r>
              <a:rPr lang="cs-CZ" sz="2800" dirty="0"/>
              <a:t>vyjednavačem za ČR byl </a:t>
            </a:r>
            <a:r>
              <a:rPr lang="cs-CZ" sz="2800" dirty="0" smtClean="0"/>
              <a:t>jmenován </a:t>
            </a:r>
            <a:r>
              <a:rPr lang="cs-CZ" sz="2800" b="1" dirty="0" smtClean="0"/>
              <a:t>Pavel Telička </a:t>
            </a:r>
            <a:r>
              <a:rPr lang="cs-CZ" sz="2800" dirty="0" smtClean="0"/>
              <a:t>(první náměstek </a:t>
            </a:r>
            <a:r>
              <a:rPr lang="cs-CZ" sz="2800" dirty="0"/>
              <a:t>ministra </a:t>
            </a:r>
            <a:r>
              <a:rPr lang="cs-CZ" sz="2800" dirty="0" smtClean="0"/>
              <a:t>zahraničí).</a:t>
            </a:r>
          </a:p>
        </p:txBody>
      </p:sp>
    </p:spTree>
    <p:extLst>
      <p:ext uri="{BB962C8B-B14F-4D97-AF65-F5344CB8AC3E}">
        <p14:creationId xmlns:p14="http://schemas.microsoft.com/office/powerpoint/2010/main" val="26481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9032" y="635447"/>
            <a:ext cx="2054735" cy="28932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72" y="434674"/>
            <a:ext cx="2415424" cy="34263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4" y="4301195"/>
            <a:ext cx="2818471" cy="19361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517" y="3429000"/>
            <a:ext cx="2583483" cy="30525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859" y="692696"/>
            <a:ext cx="3430141" cy="20282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896" y="4047083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1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rámec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Jeho základem je </a:t>
            </a:r>
            <a:r>
              <a:rPr lang="cs-CZ" sz="2800" b="1" dirty="0" smtClean="0"/>
              <a:t>Přístupové </a:t>
            </a:r>
            <a:r>
              <a:rPr lang="cs-CZ" sz="2800" b="1" dirty="0"/>
              <a:t>partnerství </a:t>
            </a:r>
            <a:r>
              <a:rPr lang="cs-CZ" sz="2800" dirty="0" smtClean="0"/>
              <a:t>(</a:t>
            </a:r>
            <a:r>
              <a:rPr lang="cs-CZ" sz="2800" dirty="0"/>
              <a:t>D</a:t>
            </a:r>
            <a:r>
              <a:rPr lang="cs-CZ" sz="2800" dirty="0" smtClean="0"/>
              <a:t>okument</a:t>
            </a:r>
            <a:r>
              <a:rPr lang="cs-CZ" sz="2800" dirty="0"/>
              <a:t>, jehož smyslem je vytvořit rámec zahrnující všechny aktivity realizované za účelem vstupu do EU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 kandidátské zemí, EK jej stanovila zvláště pro každou zemi). </a:t>
            </a:r>
          </a:p>
          <a:p>
            <a:endParaRPr lang="cs-CZ" sz="2800" b="1" dirty="0" smtClean="0"/>
          </a:p>
          <a:p>
            <a:r>
              <a:rPr lang="cs-CZ" sz="2800" dirty="0" smtClean="0"/>
              <a:t>ČR v letech 1998-2001 vydávala </a:t>
            </a:r>
            <a:r>
              <a:rPr lang="cs-CZ" sz="2800" b="1" dirty="0" smtClean="0"/>
              <a:t>Národní </a:t>
            </a:r>
            <a:r>
              <a:rPr lang="cs-CZ" sz="2800" b="1" dirty="0"/>
              <a:t>program přípravy ČR na členství v EU - </a:t>
            </a:r>
            <a:r>
              <a:rPr lang="cs-CZ" sz="2800" dirty="0"/>
              <a:t>„zrcadlový“ dokument přístupového </a:t>
            </a:r>
            <a:r>
              <a:rPr lang="cs-CZ" sz="2800" dirty="0" smtClean="0"/>
              <a:t>partnerství.</a:t>
            </a: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788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Hodnotící zprávy Evropské komise (EK)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cs-CZ" dirty="0" smtClean="0"/>
              <a:t>Od </a:t>
            </a:r>
            <a:r>
              <a:rPr lang="cs-CZ" dirty="0"/>
              <a:t>roku 1998 </a:t>
            </a:r>
            <a:r>
              <a:rPr lang="cs-CZ" dirty="0" smtClean="0"/>
              <a:t>EK každoročně </a:t>
            </a:r>
            <a:r>
              <a:rPr lang="cs-CZ" dirty="0"/>
              <a:t>vydávala </a:t>
            </a:r>
            <a:r>
              <a:rPr lang="cs-CZ" b="1" dirty="0"/>
              <a:t>Pravidelné zprávy o pokroku kandidátských zemí </a:t>
            </a:r>
            <a:r>
              <a:rPr lang="cs-CZ" b="1" dirty="0" smtClean="0"/>
              <a:t>v přípravách </a:t>
            </a:r>
            <a:r>
              <a:rPr lang="cs-CZ" b="1" dirty="0"/>
              <a:t>na členství v EU. 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dirty="0"/>
              <a:t>První hodnotící zpráva Komise z roku 1998 byla velmi </a:t>
            </a:r>
            <a:r>
              <a:rPr lang="cs-CZ" dirty="0" smtClean="0"/>
              <a:t>kritická, především </a:t>
            </a:r>
            <a:r>
              <a:rPr lang="cs-CZ" dirty="0"/>
              <a:t>v oblastech státní správy a soudnictví. </a:t>
            </a:r>
            <a:endParaRPr lang="cs-CZ" dirty="0" smtClean="0"/>
          </a:p>
          <a:p>
            <a:r>
              <a:rPr lang="cs-CZ" dirty="0" smtClean="0"/>
              <a:t>Hodnocení v dalších letech se zlepšovalo, přetrvávající výhrady se týkaly mj</a:t>
            </a:r>
            <a:r>
              <a:rPr lang="cs-CZ" dirty="0"/>
              <a:t>.</a:t>
            </a:r>
            <a:r>
              <a:rPr lang="cs-CZ" dirty="0" smtClean="0"/>
              <a:t> postavení romského etnika a absence reformy veřejné správy.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475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1277</TotalTime>
  <Words>794</Words>
  <Application>Microsoft Office PowerPoint</Application>
  <PresentationFormat>Předvádění na obrazovce (4:3)</PresentationFormat>
  <Paragraphs>105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Calibri</vt:lpstr>
      <vt:lpstr>Wingdings</vt:lpstr>
      <vt:lpstr>Wingdings 2</vt:lpstr>
      <vt:lpstr>Arkýř</vt:lpstr>
      <vt:lpstr>Historické okolnosti vstupu ČR do EU</vt:lpstr>
      <vt:lpstr>1989 – „Návrat do Evropy“</vt:lpstr>
      <vt:lpstr>Počátky smluvních vztahů s Evropskými společenstvími (ES)</vt:lpstr>
      <vt:lpstr>Finanční pomoc EU</vt:lpstr>
      <vt:lpstr>Začátek integračního procesu</vt:lpstr>
      <vt:lpstr>Počátky jednání o vstupu do EU</vt:lpstr>
      <vt:lpstr>Prezentace aplikace PowerPoint</vt:lpstr>
      <vt:lpstr>Právní rámec</vt:lpstr>
      <vt:lpstr>Hodnotící zprávy Evropské komise (EK)</vt:lpstr>
      <vt:lpstr>Rozhodnutí o přijetí</vt:lpstr>
      <vt:lpstr>Proces přijímání</vt:lpstr>
      <vt:lpstr>Referenda o vstupu do EU</vt:lpstr>
      <vt:lpstr>Vstup ČR do EU 1. květen 2004</vt:lpstr>
      <vt:lpstr>Země na cestě k členství v EU</vt:lpstr>
    </vt:vector>
  </TitlesOfParts>
  <Company>OPF SU Karvina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Hospodářská politika</dc:title>
  <dc:creator>Admins</dc:creator>
  <cp:lastModifiedBy>nen0001</cp:lastModifiedBy>
  <cp:revision>134</cp:revision>
  <cp:lastPrinted>2018-09-24T14:48:30Z</cp:lastPrinted>
  <dcterms:created xsi:type="dcterms:W3CDTF">2015-02-19T14:22:13Z</dcterms:created>
  <dcterms:modified xsi:type="dcterms:W3CDTF">2020-11-18T06:50:07Z</dcterms:modified>
</cp:coreProperties>
</file>