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89" r:id="rId3"/>
    <p:sldId id="298" r:id="rId4"/>
    <p:sldId id="290" r:id="rId5"/>
    <p:sldId id="291" r:id="rId6"/>
    <p:sldId id="292" r:id="rId7"/>
    <p:sldId id="297" r:id="rId8"/>
    <p:sldId id="293" r:id="rId9"/>
    <p:sldId id="299" r:id="rId10"/>
    <p:sldId id="295" r:id="rId11"/>
    <p:sldId id="294" r:id="rId12"/>
    <p:sldId id="301" r:id="rId13"/>
    <p:sldId id="300" r:id="rId14"/>
    <p:sldId id="302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</a:rPr>
              <a:t>Vývoj měnové spolupráce v Evropě 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 cestě ke společné měně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Delorsova</a:t>
            </a:r>
            <a:r>
              <a:rPr lang="cs-CZ" b="1" dirty="0" smtClean="0"/>
              <a:t> zpráva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Zpráva EK pod vedením Jacquese Delorse z roku 1988 vymezila základní charakteristiky hospodářské a měnové unie.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Stanovila zásadní </a:t>
            </a:r>
            <a:r>
              <a:rPr lang="cs-CZ" dirty="0"/>
              <a:t>podmínky pro fungování měnové </a:t>
            </a:r>
            <a:r>
              <a:rPr lang="cs-CZ" dirty="0" smtClean="0"/>
              <a:t>unie:</a:t>
            </a:r>
          </a:p>
          <a:p>
            <a:r>
              <a:rPr lang="cs-CZ" dirty="0" smtClean="0"/>
              <a:t>úplnou </a:t>
            </a:r>
            <a:r>
              <a:rPr lang="cs-CZ" dirty="0"/>
              <a:t>konvertibilitu měn, </a:t>
            </a:r>
            <a:endParaRPr lang="cs-CZ" dirty="0" smtClean="0"/>
          </a:p>
          <a:p>
            <a:r>
              <a:rPr lang="cs-CZ" dirty="0" smtClean="0"/>
              <a:t>neodvolatelnou </a:t>
            </a:r>
            <a:r>
              <a:rPr lang="cs-CZ" dirty="0"/>
              <a:t>fixaci měnových </a:t>
            </a:r>
            <a:r>
              <a:rPr lang="cs-CZ" dirty="0" smtClean="0"/>
              <a:t>kurzů</a:t>
            </a:r>
          </a:p>
          <a:p>
            <a:r>
              <a:rPr lang="cs-CZ" dirty="0" smtClean="0"/>
              <a:t>úplnou </a:t>
            </a:r>
            <a:r>
              <a:rPr lang="cs-CZ" dirty="0"/>
              <a:t>liberalizaci pohybu kapitálu </a:t>
            </a:r>
          </a:p>
          <a:p>
            <a:r>
              <a:rPr lang="cs-CZ" dirty="0" smtClean="0"/>
              <a:t>integraci </a:t>
            </a:r>
            <a:r>
              <a:rPr lang="cs-CZ" dirty="0"/>
              <a:t>finančních trhů.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Klíčovým doporučením </a:t>
            </a:r>
            <a:r>
              <a:rPr lang="cs-CZ" dirty="0"/>
              <a:t>byl </a:t>
            </a:r>
            <a:r>
              <a:rPr lang="cs-CZ" b="1" dirty="0"/>
              <a:t>návrh </a:t>
            </a:r>
            <a:r>
              <a:rPr lang="cs-CZ" b="1" dirty="0" smtClean="0"/>
              <a:t>na </a:t>
            </a:r>
            <a:r>
              <a:rPr lang="cs-CZ" b="1" dirty="0"/>
              <a:t>vytvoření </a:t>
            </a:r>
            <a:r>
              <a:rPr lang="cs-CZ" b="1" dirty="0" smtClean="0"/>
              <a:t>Evropského systému </a:t>
            </a:r>
            <a:r>
              <a:rPr lang="cs-CZ" b="1" dirty="0"/>
              <a:t>centrálních bank (ESCB</a:t>
            </a:r>
            <a:r>
              <a:rPr lang="cs-CZ" b="1" dirty="0" smtClean="0"/>
              <a:t>).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5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Konečné rozhodnutí o směřování Společenství k měnové unii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/>
          <a:lstStyle/>
          <a:p>
            <a:r>
              <a:rPr lang="cs-CZ" dirty="0" smtClean="0"/>
              <a:t>Došlo k němu </a:t>
            </a:r>
            <a:r>
              <a:rPr lang="pl-PL" dirty="0"/>
              <a:t>v roce 1991 </a:t>
            </a:r>
            <a:r>
              <a:rPr lang="pl-PL" dirty="0" smtClean="0"/>
              <a:t>na jednání </a:t>
            </a:r>
            <a:r>
              <a:rPr lang="pl-PL" dirty="0"/>
              <a:t>Evropské rady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v Maastrichtu.</a:t>
            </a:r>
          </a:p>
          <a:p>
            <a:r>
              <a:rPr lang="pl-PL" dirty="0" smtClean="0"/>
              <a:t>Následná Maastrichtská smlouva jako jeden ze základních cílů EU stanovila </a:t>
            </a:r>
            <a:r>
              <a:rPr lang="pl-PL" b="1" dirty="0" smtClean="0"/>
              <a:t>zavedení hospodářské </a:t>
            </a:r>
            <a:br>
              <a:rPr lang="pl-PL" b="1" dirty="0" smtClean="0"/>
            </a:br>
            <a:r>
              <a:rPr lang="pl-PL" b="1" dirty="0" smtClean="0"/>
              <a:t>a měnové unie </a:t>
            </a:r>
            <a:r>
              <a:rPr lang="pl-PL" dirty="0" smtClean="0"/>
              <a:t>zahrnující jednotnou měnu.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73016"/>
            <a:ext cx="555807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Ustanovení Maastrichtské smlouvy týkající se jednotné měny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cs-CZ" dirty="0"/>
              <a:t>Předpokladem </a:t>
            </a:r>
            <a:r>
              <a:rPr lang="cs-CZ" dirty="0" smtClean="0"/>
              <a:t>vytvoření jednotné měny bylo sblížení </a:t>
            </a:r>
            <a:r>
              <a:rPr lang="cs-CZ" dirty="0"/>
              <a:t>podmínek  ekonomického  a  sociálního  vývoje  členských  zemí,  </a:t>
            </a:r>
            <a:r>
              <a:rPr lang="cs-CZ" b="1" dirty="0" smtClean="0"/>
              <a:t>tzv</a:t>
            </a:r>
            <a:r>
              <a:rPr lang="cs-CZ" b="1" dirty="0"/>
              <a:t>. </a:t>
            </a:r>
            <a:r>
              <a:rPr lang="cs-CZ" b="1" dirty="0" smtClean="0"/>
              <a:t>hospodářská konvergence.</a:t>
            </a:r>
          </a:p>
          <a:p>
            <a:endParaRPr lang="cs-CZ" b="1" dirty="0" smtClean="0"/>
          </a:p>
          <a:p>
            <a:r>
              <a:rPr lang="cs-CZ" dirty="0" smtClean="0"/>
              <a:t>Smlouva počítala </a:t>
            </a:r>
            <a:r>
              <a:rPr lang="cs-CZ" dirty="0"/>
              <a:t>se zavedením </a:t>
            </a:r>
            <a:r>
              <a:rPr lang="cs-CZ" dirty="0" smtClean="0"/>
              <a:t>konvergenčních </a:t>
            </a:r>
            <a:r>
              <a:rPr lang="cs-CZ" dirty="0"/>
              <a:t>programů </a:t>
            </a:r>
            <a:r>
              <a:rPr lang="cs-CZ" dirty="0" smtClean="0"/>
              <a:t>(např</a:t>
            </a:r>
            <a:r>
              <a:rPr lang="cs-CZ" dirty="0"/>
              <a:t>. byl  zřízen  Fond  </a:t>
            </a:r>
            <a:r>
              <a:rPr lang="cs-CZ" dirty="0" smtClean="0"/>
              <a:t>soudržnosti).</a:t>
            </a:r>
          </a:p>
          <a:p>
            <a:endParaRPr lang="cs-CZ" dirty="0" smtClean="0"/>
          </a:p>
          <a:p>
            <a:r>
              <a:rPr lang="cs-CZ" dirty="0" smtClean="0"/>
              <a:t>Bylo rozhodnuto, že členy </a:t>
            </a:r>
            <a:r>
              <a:rPr lang="cs-CZ" dirty="0"/>
              <a:t>eurozóny </a:t>
            </a:r>
            <a:r>
              <a:rPr lang="cs-CZ" dirty="0" smtClean="0"/>
              <a:t>se mohou </a:t>
            </a:r>
            <a:r>
              <a:rPr lang="cs-CZ" dirty="0"/>
              <a:t>stát pouze členské země EU, které budou splňovat tzv. </a:t>
            </a:r>
            <a:r>
              <a:rPr lang="cs-CZ" b="1" dirty="0"/>
              <a:t>kritéria </a:t>
            </a:r>
            <a:r>
              <a:rPr lang="cs-CZ" b="1" dirty="0" smtClean="0"/>
              <a:t>konvergence </a:t>
            </a:r>
            <a:r>
              <a:rPr lang="cs-CZ" dirty="0" smtClean="0"/>
              <a:t>(měnová a fiskální kritéria).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7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Etapy vytvoření hospodářské a měnové unie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7920880" cy="4873752"/>
          </a:xfrm>
        </p:spPr>
        <p:txBody>
          <a:bodyPr>
            <a:normAutofit/>
          </a:bodyPr>
          <a:lstStyle/>
          <a:p>
            <a:r>
              <a:rPr lang="cs-CZ" b="1" dirty="0" smtClean="0"/>
              <a:t>První etapa (1990-1994) </a:t>
            </a:r>
            <a:r>
              <a:rPr lang="cs-CZ" dirty="0" smtClean="0"/>
              <a:t>– dobudování jednotného vnitřního trhu, spuštění programů hospodářské konvergence členských zemí.</a:t>
            </a:r>
          </a:p>
          <a:p>
            <a:r>
              <a:rPr lang="cs-CZ" b="1" dirty="0" smtClean="0"/>
              <a:t>Druhá etapa (1994-1998/99) </a:t>
            </a:r>
            <a:r>
              <a:rPr lang="cs-CZ" dirty="0" smtClean="0"/>
              <a:t>– vznik Evropského </a:t>
            </a:r>
            <a:r>
              <a:rPr lang="cs-CZ" dirty="0"/>
              <a:t>měnového institutu(EMI), který měl za úkol koordinovat měnovou politiku a </a:t>
            </a:r>
            <a:r>
              <a:rPr lang="cs-CZ" dirty="0" smtClean="0"/>
              <a:t>připravovat založení Evropské centrální banky.</a:t>
            </a:r>
          </a:p>
          <a:p>
            <a:r>
              <a:rPr lang="cs-CZ" b="1" dirty="0" smtClean="0"/>
              <a:t>Třetí etapa (od roku 1999) </a:t>
            </a:r>
            <a:r>
              <a:rPr lang="cs-CZ" dirty="0"/>
              <a:t>- </a:t>
            </a:r>
            <a:r>
              <a:rPr lang="cs-CZ" dirty="0" smtClean="0"/>
              <a:t>založení  Evropského systému </a:t>
            </a:r>
            <a:r>
              <a:rPr lang="cs-CZ" dirty="0"/>
              <a:t>centrálních  </a:t>
            </a:r>
            <a:r>
              <a:rPr lang="cs-CZ" dirty="0" smtClean="0"/>
              <a:t>bank, nahrazování  národních měn členských  </a:t>
            </a:r>
            <a:r>
              <a:rPr lang="cs-CZ" dirty="0"/>
              <a:t>zemí  přijatých  do eurozóny jednotnou měnou </a:t>
            </a:r>
            <a:r>
              <a:rPr lang="cs-CZ" dirty="0" smtClean="0"/>
              <a:t>euro.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Zrod eura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prosinci 1995 na summitu Evropské rady v Madridu byl dohodnut název společné měny </a:t>
            </a:r>
            <a:r>
              <a:rPr lang="cs-CZ" dirty="0" smtClean="0"/>
              <a:t>– </a:t>
            </a:r>
            <a:r>
              <a:rPr lang="cs-CZ" b="1" dirty="0" smtClean="0"/>
              <a:t>euro</a:t>
            </a:r>
            <a:r>
              <a:rPr lang="cs-CZ" b="1" dirty="0"/>
              <a:t>. </a:t>
            </a:r>
            <a:endParaRPr lang="cs-CZ" b="1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65513"/>
            <a:ext cx="2880320" cy="28803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636912"/>
            <a:ext cx="5436096" cy="36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Otázka měnové spolupráce v 50.-60. letech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cs-CZ" dirty="0" smtClean="0"/>
              <a:t>V Římských </a:t>
            </a:r>
            <a:r>
              <a:rPr lang="cs-CZ" dirty="0"/>
              <a:t>smlouvách nastíněna pouze </a:t>
            </a:r>
            <a:r>
              <a:rPr lang="cs-CZ" dirty="0" smtClean="0"/>
              <a:t>základní podoba měnové spolupráce v EHS. </a:t>
            </a:r>
          </a:p>
          <a:p>
            <a:r>
              <a:rPr lang="cs-CZ" dirty="0" smtClean="0"/>
              <a:t>Podle jednoho z </a:t>
            </a:r>
            <a:r>
              <a:rPr lang="cs-CZ" dirty="0"/>
              <a:t>článků smlouvy měly členské země budou sledovat svoji politiku </a:t>
            </a:r>
            <a:r>
              <a:rPr lang="cs-CZ" dirty="0" smtClean="0"/>
              <a:t>v oblasti </a:t>
            </a:r>
            <a:r>
              <a:rPr lang="cs-CZ" dirty="0"/>
              <a:t>devizových kurzů jako věc společného </a:t>
            </a:r>
            <a:r>
              <a:rPr lang="cs-CZ" dirty="0" smtClean="0"/>
              <a:t>zájmu.</a:t>
            </a:r>
          </a:p>
          <a:p>
            <a:r>
              <a:rPr lang="cs-CZ" dirty="0" smtClean="0"/>
              <a:t>V roce 1958 byl založen </a:t>
            </a:r>
            <a:r>
              <a:rPr lang="cs-CZ" b="1" dirty="0" smtClean="0"/>
              <a:t>Měnový výbor.</a:t>
            </a:r>
          </a:p>
          <a:p>
            <a:r>
              <a:rPr lang="cs-CZ" dirty="0" smtClean="0"/>
              <a:t>V roce 1962 Komise začala plánovat zavedení úplné měnové unie do roku 1971 – jediným výsledkem ambiciózního plánu bylo </a:t>
            </a:r>
            <a:r>
              <a:rPr lang="cs-CZ" b="1" dirty="0" smtClean="0"/>
              <a:t>založení Výboru guvernérů centrálních bank </a:t>
            </a:r>
            <a:r>
              <a:rPr lang="cs-CZ" dirty="0" smtClean="0"/>
              <a:t>(1964).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Důvody pomalého rozvoje měnové spolupráce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cs-CZ" dirty="0"/>
              <a:t>Neochota </a:t>
            </a:r>
            <a:r>
              <a:rPr lang="cs-CZ" dirty="0" smtClean="0"/>
              <a:t>jednotlivých zemí </a:t>
            </a:r>
            <a:r>
              <a:rPr lang="cs-CZ" dirty="0"/>
              <a:t>vzdát se své suverenity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měnových </a:t>
            </a:r>
            <a:r>
              <a:rPr lang="cs-CZ" dirty="0" smtClean="0"/>
              <a:t>otázkách.</a:t>
            </a:r>
          </a:p>
          <a:p>
            <a:r>
              <a:rPr lang="cs-CZ" dirty="0" smtClean="0"/>
              <a:t>Zajištění stability v mezinárodních </a:t>
            </a:r>
            <a:r>
              <a:rPr lang="cs-CZ" dirty="0"/>
              <a:t>měnových otázkách byla </a:t>
            </a:r>
            <a:r>
              <a:rPr lang="cs-CZ" dirty="0" smtClean="0"/>
              <a:t>silným </a:t>
            </a:r>
            <a:r>
              <a:rPr lang="cs-CZ" dirty="0"/>
              <a:t>a stabilním dolarem v </a:t>
            </a:r>
            <a:r>
              <a:rPr lang="cs-CZ" dirty="0" smtClean="0"/>
              <a:t>rámci </a:t>
            </a:r>
            <a:r>
              <a:rPr lang="cs-CZ" dirty="0" err="1" smtClean="0"/>
              <a:t>Bretton-Woodského</a:t>
            </a:r>
            <a:r>
              <a:rPr lang="cs-CZ" dirty="0" smtClean="0"/>
              <a:t> </a:t>
            </a:r>
            <a:r>
              <a:rPr lang="cs-CZ" dirty="0"/>
              <a:t>měnového </a:t>
            </a:r>
            <a:r>
              <a:rPr lang="cs-CZ" dirty="0" smtClean="0"/>
              <a:t>systému.</a:t>
            </a:r>
          </a:p>
          <a:p>
            <a:endParaRPr lang="cs-CZ" dirty="0" smtClean="0"/>
          </a:p>
          <a:p>
            <a:r>
              <a:rPr lang="cs-CZ" dirty="0"/>
              <a:t>Ke změnách v těchto postojích došlo až koncem </a:t>
            </a:r>
            <a:r>
              <a:rPr lang="cs-CZ" dirty="0" smtClean="0"/>
              <a:t>60. let (po dokončení budování celní unie a přijetí společné zemědělské politiky)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Barrého</a:t>
            </a:r>
            <a:r>
              <a:rPr lang="cs-CZ" b="1" dirty="0" smtClean="0"/>
              <a:t> plán a Wernerova zpráva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572000"/>
          </a:xfrm>
        </p:spPr>
        <p:txBody>
          <a:bodyPr/>
          <a:lstStyle/>
          <a:p>
            <a:r>
              <a:rPr lang="cs-CZ" dirty="0" smtClean="0"/>
              <a:t>V roce 1969 Evropská komise (EK) </a:t>
            </a:r>
            <a:r>
              <a:rPr lang="cs-CZ" dirty="0"/>
              <a:t>přijala návrh směřovat vývoj v EHS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měnové </a:t>
            </a:r>
            <a:r>
              <a:rPr lang="cs-CZ" dirty="0" smtClean="0"/>
              <a:t>unii (návrh připravil francouzský eurokomisař pro ekonomiku a finance </a:t>
            </a:r>
            <a:r>
              <a:rPr lang="cs-CZ" b="1" dirty="0" smtClean="0"/>
              <a:t>Raymond </a:t>
            </a:r>
            <a:r>
              <a:rPr lang="cs-CZ" b="1" dirty="0" err="1" smtClean="0"/>
              <a:t>Barré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O rok později byla publikována </a:t>
            </a:r>
            <a:r>
              <a:rPr lang="cs-CZ" b="1" dirty="0" smtClean="0"/>
              <a:t>zpráva </a:t>
            </a:r>
            <a:r>
              <a:rPr lang="cs-CZ" dirty="0" smtClean="0"/>
              <a:t>lucemburského premiéra a předsedy zvláštní komise EHS </a:t>
            </a:r>
            <a:r>
              <a:rPr lang="cs-CZ" b="1" dirty="0"/>
              <a:t>Pierra Wernera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 „Vytváření stádií hospodářské </a:t>
            </a:r>
            <a:r>
              <a:rPr lang="cs-CZ" b="1" dirty="0"/>
              <a:t>a měnové unie“ 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68144" y="1356627"/>
            <a:ext cx="2987824" cy="41044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72200" y="546108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Pierre</a:t>
            </a:r>
            <a:r>
              <a:rPr lang="cs-CZ" dirty="0" smtClean="0"/>
              <a:t> Werner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Wernerova zpráva – </a:t>
            </a:r>
            <a:r>
              <a:rPr lang="cs-CZ" sz="2800" b="1" dirty="0" smtClean="0"/>
              <a:t>Plán vytvoření měnové unie 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Popisuje </a:t>
            </a:r>
            <a:r>
              <a:rPr lang="pl-PL" dirty="0"/>
              <a:t>cestu k měnové unii ve třech etapách do roku 1980. </a:t>
            </a:r>
            <a:r>
              <a:rPr lang="pl-PL" dirty="0" smtClean="0"/>
              <a:t>Zpráva vymezila následující cíle:</a:t>
            </a:r>
          </a:p>
          <a:p>
            <a:r>
              <a:rPr lang="cs-CZ" b="1" dirty="0" smtClean="0"/>
              <a:t>Zavedení celkové </a:t>
            </a:r>
            <a:r>
              <a:rPr lang="cs-CZ" b="1" dirty="0"/>
              <a:t>a </a:t>
            </a:r>
            <a:r>
              <a:rPr lang="cs-CZ" b="1" dirty="0" smtClean="0"/>
              <a:t>neodvolatelné směnitelnosti měn</a:t>
            </a:r>
          </a:p>
          <a:p>
            <a:r>
              <a:rPr lang="cs-CZ" b="1" dirty="0" smtClean="0"/>
              <a:t>Eliminace pohybu měnových kurzů </a:t>
            </a:r>
          </a:p>
          <a:p>
            <a:r>
              <a:rPr lang="cs-CZ" b="1" dirty="0" smtClean="0"/>
              <a:t>Liberalizace pohybu kapitálu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Předpokládalo se dosažení vymezených cílů při zachování stávajících měn nebo prostřednictvím ustavení nové jednotné měny – zpráva se přikláněla k druhé možnosti.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Evropský fond měnové spolupráce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Wernerův plán byl schválen Radou v roce 1971.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roce 1973 byl založen </a:t>
            </a:r>
            <a:r>
              <a:rPr lang="cs-CZ" b="1" dirty="0" smtClean="0"/>
              <a:t>Evropský fond měnové spolupráce</a:t>
            </a:r>
            <a:r>
              <a:rPr lang="cs-CZ" dirty="0" smtClean="0"/>
              <a:t>, </a:t>
            </a:r>
            <a:r>
              <a:rPr lang="cs-CZ" dirty="0"/>
              <a:t>jehož vedením </a:t>
            </a:r>
            <a:r>
              <a:rPr lang="cs-CZ" dirty="0" smtClean="0"/>
              <a:t>byli </a:t>
            </a:r>
            <a:r>
              <a:rPr lang="cs-CZ" dirty="0"/>
              <a:t>pověřeni guvernéři centrálních bank členských zemí</a:t>
            </a:r>
            <a:r>
              <a:rPr lang="cs-CZ" dirty="0" smtClean="0"/>
              <a:t>. Mezi hlavní úkoly fondu patřilo:</a:t>
            </a:r>
          </a:p>
          <a:p>
            <a:r>
              <a:rPr lang="cs-CZ" dirty="0"/>
              <a:t>uskutečňovat společnou měnovou politiku v oblasti měnových rezerv v </a:t>
            </a:r>
            <a:r>
              <a:rPr lang="cs-CZ" dirty="0" smtClean="0"/>
              <a:t>centrálních bankách </a:t>
            </a:r>
            <a:r>
              <a:rPr lang="cs-CZ" dirty="0"/>
              <a:t>států ES,</a:t>
            </a:r>
          </a:p>
          <a:p>
            <a:r>
              <a:rPr lang="cs-CZ" dirty="0"/>
              <a:t>snižovat odchylky devizových kurzů měn členských států zvyšováním </a:t>
            </a:r>
            <a:r>
              <a:rPr lang="cs-CZ" dirty="0" smtClean="0"/>
              <a:t>počtu intervencí </a:t>
            </a:r>
            <a:r>
              <a:rPr lang="cs-CZ" dirty="0"/>
              <a:t>centrálních bank do měn jednotlivých členských států.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Vnější faktory </a:t>
            </a:r>
            <a:r>
              <a:rPr lang="cs-CZ" sz="3200" b="1" dirty="0" smtClean="0"/>
              <a:t>neúspěchu </a:t>
            </a:r>
            <a:r>
              <a:rPr lang="cs-CZ" sz="3200" b="1" dirty="0" smtClean="0"/>
              <a:t>Wernerova plánu 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72000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R</a:t>
            </a:r>
            <a:r>
              <a:rPr lang="cs-CZ" sz="2800" b="1" dirty="0" smtClean="0"/>
              <a:t>ozpad </a:t>
            </a:r>
            <a:r>
              <a:rPr lang="cs-CZ" sz="2800" b="1" dirty="0" err="1"/>
              <a:t>Bretton-Woodského</a:t>
            </a:r>
            <a:r>
              <a:rPr lang="cs-CZ" sz="2800" b="1" dirty="0"/>
              <a:t> měnového systému </a:t>
            </a:r>
            <a:r>
              <a:rPr lang="cs-CZ" sz="2800" dirty="0"/>
              <a:t>v letech 1971-1973 a návrat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plovoucím kurzům</a:t>
            </a:r>
            <a:r>
              <a:rPr lang="cs-CZ" sz="2800" dirty="0"/>
              <a:t>. 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Tzv. </a:t>
            </a:r>
            <a:r>
              <a:rPr lang="cs-CZ" sz="2800" b="1" dirty="0" smtClean="0"/>
              <a:t>ropný šok </a:t>
            </a:r>
            <a:r>
              <a:rPr lang="cs-CZ" sz="2800" dirty="0" smtClean="0"/>
              <a:t>(1973) – nerovnoměrnost jeho dopadů na jednotlivé země, jež vedla k různé míře inflace.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2040" y="1484785"/>
            <a:ext cx="4211960" cy="252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933057"/>
            <a:ext cx="421196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Evropský měnový systém (EMS)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Vznikl </a:t>
            </a:r>
            <a:r>
              <a:rPr lang="cs-CZ" dirty="0"/>
              <a:t>na základě </a:t>
            </a:r>
            <a:r>
              <a:rPr lang="cs-CZ" dirty="0" smtClean="0"/>
              <a:t>návrhu německého kancléře </a:t>
            </a:r>
            <a:r>
              <a:rPr lang="cs-CZ" dirty="0"/>
              <a:t>Helmuta Schmidta a </a:t>
            </a:r>
            <a:r>
              <a:rPr lang="cs-CZ" dirty="0" smtClean="0"/>
              <a:t>francouzského prezidenta </a:t>
            </a:r>
            <a:r>
              <a:rPr lang="cs-CZ" dirty="0" err="1" smtClean="0"/>
              <a:t>Valéryho</a:t>
            </a:r>
            <a:r>
              <a:rPr lang="cs-CZ" dirty="0" smtClean="0"/>
              <a:t> </a:t>
            </a:r>
            <a:r>
              <a:rPr lang="cs-CZ" dirty="0" err="1"/>
              <a:t>Giscarda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r>
              <a:rPr lang="cs-CZ" dirty="0" smtClean="0"/>
              <a:t> </a:t>
            </a:r>
            <a:r>
              <a:rPr lang="cs-CZ" dirty="0"/>
              <a:t>na vytvoření „</a:t>
            </a:r>
            <a:r>
              <a:rPr lang="cs-CZ" dirty="0" smtClean="0"/>
              <a:t>zóny měnové stability“ </a:t>
            </a:r>
          </a:p>
          <a:p>
            <a:r>
              <a:rPr lang="cs-CZ" dirty="0" smtClean="0"/>
              <a:t>Byl vytvořen </a:t>
            </a:r>
            <a:r>
              <a:rPr lang="cs-CZ" dirty="0"/>
              <a:t>v </a:t>
            </a:r>
            <a:r>
              <a:rPr lang="cs-CZ" dirty="0" smtClean="0"/>
              <a:t>roce 1978 </a:t>
            </a:r>
            <a:r>
              <a:rPr lang="cs-CZ" dirty="0"/>
              <a:t>v Bruselu a začal fungovat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roce 1979 </a:t>
            </a:r>
            <a:r>
              <a:rPr lang="cs-CZ" dirty="0"/>
              <a:t>za podpory centrálních bank 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EMS</a:t>
            </a:r>
            <a:r>
              <a:rPr lang="cs-CZ" dirty="0" smtClean="0"/>
              <a:t> měl zabránit </a:t>
            </a:r>
            <a:r>
              <a:rPr lang="cs-CZ" dirty="0"/>
              <a:t>negativnímu působení nestabilního dolaru na </a:t>
            </a:r>
            <a:r>
              <a:rPr lang="cs-CZ" dirty="0" smtClean="0"/>
              <a:t>členské země ES a měl vytvořit </a:t>
            </a:r>
            <a:r>
              <a:rPr lang="cs-CZ" dirty="0"/>
              <a:t>spolehlivý směnný mechanismus </a:t>
            </a:r>
            <a:r>
              <a:rPr lang="cs-CZ" dirty="0" smtClean="0"/>
              <a:t>měn členských zemí.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Institucionální opatření EMS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cs-CZ" sz="2000" b="1" dirty="0"/>
              <a:t>Evropská měnová jednotka </a:t>
            </a:r>
            <a:r>
              <a:rPr lang="cs-CZ" sz="2000" b="1" dirty="0" smtClean="0"/>
              <a:t>(ECU) </a:t>
            </a:r>
            <a:r>
              <a:rPr lang="cs-CZ" sz="2000" dirty="0" smtClean="0"/>
              <a:t>- </a:t>
            </a:r>
            <a:r>
              <a:rPr lang="cs-CZ" sz="2000" dirty="0"/>
              <a:t>abstraktní rezervní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zúčtovací jednotka, </a:t>
            </a:r>
            <a:r>
              <a:rPr lang="cs-CZ" sz="2000" dirty="0" smtClean="0"/>
              <a:t>používaná mj.  </a:t>
            </a:r>
            <a:r>
              <a:rPr lang="cs-CZ" sz="2000" dirty="0"/>
              <a:t>při  platebních  transakcích  mezi  centrálními bankami členských zemí </a:t>
            </a:r>
            <a:r>
              <a:rPr lang="cs-CZ" sz="2000" dirty="0" smtClean="0"/>
              <a:t>EMS.</a:t>
            </a:r>
            <a:endParaRPr lang="cs-CZ" sz="2000" dirty="0"/>
          </a:p>
          <a:p>
            <a:r>
              <a:rPr lang="cs-CZ" sz="2000" b="1" dirty="0"/>
              <a:t>Mechanismus směnných </a:t>
            </a:r>
            <a:r>
              <a:rPr lang="cs-CZ" sz="2000" b="1" dirty="0" smtClean="0"/>
              <a:t>kurzů (ERM) </a:t>
            </a:r>
            <a:r>
              <a:rPr lang="cs-CZ" sz="2000" dirty="0" smtClean="0"/>
              <a:t>– nástroj na </a:t>
            </a:r>
            <a:r>
              <a:rPr lang="cs-CZ" sz="2000" dirty="0"/>
              <a:t>dosažení stability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kursových relacích mezi  jednotlivými  zeměmi  EMS,  a  to  devizovými  intervencemi,  tj.  nákupy  a  prodeji národních měn na devizových trzích.</a:t>
            </a:r>
          </a:p>
          <a:p>
            <a:r>
              <a:rPr lang="cs-CZ" sz="2000" b="1" dirty="0"/>
              <a:t>Úvěrový </a:t>
            </a:r>
            <a:r>
              <a:rPr lang="cs-CZ" sz="2000" b="1" dirty="0" smtClean="0"/>
              <a:t>mechanismus </a:t>
            </a:r>
            <a:r>
              <a:rPr lang="cs-CZ" sz="2000" dirty="0" smtClean="0"/>
              <a:t>– možnost </a:t>
            </a:r>
            <a:r>
              <a:rPr lang="cs-CZ" sz="2000" dirty="0"/>
              <a:t>vypůjčit si prostředky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 </a:t>
            </a:r>
            <a:r>
              <a:rPr lang="cs-CZ" sz="2000" dirty="0"/>
              <a:t>devizovým </a:t>
            </a:r>
            <a:r>
              <a:rPr lang="cs-CZ" sz="2000" dirty="0" smtClean="0"/>
              <a:t>intervencím. Úvěrové </a:t>
            </a:r>
            <a:r>
              <a:rPr lang="cs-CZ" sz="2000" dirty="0"/>
              <a:t>služby pro tyto operace poskytoval Evropský fond měnové </a:t>
            </a:r>
            <a:r>
              <a:rPr lang="cs-CZ" sz="2000" dirty="0" smtClean="0"/>
              <a:t>spolupráce.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Každá </a:t>
            </a:r>
            <a:r>
              <a:rPr lang="cs-CZ" dirty="0"/>
              <a:t>z členských zemí EMS </a:t>
            </a:r>
            <a:r>
              <a:rPr lang="cs-CZ" dirty="0" smtClean="0"/>
              <a:t>se zavazovala </a:t>
            </a:r>
            <a:r>
              <a:rPr lang="cs-CZ" dirty="0"/>
              <a:t>udržovat kurz své měny v určitém rozpětí </a:t>
            </a:r>
            <a:r>
              <a:rPr lang="cs-CZ" dirty="0" smtClean="0"/>
              <a:t>vůči ECU.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1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1654</TotalTime>
  <Words>811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Wingdings 2</vt:lpstr>
      <vt:lpstr>Arkýř</vt:lpstr>
      <vt:lpstr>Vývoj měnové spolupráce v Evropě </vt:lpstr>
      <vt:lpstr>Otázka měnové spolupráce v 50.-60. letech</vt:lpstr>
      <vt:lpstr>Důvody pomalého rozvoje měnové spolupráce</vt:lpstr>
      <vt:lpstr>Barrého plán a Wernerova zpráva</vt:lpstr>
      <vt:lpstr>Wernerova zpráva – Plán vytvoření měnové unie  </vt:lpstr>
      <vt:lpstr>Evropský fond měnové spolupráce</vt:lpstr>
      <vt:lpstr>Vnější faktory neúspěchu Wernerova plánu  </vt:lpstr>
      <vt:lpstr>Evropský měnový systém (EMS)  </vt:lpstr>
      <vt:lpstr>Institucionální opatření EMS </vt:lpstr>
      <vt:lpstr>Delorsova zpráva</vt:lpstr>
      <vt:lpstr>Konečné rozhodnutí o směřování Společenství k měnové unii</vt:lpstr>
      <vt:lpstr>Ustanovení Maastrichtské smlouvy týkající se jednotné měny</vt:lpstr>
      <vt:lpstr>Etapy vytvoření hospodářské a měnové unie</vt:lpstr>
      <vt:lpstr>Zrod eura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nen0001</cp:lastModifiedBy>
  <cp:revision>164</cp:revision>
  <cp:lastPrinted>2018-09-24T14:48:30Z</cp:lastPrinted>
  <dcterms:created xsi:type="dcterms:W3CDTF">2015-02-19T14:22:13Z</dcterms:created>
  <dcterms:modified xsi:type="dcterms:W3CDTF">2020-12-02T08:11:52Z</dcterms:modified>
</cp:coreProperties>
</file>