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56" r:id="rId2"/>
    <p:sldId id="257" r:id="rId3"/>
    <p:sldId id="273" r:id="rId4"/>
    <p:sldId id="258" r:id="rId5"/>
    <p:sldId id="272" r:id="rId6"/>
    <p:sldId id="259" r:id="rId7"/>
    <p:sldId id="271" r:id="rId8"/>
    <p:sldId id="269" r:id="rId9"/>
    <p:sldId id="274" r:id="rId10"/>
    <p:sldId id="266" r:id="rId11"/>
    <p:sldId id="264" r:id="rId12"/>
    <p:sldId id="267" r:id="rId13"/>
    <p:sldId id="268" r:id="rId14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44AD4-D03B-45CD-8546-32DF200B2FA7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E7EF9-6658-4B49-8ABF-31DDFA46D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9614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31402A5-CF29-4560-8312-1343C2C28A1C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02A5-CF29-4560-8312-1343C2C28A1C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02A5-CF29-4560-8312-1343C2C28A1C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31402A5-CF29-4560-8312-1343C2C28A1C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31402A5-CF29-4560-8312-1343C2C28A1C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02A5-CF29-4560-8312-1343C2C28A1C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02A5-CF29-4560-8312-1343C2C28A1C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31402A5-CF29-4560-8312-1343C2C28A1C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02A5-CF29-4560-8312-1343C2C28A1C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31402A5-CF29-4560-8312-1343C2C28A1C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31402A5-CF29-4560-8312-1343C2C28A1C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31402A5-CF29-4560-8312-1343C2C28A1C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uropa.eu/european-union/about-eu/symbols/europe-day/schuman-declaration_c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321426" y="1556792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cs-CZ" sz="5400" dirty="0">
                <a:solidFill>
                  <a:schemeClr val="tx1"/>
                </a:solidFill>
              </a:rPr>
              <a:t>Základní údaje o EU</a:t>
            </a: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cs-CZ" sz="3600" b="1" u="sng" dirty="0"/>
              <a:t>Symboly Evropské unie – evropská vlajka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b="1" i="1" u="sng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algn="just"/>
            <a:r>
              <a:rPr lang="cs-CZ" dirty="0"/>
              <a:t>Hvězdy symbolizují ideály jednoty, solidarity a souladu mezi evropskými národy</a:t>
            </a:r>
          </a:p>
          <a:p>
            <a:pPr algn="just"/>
            <a:r>
              <a:rPr lang="cs-CZ" dirty="0"/>
              <a:t>Kruh vyjadřuje evropskou jednotu, počet hvězd v něm nemá nic společného s počtem členských států EU</a:t>
            </a:r>
          </a:p>
          <a:p>
            <a:r>
              <a:rPr lang="cs-CZ" dirty="0"/>
              <a:t>Její historie sahá do roku 1955 a jako oficiální znak byla schválena v roce 1985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052736"/>
            <a:ext cx="352839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8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cs-CZ" sz="3600" b="1" u="sng" dirty="0"/>
              <a:t>Symboly Evropské unie – evropská hymna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003232" cy="5421216"/>
          </a:xfrm>
        </p:spPr>
        <p:txBody>
          <a:bodyPr>
            <a:normAutofit/>
          </a:bodyPr>
          <a:lstStyle/>
          <a:p>
            <a:r>
              <a:rPr lang="cs-CZ" dirty="0"/>
              <a:t>Melodie hymny je </a:t>
            </a:r>
            <a:r>
              <a:rPr lang="cs-CZ" b="1" dirty="0"/>
              <a:t>převzata z Deváté symfonie Ludwiga van Beethovena, kterou v roce 1823 složil na slova lyrické básně Friedricha Schillera „Óda na radost“</a:t>
            </a:r>
          </a:p>
          <a:p>
            <a:r>
              <a:rPr lang="cs-CZ" dirty="0" smtClean="0"/>
              <a:t>V </a:t>
            </a:r>
            <a:r>
              <a:rPr lang="cs-CZ" dirty="0"/>
              <a:t>roce 1985 ji pak vedoucí představitelé členských států schválili jako oficiální hymnu </a:t>
            </a:r>
            <a:r>
              <a:rPr lang="cs-CZ" dirty="0" smtClean="0"/>
              <a:t>pozdější Evropské </a:t>
            </a:r>
            <a:r>
              <a:rPr lang="cs-CZ" dirty="0"/>
              <a:t>unie. </a:t>
            </a:r>
          </a:p>
          <a:p>
            <a:pPr algn="just"/>
            <a:r>
              <a:rPr lang="cs-CZ" b="1" dirty="0"/>
              <a:t>Hymna je beze slov, má pouze hudební část.</a:t>
            </a:r>
            <a:r>
              <a:rPr lang="cs-CZ" dirty="0"/>
              <a:t> </a:t>
            </a:r>
            <a:endParaRPr lang="cs-CZ" dirty="0" smtClean="0"/>
          </a:p>
          <a:p>
            <a:pPr algn="just"/>
            <a:r>
              <a:rPr lang="cs-CZ" dirty="0" smtClean="0"/>
              <a:t>Evropská </a:t>
            </a:r>
            <a:r>
              <a:rPr lang="cs-CZ" dirty="0"/>
              <a:t>hymna nenahrazuje národní hymny jednotlivých zemí EU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3882927"/>
            <a:ext cx="2085013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4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169224" cy="634082"/>
          </a:xfrm>
        </p:spPr>
        <p:txBody>
          <a:bodyPr>
            <a:normAutofit/>
          </a:bodyPr>
          <a:lstStyle/>
          <a:p>
            <a:r>
              <a:rPr lang="cs-CZ" sz="2800" b="1" u="sng" dirty="0"/>
              <a:t>Symboly Evropské unie – den </a:t>
            </a:r>
            <a:r>
              <a:rPr lang="cs-CZ" sz="2800" b="1" u="sng" dirty="0" err="1"/>
              <a:t>evropy</a:t>
            </a:r>
            <a:r>
              <a:rPr lang="cs-CZ" sz="2800" b="1" u="sng" dirty="0"/>
              <a:t> – 9. květen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>
            <a:normAutofit/>
          </a:bodyPr>
          <a:lstStyle/>
          <a:p>
            <a:pPr algn="just"/>
            <a:endParaRPr lang="cs-CZ" dirty="0"/>
          </a:p>
          <a:p>
            <a:pPr algn="just"/>
            <a:r>
              <a:rPr lang="cs-CZ" dirty="0"/>
              <a:t>Toto datum je </a:t>
            </a:r>
            <a:r>
              <a:rPr lang="cs-CZ" dirty="0" smtClean="0"/>
              <a:t>připomenutím </a:t>
            </a:r>
            <a:r>
              <a:rPr lang="cs-CZ" dirty="0"/>
              <a:t>"</a:t>
            </a:r>
            <a:r>
              <a:rPr lang="cs-CZ" dirty="0" err="1">
                <a:hlinkClick r:id="rId2"/>
              </a:rPr>
              <a:t>Schumanovy</a:t>
            </a:r>
            <a:r>
              <a:rPr lang="cs-CZ" dirty="0">
                <a:hlinkClick r:id="rId2"/>
              </a:rPr>
              <a:t> </a:t>
            </a:r>
            <a:r>
              <a:rPr lang="cs-CZ" dirty="0" smtClean="0">
                <a:hlinkClick r:id="rId2"/>
              </a:rPr>
              <a:t>deklarace</a:t>
            </a:r>
            <a:r>
              <a:rPr lang="cs-CZ" dirty="0" smtClean="0"/>
              <a:t>“, </a:t>
            </a:r>
            <a:r>
              <a:rPr lang="cs-CZ" dirty="0"/>
              <a:t> </a:t>
            </a:r>
            <a:r>
              <a:rPr lang="cs-CZ" dirty="0" smtClean="0"/>
              <a:t>tedy návrhu francouzského ministra zahraničí Roberta </a:t>
            </a:r>
            <a:r>
              <a:rPr lang="cs-CZ" dirty="0" err="1" smtClean="0"/>
              <a:t>Schumana</a:t>
            </a:r>
            <a:r>
              <a:rPr lang="cs-CZ" dirty="0" smtClean="0"/>
              <a:t> z roku 1950 na vytvoření Evropského společenství uhlí a oceli</a:t>
            </a:r>
            <a:endParaRPr lang="cs-CZ" dirty="0"/>
          </a:p>
          <a:p>
            <a:pPr marL="0" indent="0" algn="just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356992"/>
            <a:ext cx="7272808" cy="277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85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cs-CZ" sz="3600" b="1" u="sng" dirty="0"/>
              <a:t>Symboly Evropské unie – Motto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/>
          </a:p>
          <a:p>
            <a:pPr marL="0" indent="0" algn="ctr">
              <a:buNone/>
            </a:pPr>
            <a:r>
              <a:rPr lang="cs-CZ"/>
              <a:t> 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„Jednotná v rozmanitosti“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Začalo se užívat v roce 2000</a:t>
            </a:r>
          </a:p>
          <a:p>
            <a:endParaRPr lang="cs-CZ" dirty="0"/>
          </a:p>
          <a:p>
            <a:r>
              <a:rPr lang="cs-CZ" dirty="0"/>
              <a:t> Vyjadřuje společné odhodlání Evropanů, kteří prostřednictvím EU usilují o mír a prosperitu a zároveň jsou obohacováni různými kulturami, tradicemi a jazyky tohoto kontinentu.</a:t>
            </a:r>
          </a:p>
          <a:p>
            <a:pPr algn="just"/>
            <a:endParaRPr lang="cs-CZ" dirty="0"/>
          </a:p>
          <a:p>
            <a:pPr algn="just"/>
            <a:endParaRPr lang="cs-CZ" b="1" i="1" u="sng" dirty="0"/>
          </a:p>
          <a:p>
            <a:pPr algn="just"/>
            <a:endParaRPr lang="cs-CZ" dirty="0"/>
          </a:p>
          <a:p>
            <a:pPr marL="0" indent="0" algn="just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651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1774" y="260648"/>
            <a:ext cx="7467600" cy="418058"/>
          </a:xfrm>
        </p:spPr>
        <p:txBody>
          <a:bodyPr>
            <a:normAutofit fontScale="90000"/>
          </a:bodyPr>
          <a:lstStyle/>
          <a:p>
            <a:r>
              <a:rPr lang="cs-CZ" sz="4800" b="1" u="sng" dirty="0">
                <a:solidFill>
                  <a:schemeClr val="tx1"/>
                </a:solidFill>
              </a:rPr>
              <a:t>Evropská unie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678706"/>
            <a:ext cx="8075240" cy="5795246"/>
          </a:xfrm>
        </p:spPr>
        <p:txBody>
          <a:bodyPr>
            <a:normAutofit lnSpcReduction="10000"/>
          </a:bodyPr>
          <a:lstStyle/>
          <a:p>
            <a:pPr marL="354013" indent="-354013"/>
            <a:r>
              <a:rPr lang="cs-CZ" sz="3200" i="1" dirty="0" smtClean="0"/>
              <a:t>27 </a:t>
            </a:r>
            <a:r>
              <a:rPr lang="cs-CZ" sz="3200" i="1" dirty="0"/>
              <a:t>členských států EU</a:t>
            </a:r>
          </a:p>
          <a:p>
            <a:pPr marL="354013" indent="-354013"/>
            <a:r>
              <a:rPr lang="cs-CZ" b="1" i="1" u="sng" dirty="0"/>
              <a:t>Původní 15ka</a:t>
            </a:r>
            <a:r>
              <a:rPr lang="cs-CZ" i="1" dirty="0"/>
              <a:t>: </a:t>
            </a:r>
          </a:p>
          <a:p>
            <a:pPr marL="892175" indent="-263525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cs-CZ" sz="2200" i="1" dirty="0"/>
              <a:t>Belgie, Francie, Itálie, Lucembursko, Německo, Nizozemsko (zakládající členové)</a:t>
            </a:r>
          </a:p>
          <a:p>
            <a:pPr marL="892175" indent="-263525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cs-CZ" sz="2200" i="1" dirty="0"/>
              <a:t>Dánsko, Irsko, Velká Británie (1973)</a:t>
            </a:r>
          </a:p>
          <a:p>
            <a:pPr marL="892175" indent="-263525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cs-CZ" sz="2200" i="1" dirty="0"/>
              <a:t>Řecko (1981)</a:t>
            </a:r>
          </a:p>
          <a:p>
            <a:pPr marL="892175" indent="-263525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cs-CZ" sz="2200" i="1" dirty="0"/>
              <a:t>Portugalsko, Španělsko (1986)</a:t>
            </a:r>
          </a:p>
          <a:p>
            <a:pPr marL="892175" indent="-263525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cs-CZ" sz="2200" i="1" dirty="0"/>
              <a:t>Finsko, Rakousko, Švédsko (1995)</a:t>
            </a:r>
          </a:p>
          <a:p>
            <a:pPr marL="354013" indent="-354013">
              <a:lnSpc>
                <a:spcPct val="90000"/>
              </a:lnSpc>
            </a:pPr>
            <a:r>
              <a:rPr lang="cs-CZ" b="1" i="1" u="sng" dirty="0"/>
              <a:t>Největší rozšíření v roce 2004:</a:t>
            </a:r>
          </a:p>
          <a:p>
            <a:pPr marL="892175" indent="-263525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cs-CZ" sz="2200" i="1" dirty="0"/>
              <a:t>Česká republika, Estonsko, Kypr, Litva, Lotyšsko, Maďarsko, Malta, Polsko, Slovensko, Slovinsko</a:t>
            </a:r>
          </a:p>
          <a:p>
            <a:pPr marL="354013" indent="-354013">
              <a:lnSpc>
                <a:spcPct val="90000"/>
              </a:lnSpc>
            </a:pPr>
            <a:r>
              <a:rPr lang="cs-CZ" b="1" i="1" u="sng" dirty="0"/>
              <a:t>Další členové</a:t>
            </a:r>
          </a:p>
          <a:p>
            <a:pPr marL="892175" indent="-263525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cs-CZ" sz="2200" i="1" dirty="0"/>
              <a:t>Bulharsko, Rumunsko (2007),  Chorvatsko (2013)</a:t>
            </a:r>
          </a:p>
          <a:p>
            <a:pPr marL="354013" indent="-354013">
              <a:lnSpc>
                <a:spcPct val="90000"/>
              </a:lnSpc>
            </a:pPr>
            <a:r>
              <a:rPr lang="cs-CZ" sz="2800" i="1" dirty="0"/>
              <a:t>Podmínky, které musí země splnit, aby mohla do EU vstoupit se nazývají </a:t>
            </a:r>
            <a:r>
              <a:rPr lang="cs-CZ" sz="2800" i="1" dirty="0">
                <a:solidFill>
                  <a:srgbClr val="FF0000"/>
                </a:solidFill>
              </a:rPr>
              <a:t>KODAŇSKÁ KRITÉRIA</a:t>
            </a:r>
          </a:p>
          <a:p>
            <a:pPr marL="354013" indent="-354013">
              <a:lnSpc>
                <a:spcPct val="90000"/>
              </a:lnSpc>
            </a:pPr>
            <a:endParaRPr lang="cs-CZ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38179B-5133-4AA7-89FD-84CA30EF7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10">
            <a:extLst>
              <a:ext uri="{FF2B5EF4-FFF2-40B4-BE49-F238E27FC236}">
                <a16:creationId xmlns:a16="http://schemas.microsoft.com/office/drawing/2014/main" id="{E2892B90-75F3-4FF4-B360-DA9D9A50317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17638"/>
            <a:ext cx="6373201" cy="4873625"/>
          </a:xfrm>
        </p:spPr>
      </p:pic>
    </p:spTree>
    <p:extLst>
      <p:ext uri="{BB962C8B-B14F-4D97-AF65-F5344CB8AC3E}">
        <p14:creationId xmlns:p14="http://schemas.microsoft.com/office/powerpoint/2010/main" val="374600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 fontScale="90000"/>
          </a:bodyPr>
          <a:lstStyle/>
          <a:p>
            <a:r>
              <a:rPr lang="cs-CZ" sz="4400" b="1" u="sng" dirty="0">
                <a:solidFill>
                  <a:schemeClr val="tx1"/>
                </a:solidFill>
              </a:rPr>
              <a:t>Eurozóna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147248" cy="5493224"/>
          </a:xfrm>
        </p:spPr>
        <p:txBody>
          <a:bodyPr>
            <a:normAutofit lnSpcReduction="10000"/>
          </a:bodyPr>
          <a:lstStyle/>
          <a:p>
            <a:pPr marL="354013" lvl="0" indent="-354013">
              <a:lnSpc>
                <a:spcPct val="90000"/>
              </a:lnSpc>
              <a:buClr>
                <a:srgbClr val="4F81BD"/>
              </a:buClr>
            </a:pPr>
            <a:r>
              <a:rPr lang="cs-CZ" sz="3000" i="1" dirty="0">
                <a:solidFill>
                  <a:prstClr val="black"/>
                </a:solidFill>
              </a:rPr>
              <a:t>Uskupení zemí, které v rámci EU používají Euro</a:t>
            </a:r>
          </a:p>
          <a:p>
            <a:pPr marL="354013" lvl="0" indent="-354013">
              <a:lnSpc>
                <a:spcPct val="90000"/>
              </a:lnSpc>
              <a:buClr>
                <a:srgbClr val="4F81BD"/>
              </a:buClr>
            </a:pPr>
            <a:r>
              <a:rPr lang="cs-CZ" sz="3000" b="1" i="1" u="sng" dirty="0">
                <a:solidFill>
                  <a:prstClr val="black"/>
                </a:solidFill>
              </a:rPr>
              <a:t>Členové Eurozóny</a:t>
            </a:r>
          </a:p>
          <a:p>
            <a:pPr marL="892175" lvl="0" indent="-263525">
              <a:lnSpc>
                <a:spcPct val="90000"/>
              </a:lnSpc>
              <a:spcAft>
                <a:spcPts val="1200"/>
              </a:spcAft>
              <a:buClr>
                <a:srgbClr val="4F81BD"/>
              </a:buClr>
              <a:buFont typeface="Wingdings" panose="05000000000000000000" pitchFamily="2" charset="2"/>
              <a:buChar char="v"/>
            </a:pPr>
            <a:r>
              <a:rPr lang="cs-CZ" sz="2200" i="1" dirty="0">
                <a:solidFill>
                  <a:prstClr val="black"/>
                </a:solidFill>
              </a:rPr>
              <a:t>Belgie, Estonsko, Finsko, Francie, Irsko, Itálie, Kypr, Litva, Lotyšsko, Lucembursko, Malta, Německo, Nizozemsko, Rakousko, Řecko, Portugalsko, Španělsko, Slovensko, Slovinsko </a:t>
            </a:r>
          </a:p>
          <a:p>
            <a:pPr marL="354013" indent="-354013">
              <a:lnSpc>
                <a:spcPct val="90000"/>
              </a:lnSpc>
              <a:buClr>
                <a:srgbClr val="4F81BD"/>
              </a:buClr>
            </a:pPr>
            <a:r>
              <a:rPr lang="cs-CZ" sz="3000" b="1" i="1" u="sng" dirty="0">
                <a:solidFill>
                  <a:prstClr val="black"/>
                </a:solidFill>
              </a:rPr>
              <a:t>Země mimo Eurozónu</a:t>
            </a:r>
          </a:p>
          <a:p>
            <a:pPr marL="892175" indent="-263525">
              <a:lnSpc>
                <a:spcPct val="90000"/>
              </a:lnSpc>
              <a:spcAft>
                <a:spcPts val="1200"/>
              </a:spcAft>
              <a:buClr>
                <a:srgbClr val="4F81BD"/>
              </a:buClr>
              <a:buFont typeface="Wingdings" panose="05000000000000000000" pitchFamily="2" charset="2"/>
              <a:buChar char="v"/>
            </a:pPr>
            <a:r>
              <a:rPr lang="cs-CZ" sz="2200" i="1" dirty="0">
                <a:solidFill>
                  <a:prstClr val="black"/>
                </a:solidFill>
              </a:rPr>
              <a:t>Bulharsko, Česká republika, Chorvatsko, Maďarsko, Polsko, Rumunsko, Švédsko</a:t>
            </a:r>
          </a:p>
          <a:p>
            <a:pPr marL="354013" lvl="0" indent="-354013">
              <a:lnSpc>
                <a:spcPct val="90000"/>
              </a:lnSpc>
              <a:buClr>
                <a:srgbClr val="4F81BD"/>
              </a:buClr>
            </a:pPr>
            <a:r>
              <a:rPr lang="cs-CZ" sz="3000" b="1" i="1" u="sng" dirty="0">
                <a:solidFill>
                  <a:prstClr val="black"/>
                </a:solidFill>
              </a:rPr>
              <a:t>Země s výjimkou</a:t>
            </a:r>
          </a:p>
          <a:p>
            <a:pPr marL="892175" indent="-263525">
              <a:lnSpc>
                <a:spcPct val="90000"/>
              </a:lnSpc>
              <a:spcAft>
                <a:spcPts val="1200"/>
              </a:spcAft>
              <a:buClr>
                <a:srgbClr val="4F81BD"/>
              </a:buClr>
              <a:buFont typeface="Wingdings" panose="05000000000000000000" pitchFamily="2" charset="2"/>
              <a:buChar char="v"/>
            </a:pPr>
            <a:r>
              <a:rPr lang="cs-CZ" sz="2200" i="1" dirty="0" smtClean="0">
                <a:solidFill>
                  <a:prstClr val="black"/>
                </a:solidFill>
              </a:rPr>
              <a:t>Dánsko</a:t>
            </a:r>
            <a:endParaRPr lang="cs-CZ" sz="2200" i="1" dirty="0">
              <a:solidFill>
                <a:prstClr val="black"/>
              </a:solidFill>
            </a:endParaRPr>
          </a:p>
          <a:p>
            <a:pPr marL="354013" lvl="0" indent="-354013">
              <a:lnSpc>
                <a:spcPct val="90000"/>
              </a:lnSpc>
              <a:buClr>
                <a:srgbClr val="4F81BD"/>
              </a:buClr>
            </a:pPr>
            <a:r>
              <a:rPr lang="cs-CZ" sz="2800" i="1" dirty="0">
                <a:solidFill>
                  <a:prstClr val="black"/>
                </a:solidFill>
              </a:rPr>
              <a:t>Podmínky, které musí země splnit, aby mohla do měnové unie vstoupit se nazývají </a:t>
            </a:r>
            <a:r>
              <a:rPr lang="cs-CZ" sz="2800" i="1" dirty="0">
                <a:solidFill>
                  <a:srgbClr val="FF0000"/>
                </a:solidFill>
              </a:rPr>
              <a:t>MAASTRICHTSKÁ KRITÉRIA</a:t>
            </a:r>
          </a:p>
          <a:p>
            <a:pPr marL="892175" indent="-263525">
              <a:lnSpc>
                <a:spcPct val="90000"/>
              </a:lnSpc>
              <a:buClr>
                <a:srgbClr val="4F81BD"/>
              </a:buClr>
              <a:buFont typeface="Wingdings" panose="05000000000000000000" pitchFamily="2" charset="2"/>
              <a:buChar char="v"/>
            </a:pPr>
            <a:endParaRPr lang="cs-CZ" sz="2200" i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5AA7EA87-7D0D-4D6C-AAA0-6F563B2AC07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8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1480" y="116632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cs-CZ" sz="4400" b="1" u="sng" dirty="0">
                <a:solidFill>
                  <a:schemeClr val="tx1"/>
                </a:solidFill>
              </a:rPr>
              <a:t>Schengenský prostor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750714"/>
            <a:ext cx="7467600" cy="5990654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V tomto prostoru bez vnitřních hranic se mohou občané zemí EU i států mimo EU, podnikatelé a turisté volně pohybovat, aniž by je někdo na hranicích jednotlivých států kontroloval. </a:t>
            </a:r>
          </a:p>
          <a:p>
            <a:pPr algn="just"/>
            <a:r>
              <a:rPr lang="cs-CZ" dirty="0"/>
              <a:t>Od roku 1985 se tento prostor postupně rozšiřuje a dnes zahrnuje téměř všechny státy EU a několik přidružených nečlenských zemí</a:t>
            </a:r>
          </a:p>
          <a:p>
            <a:pPr algn="just"/>
            <a:r>
              <a:rPr lang="cs-CZ" b="1" u="sng" dirty="0"/>
              <a:t>Země v </a:t>
            </a:r>
            <a:r>
              <a:rPr lang="cs-CZ" b="1" u="sng" dirty="0" err="1"/>
              <a:t>Schengenu</a:t>
            </a:r>
            <a:r>
              <a:rPr lang="cs-CZ" b="1" u="sng" dirty="0"/>
              <a:t>:</a:t>
            </a:r>
          </a:p>
          <a:p>
            <a:pPr marL="892175" indent="-263525" algn="just">
              <a:lnSpc>
                <a:spcPct val="90000"/>
              </a:lnSpc>
              <a:spcAft>
                <a:spcPts val="1200"/>
              </a:spcAft>
              <a:buClr>
                <a:srgbClr val="4F81BD"/>
              </a:buClr>
              <a:buFont typeface="Wingdings" panose="05000000000000000000" pitchFamily="2" charset="2"/>
              <a:buChar char="v"/>
            </a:pPr>
            <a:r>
              <a:rPr lang="cs-CZ" sz="2200" i="1" dirty="0">
                <a:solidFill>
                  <a:prstClr val="black"/>
                </a:solidFill>
              </a:rPr>
              <a:t>Belgie,  Česká republika,  Dánsko, Estonsko, Finsko, Francie, Německo, Řecko, Island, Itálie, Lichtenštejnsko, Litva, Lotyšsko, Lucembursko, Maďarsko, Malta, Nizozemsko, Norsko, Polsko, Portugalsko, Rakousko, Slovensko, Slovinsko, Španělsko, Švédsko, Švýcarsko</a:t>
            </a:r>
          </a:p>
          <a:p>
            <a:pPr algn="just"/>
            <a:endParaRPr lang="cs-CZ" b="1" u="sng" dirty="0"/>
          </a:p>
          <a:p>
            <a:pPr marL="1076325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4E8B66-727D-491A-834F-930EFE00C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9EE01545-8BE0-4F69-8645-3D4D67D8135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496" y="0"/>
            <a:ext cx="8784976" cy="681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3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smtClean="0"/>
              <a:t>Charakteristika </a:t>
            </a:r>
            <a:r>
              <a:rPr lang="cs-CZ" dirty="0"/>
              <a:t>EU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003232" cy="5277200"/>
          </a:xfrm>
        </p:spPr>
        <p:txBody>
          <a:bodyPr/>
          <a:lstStyle/>
          <a:p>
            <a:r>
              <a:rPr lang="cs-CZ" dirty="0" smtClean="0"/>
              <a:t>V EU žije cca 447 milionů obyvatel, nejvíce obyvatel žije </a:t>
            </a:r>
            <a:br>
              <a:rPr lang="cs-CZ" dirty="0" smtClean="0"/>
            </a:br>
            <a:r>
              <a:rPr lang="cs-CZ" dirty="0" smtClean="0"/>
              <a:t>v Německu, nejméně na Maltě, rozlohou je největší Francie.</a:t>
            </a:r>
          </a:p>
          <a:p>
            <a:r>
              <a:rPr lang="cs-CZ" dirty="0" smtClean="0"/>
              <a:t>Populační vývoj EU charakterizuje </a:t>
            </a:r>
            <a:r>
              <a:rPr lang="cs-CZ" b="1" dirty="0" smtClean="0"/>
              <a:t>stárnutí populace a přistěhovalectví.</a:t>
            </a:r>
          </a:p>
          <a:p>
            <a:endParaRPr lang="cs-CZ" dirty="0" smtClean="0"/>
          </a:p>
          <a:p>
            <a:r>
              <a:rPr lang="cs-CZ" dirty="0"/>
              <a:t>Z hlediska státního zřízení je v EU 21 republik a 6 konstitučních </a:t>
            </a:r>
            <a:r>
              <a:rPr lang="cs-CZ" dirty="0" smtClean="0"/>
              <a:t>monarchií.</a:t>
            </a:r>
          </a:p>
          <a:p>
            <a:r>
              <a:rPr lang="cs-CZ" dirty="0" smtClean="0"/>
              <a:t>Členské státy jsou členy </a:t>
            </a:r>
            <a:r>
              <a:rPr lang="cs-CZ" dirty="0"/>
              <a:t>Rady Evropy (mezinárodní organizace zaměřující se </a:t>
            </a:r>
            <a:r>
              <a:rPr lang="cs-CZ" dirty="0" smtClean="0"/>
              <a:t>na dodržování </a:t>
            </a:r>
            <a:r>
              <a:rPr lang="cs-CZ" dirty="0"/>
              <a:t>lidských práv a demokratických principů).</a:t>
            </a:r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455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Ekonomický profil EU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Z pohledu ekonomické síly patří Evropská unie mezi tzv. tři centra světové ekonomiky (USA, asijská centra – Japonsko, Čína</a:t>
            </a:r>
            <a:r>
              <a:rPr lang="cs-CZ" dirty="0" smtClean="0"/>
              <a:t>).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/>
              <a:t>Ekonomická síla jednotlivých členských států je velmi rozdílná.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Z </a:t>
            </a:r>
            <a:r>
              <a:rPr lang="cs-CZ" dirty="0"/>
              <a:t>hlediska ekonomické vyspělosti </a:t>
            </a:r>
            <a:r>
              <a:rPr lang="cs-CZ" dirty="0" smtClean="0"/>
              <a:t>měřené hrubým domácím produktem na obyvatele lze rozdělit státy na tři skupiny:</a:t>
            </a:r>
          </a:p>
          <a:p>
            <a:r>
              <a:rPr lang="cs-CZ" b="1" dirty="0"/>
              <a:t>nejvyspělejší státy světa </a:t>
            </a:r>
            <a:r>
              <a:rPr lang="cs-CZ" dirty="0" smtClean="0"/>
              <a:t>– západoevropské a severská státy.</a:t>
            </a:r>
          </a:p>
          <a:p>
            <a:r>
              <a:rPr lang="cs-CZ" b="1" dirty="0" smtClean="0"/>
              <a:t>skupiny </a:t>
            </a:r>
            <a:r>
              <a:rPr lang="cs-CZ" b="1" dirty="0"/>
              <a:t>středně vyspělých </a:t>
            </a:r>
            <a:r>
              <a:rPr lang="cs-CZ" b="1" dirty="0" smtClean="0"/>
              <a:t>zemí </a:t>
            </a:r>
            <a:r>
              <a:rPr lang="cs-CZ" dirty="0" smtClean="0"/>
              <a:t>– státy, které </a:t>
            </a:r>
            <a:r>
              <a:rPr lang="cs-CZ" dirty="0"/>
              <a:t>vstoupily do EU v 80. </a:t>
            </a:r>
            <a:r>
              <a:rPr lang="cs-CZ" dirty="0" smtClean="0"/>
              <a:t>letech a </a:t>
            </a:r>
            <a:r>
              <a:rPr lang="cs-CZ" dirty="0"/>
              <a:t>v </a:t>
            </a:r>
            <a:r>
              <a:rPr lang="cs-CZ" dirty="0" smtClean="0"/>
              <a:t>roce 2004. </a:t>
            </a:r>
          </a:p>
          <a:p>
            <a:r>
              <a:rPr lang="cs-CZ" b="1" dirty="0" smtClean="0"/>
              <a:t>skupina </a:t>
            </a:r>
            <a:r>
              <a:rPr lang="cs-CZ" b="1" dirty="0"/>
              <a:t>nejméně rozvinutých </a:t>
            </a:r>
            <a:r>
              <a:rPr lang="cs-CZ" b="1" dirty="0" smtClean="0"/>
              <a:t>zemí</a:t>
            </a:r>
            <a:r>
              <a:rPr lang="cs-CZ" dirty="0" smtClean="0"/>
              <a:t>– Bulharsko</a:t>
            </a:r>
            <a:r>
              <a:rPr lang="cs-CZ" dirty="0"/>
              <a:t>, Rumunsko a Chorvatsko.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501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627</TotalTime>
  <Words>668</Words>
  <Application>Microsoft Office PowerPoint</Application>
  <PresentationFormat>Předvádění na obrazovce (4:3)</PresentationFormat>
  <Paragraphs>73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Calibri</vt:lpstr>
      <vt:lpstr>Wingdings</vt:lpstr>
      <vt:lpstr>Wingdings 2</vt:lpstr>
      <vt:lpstr>Arkýř</vt:lpstr>
      <vt:lpstr>Základní údaje o EU</vt:lpstr>
      <vt:lpstr>Evropská unie</vt:lpstr>
      <vt:lpstr>Prezentace aplikace PowerPoint</vt:lpstr>
      <vt:lpstr>Eurozóna</vt:lpstr>
      <vt:lpstr>Prezentace aplikace PowerPoint</vt:lpstr>
      <vt:lpstr>Schengenský prostor</vt:lpstr>
      <vt:lpstr>Prezentace aplikace PowerPoint</vt:lpstr>
      <vt:lpstr>Charakteristika EU</vt:lpstr>
      <vt:lpstr>Ekonomický profil EU</vt:lpstr>
      <vt:lpstr>Symboly Evropské unie – evropská vlajka</vt:lpstr>
      <vt:lpstr>Symboly Evropské unie – evropská hymna</vt:lpstr>
      <vt:lpstr>Symboly Evropské unie – den evropy – 9. květen </vt:lpstr>
      <vt:lpstr>Symboly Evropské unie – Motto</vt:lpstr>
    </vt:vector>
  </TitlesOfParts>
  <Company>OPF SU Karvina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Hospodářská politika</dc:title>
  <dc:creator>Admins</dc:creator>
  <cp:lastModifiedBy>nen0001</cp:lastModifiedBy>
  <cp:revision>76</cp:revision>
  <cp:lastPrinted>2018-09-24T14:48:30Z</cp:lastPrinted>
  <dcterms:created xsi:type="dcterms:W3CDTF">2015-02-19T14:22:13Z</dcterms:created>
  <dcterms:modified xsi:type="dcterms:W3CDTF">2020-10-14T09:01:02Z</dcterms:modified>
</cp:coreProperties>
</file>