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17"/>
  </p:notesMasterIdLst>
  <p:handoutMasterIdLst>
    <p:handoutMasterId r:id="rId18"/>
  </p:handoutMasterIdLst>
  <p:sldIdLst>
    <p:sldId id="256" r:id="rId3"/>
    <p:sldId id="258" r:id="rId4"/>
    <p:sldId id="259" r:id="rId5"/>
    <p:sldId id="324" r:id="rId6"/>
    <p:sldId id="266" r:id="rId7"/>
    <p:sldId id="315" r:id="rId8"/>
    <p:sldId id="316" r:id="rId9"/>
    <p:sldId id="273" r:id="rId10"/>
    <p:sldId id="274" r:id="rId11"/>
    <p:sldId id="275" r:id="rId12"/>
    <p:sldId id="281" r:id="rId13"/>
    <p:sldId id="276" r:id="rId14"/>
    <p:sldId id="319" r:id="rId15"/>
    <p:sldId id="323" r:id="rId16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144AD4-D03B-45CD-8546-32DF200B2FA7}" type="datetimeFigureOut">
              <a:rPr lang="cs-CZ" smtClean="0"/>
              <a:t>7.10.2020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CE7EF9-6658-4B49-8ABF-31DDFA46D2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9614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BE71FE-E50A-48DF-AD2F-716FDC2A0475}" type="datetimeFigureOut">
              <a:rPr lang="cs-CZ" smtClean="0"/>
              <a:t>7.10.2020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5C189-C4E4-40DF-A10E-167E50B3F9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3017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smtClean="0"/>
          </a:p>
        </p:txBody>
      </p:sp>
    </p:spTree>
    <p:extLst>
      <p:ext uri="{BB962C8B-B14F-4D97-AF65-F5344CB8AC3E}">
        <p14:creationId xmlns:p14="http://schemas.microsoft.com/office/powerpoint/2010/main" val="1862304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31402A5-CF29-4560-8312-1343C2C28A1C}" type="datetimeFigureOut">
              <a:rPr lang="cs-CZ" smtClean="0"/>
              <a:pPr/>
              <a:t>7.10.2020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7.10.2020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7.10.2020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7D025170-6073-4689-BA13-7DF1D6DDEE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C196D30B-97B5-4045-9B4B-D91007E05E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91440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42A1A1CC-ABD4-41B2-B462-8D36E33190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A478F802-FF64-4ADC-B317-93B15B58BF6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12934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D3D50C12-3457-4D08-85CA-F0D7F0385B91}"/>
              </a:ext>
            </a:extLst>
          </p:cNvPr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7C7074F6-084E-4E2C-8A37-ECFC12E3E71C}"/>
              </a:ext>
            </a:extLst>
          </p:cNvPr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6" name="Zástupný symbol pro datum 3">
            <a:extLst>
              <a:ext uri="{FF2B5EF4-FFF2-40B4-BE49-F238E27FC236}">
                <a16:creationId xmlns:a16="http://schemas.microsoft.com/office/drawing/2014/main" id="{DE036EDD-3DB2-4EEF-900F-AD44C71F0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zápatí 4">
            <a:extLst>
              <a:ext uri="{FF2B5EF4-FFF2-40B4-BE49-F238E27FC236}">
                <a16:creationId xmlns:a16="http://schemas.microsoft.com/office/drawing/2014/main" id="{219C6A2E-1EEB-4703-B7F0-127CE08BF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2A3E1DF0-40FE-4334-9D46-4E4DC673C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4D441EF-8CE9-47DE-8531-A60BD50084F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342344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FF86BA8-5083-4EE1-AEDA-B9968E5E5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203E3E3-DFD0-43AC-A9C7-5C4A0CFEA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1BFC894-D995-48EC-820E-16425D9F9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1FF70-838F-4997-A8BF-D7EC3FF69C1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36630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3976DC89-7135-4355-AC1E-EA24C5D3C9EA}"/>
              </a:ext>
            </a:extLst>
          </p:cNvPr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A66A7296-D558-44DC-B9B5-0D86E84BCA57}"/>
              </a:ext>
            </a:extLst>
          </p:cNvPr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datum 3">
            <a:extLst>
              <a:ext uri="{FF2B5EF4-FFF2-40B4-BE49-F238E27FC236}">
                <a16:creationId xmlns:a16="http://schemas.microsoft.com/office/drawing/2014/main" id="{24A1F903-B960-440A-81CF-13E52BF82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zápatí 4">
            <a:extLst>
              <a:ext uri="{FF2B5EF4-FFF2-40B4-BE49-F238E27FC236}">
                <a16:creationId xmlns:a16="http://schemas.microsoft.com/office/drawing/2014/main" id="{5310F1AC-8D25-4686-9DC7-4264AA610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E3B1EF4C-42D2-490E-91A5-2F16AAAAD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DE77796-A79D-48B8-9A83-FF38785A795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836735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0FF86BA8-5083-4EE1-AEDA-B9968E5E5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B203E3E3-DFD0-43AC-A9C7-5C4A0CFEA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71BFC894-D995-48EC-820E-16425D9F9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C4860-935C-4F9A-A44A-4F4E27E2E68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48654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Zástupný symbol pro datum 3">
            <a:extLst>
              <a:ext uri="{FF2B5EF4-FFF2-40B4-BE49-F238E27FC236}">
                <a16:creationId xmlns:a16="http://schemas.microsoft.com/office/drawing/2014/main" id="{0FF86BA8-5083-4EE1-AEDA-B9968E5E5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4">
            <a:extLst>
              <a:ext uri="{FF2B5EF4-FFF2-40B4-BE49-F238E27FC236}">
                <a16:creationId xmlns:a16="http://schemas.microsoft.com/office/drawing/2014/main" id="{B203E3E3-DFD0-43AC-A9C7-5C4A0CFEA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>
            <a:extLst>
              <a:ext uri="{FF2B5EF4-FFF2-40B4-BE49-F238E27FC236}">
                <a16:creationId xmlns:a16="http://schemas.microsoft.com/office/drawing/2014/main" id="{71BFC894-D995-48EC-820E-16425D9F9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C665C-36FE-4891-A1C1-56BCEC60C71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184330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datum 3">
            <a:extLst>
              <a:ext uri="{FF2B5EF4-FFF2-40B4-BE49-F238E27FC236}">
                <a16:creationId xmlns:a16="http://schemas.microsoft.com/office/drawing/2014/main" id="{0FF86BA8-5083-4EE1-AEDA-B9968E5E5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4">
            <a:extLst>
              <a:ext uri="{FF2B5EF4-FFF2-40B4-BE49-F238E27FC236}">
                <a16:creationId xmlns:a16="http://schemas.microsoft.com/office/drawing/2014/main" id="{B203E3E3-DFD0-43AC-A9C7-5C4A0CFEA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71BFC894-D995-48EC-820E-16425D9F9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1FD5D-A687-48C3-9D07-FCA69C3FA96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539564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62BC20C-DFBA-4B88-8E8C-88E95BDB3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6411191-0848-42A7-9615-0E0067019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E33BF15-EFFE-42FE-90F5-BE8A58BF0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A17C6-D499-4915-94BD-5C5C11E6241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78969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7.10.2020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>
            <a:extLst>
              <a:ext uri="{FF2B5EF4-FFF2-40B4-BE49-F238E27FC236}">
                <a16:creationId xmlns:a16="http://schemas.microsoft.com/office/drawing/2014/main" id="{B9519C48-6EE7-4DB7-960A-50CFB9333C13}"/>
              </a:ext>
            </a:extLst>
          </p:cNvPr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170C1441-95DC-4BB8-8AD9-C1D9B434320C}"/>
              </a:ext>
            </a:extLst>
          </p:cNvPr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datum 4">
            <a:extLst>
              <a:ext uri="{FF2B5EF4-FFF2-40B4-BE49-F238E27FC236}">
                <a16:creationId xmlns:a16="http://schemas.microsoft.com/office/drawing/2014/main" id="{06A0649D-D34F-4C6C-B0A5-1BF8D527E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5">
            <a:extLst>
              <a:ext uri="{FF2B5EF4-FFF2-40B4-BE49-F238E27FC236}">
                <a16:creationId xmlns:a16="http://schemas.microsoft.com/office/drawing/2014/main" id="{C9A115D5-A1CD-4388-9EA2-CBCD30BD2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6">
            <a:extLst>
              <a:ext uri="{FF2B5EF4-FFF2-40B4-BE49-F238E27FC236}">
                <a16:creationId xmlns:a16="http://schemas.microsoft.com/office/drawing/2014/main" id="{E73B9841-86E8-456A-98A0-9438BD6F0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0416C-2212-4FA3-86C9-93C8C4F5441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602465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>
            <a:extLst>
              <a:ext uri="{FF2B5EF4-FFF2-40B4-BE49-F238E27FC236}">
                <a16:creationId xmlns:a16="http://schemas.microsoft.com/office/drawing/2014/main" id="{B6B57F9B-114A-4FB3-A04F-46EEB4F27E3F}"/>
              </a:ext>
            </a:extLst>
          </p:cNvPr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211C96AF-BCB8-4ED6-9460-CF13BDD0F2A2}"/>
              </a:ext>
            </a:extLst>
          </p:cNvPr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cs-CZ" noProof="0"/>
              <a:t>Kliknutím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datum 4">
            <a:extLst>
              <a:ext uri="{FF2B5EF4-FFF2-40B4-BE49-F238E27FC236}">
                <a16:creationId xmlns:a16="http://schemas.microsoft.com/office/drawing/2014/main" id="{B88B2387-7AB6-4520-9949-8AC022C9E6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5">
            <a:extLst>
              <a:ext uri="{FF2B5EF4-FFF2-40B4-BE49-F238E27FC236}">
                <a16:creationId xmlns:a16="http://schemas.microsoft.com/office/drawing/2014/main" id="{34DFED8E-CC7F-4733-833B-E4A79F7C1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6">
            <a:extLst>
              <a:ext uri="{FF2B5EF4-FFF2-40B4-BE49-F238E27FC236}">
                <a16:creationId xmlns:a16="http://schemas.microsoft.com/office/drawing/2014/main" id="{D79C9ED7-171B-449A-A802-7B118C0A0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269C2-6F2A-4A8C-9861-0EF30A1644A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105849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FF86BA8-5083-4EE1-AEDA-B9968E5E5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203E3E3-DFD0-43AC-A9C7-5C4A0CFEA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1BFC894-D995-48EC-820E-16425D9F9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3E4AF-B1C0-4067-8D36-EB7A354806B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002676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D94E27BD-F08E-4C49-A89F-8CF290567ACF}"/>
              </a:ext>
            </a:extLst>
          </p:cNvPr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7973BF0F-C16E-4895-96FC-59E0A2DD932F}"/>
              </a:ext>
            </a:extLst>
          </p:cNvPr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Zástupný symbol pro datum 3">
            <a:extLst>
              <a:ext uri="{FF2B5EF4-FFF2-40B4-BE49-F238E27FC236}">
                <a16:creationId xmlns:a16="http://schemas.microsoft.com/office/drawing/2014/main" id="{EDA85CEF-6874-4FB0-971A-DE4F56F69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zápatí 4">
            <a:extLst>
              <a:ext uri="{FF2B5EF4-FFF2-40B4-BE49-F238E27FC236}">
                <a16:creationId xmlns:a16="http://schemas.microsoft.com/office/drawing/2014/main" id="{C56A6D1B-4528-4AE5-83C4-62DFF4495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3A400ADD-4ACE-45C9-A826-CB31BEA03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085B8-6478-48BA-929A-D73250E31EB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564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31402A5-CF29-4560-8312-1343C2C28A1C}" type="datetimeFigureOut">
              <a:rPr lang="cs-CZ" smtClean="0"/>
              <a:pPr/>
              <a:t>7.10.2020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7.10.2020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7.10.2020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7.10.2020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7.10.2020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7.10.2020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7.10.2020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31402A5-CF29-4560-8312-1343C2C28A1C}" type="datetimeFigureOut">
              <a:rPr lang="cs-CZ" smtClean="0"/>
              <a:pPr/>
              <a:t>7.10.2020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>
            <a:extLst>
              <a:ext uri="{FF2B5EF4-FFF2-40B4-BE49-F238E27FC236}">
                <a16:creationId xmlns:a16="http://schemas.microsoft.com/office/drawing/2014/main" id="{64FC6F62-F754-4550-BDA7-824187038DC9}"/>
              </a:ext>
            </a:extLst>
          </p:cNvPr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4CB4312B-6293-4BFF-9CA1-7BD4C52D6801}"/>
              </a:ext>
            </a:extLst>
          </p:cNvPr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Zástupný symbol pro nadpis 1">
            <a:extLst>
              <a:ext uri="{FF2B5EF4-FFF2-40B4-BE49-F238E27FC236}">
                <a16:creationId xmlns:a16="http://schemas.microsoft.com/office/drawing/2014/main" id="{B7CA87D0-5C60-4D2C-90E8-0A6B20A93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1029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  <a:endParaRPr lang="en-US" altLang="cs-CZ" smtClean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FF86BA8-5083-4EE1-AEDA-B9968E5E56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203E3E3-DFD0-43AC-A9C7-5C4A0CFEA3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1BFC894-D995-48EC-820E-16425D9F91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3F3F3F"/>
                </a:solidFill>
              </a:defRPr>
            </a:lvl1pPr>
          </a:lstStyle>
          <a:p>
            <a:pPr>
              <a:defRPr/>
            </a:pPr>
            <a:fld id="{1F14A169-8DFA-4791-85AC-554CCF79141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72635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panose="020B0604020202020204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panose="020B0604020202020204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anose="05040102010807070707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nenicka@opf.slu.c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339752" y="620688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cs-CZ" sz="5400" dirty="0">
                <a:solidFill>
                  <a:schemeClr val="tx1"/>
                </a:solidFill>
              </a:rPr>
              <a:t>Evropská Unie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67744" y="2708920"/>
            <a:ext cx="6172200" cy="2376264"/>
          </a:xfrm>
        </p:spPr>
        <p:txBody>
          <a:bodyPr>
            <a:normAutofit/>
          </a:bodyPr>
          <a:lstStyle/>
          <a:p>
            <a:pPr algn="ctr"/>
            <a:endParaRPr lang="cs-CZ" sz="4000" dirty="0">
              <a:solidFill>
                <a:schemeClr val="tx1"/>
              </a:solidFill>
            </a:endParaRPr>
          </a:p>
          <a:p>
            <a:pPr algn="ctr"/>
            <a:r>
              <a:rPr lang="cs-CZ" sz="3600" dirty="0">
                <a:solidFill>
                  <a:schemeClr val="tx1"/>
                </a:solidFill>
              </a:rPr>
              <a:t>SEMINÁŘE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9A12A354-E76D-4C81-BB33-D8EEE07BA4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Evropská integrace podle Coudenhove-Kalergiho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67299282-431C-486D-8191-03D77C13F9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cs-CZ" altLang="cs-CZ" sz="3200" dirty="0"/>
              <a:t>Postupný proces federalizace Evropy, který měl přinést </a:t>
            </a:r>
          </a:p>
          <a:p>
            <a:r>
              <a:rPr lang="cs-CZ" altLang="cs-CZ" sz="3200" dirty="0"/>
              <a:t>Mír</a:t>
            </a:r>
          </a:p>
          <a:p>
            <a:r>
              <a:rPr lang="cs-CZ" altLang="cs-CZ" sz="3200" dirty="0"/>
              <a:t>Obnovu hospodářství</a:t>
            </a:r>
          </a:p>
          <a:p>
            <a:r>
              <a:rPr lang="cs-CZ" altLang="cs-CZ" sz="3200" dirty="0"/>
              <a:t>Ochranu proti vnějšímu </a:t>
            </a:r>
            <a:r>
              <a:rPr lang="cs-CZ" altLang="cs-CZ" sz="3200" dirty="0" smtClean="0"/>
              <a:t>nebezpečí</a:t>
            </a:r>
          </a:p>
          <a:p>
            <a:endParaRPr lang="cs-CZ" altLang="cs-CZ" sz="3200" dirty="0"/>
          </a:p>
          <a:p>
            <a:pPr marL="0" indent="0">
              <a:buNone/>
            </a:pPr>
            <a:r>
              <a:rPr lang="cs-CZ" altLang="cs-CZ" sz="3200" dirty="0" smtClean="0"/>
              <a:t>Evropské sjednocení nemělo podle něj zahrnovat Velkou Británii a Rusko (Sovětský svaz)</a:t>
            </a:r>
            <a:endParaRPr lang="cs-CZ" alt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>
            <a:extLst>
              <a:ext uri="{FF2B5EF4-FFF2-40B4-BE49-F238E27FC236}">
                <a16:creationId xmlns:a16="http://schemas.microsoft.com/office/drawing/2014/main" id="{12814E6B-A660-458E-A1CF-ADB053BAF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Panevropské hnutí</a:t>
            </a:r>
          </a:p>
        </p:txBody>
      </p:sp>
      <p:sp>
        <p:nvSpPr>
          <p:cNvPr id="22531" name="Zástupný symbol pro obsah 2">
            <a:extLst>
              <a:ext uri="{FF2B5EF4-FFF2-40B4-BE49-F238E27FC236}">
                <a16:creationId xmlns:a16="http://schemas.microsoft.com/office/drawing/2014/main" id="{36739A39-5C70-4605-8389-9BCBA0DA9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sz="2800" dirty="0"/>
              <a:t>V jednotlivých zemích vznikaly postupně panevropské organizace</a:t>
            </a:r>
          </a:p>
          <a:p>
            <a:r>
              <a:rPr lang="cs-CZ" altLang="cs-CZ" sz="2800" dirty="0"/>
              <a:t>V roce 1926 se konal první Panevropský kongres </a:t>
            </a:r>
            <a:r>
              <a:rPr lang="cs-CZ" altLang="cs-CZ" sz="2800" dirty="0" smtClean="0"/>
              <a:t> </a:t>
            </a:r>
          </a:p>
          <a:p>
            <a:r>
              <a:rPr lang="cs-CZ" altLang="cs-CZ" sz="2800" dirty="0" smtClean="0"/>
              <a:t>Pozdější </a:t>
            </a:r>
            <a:r>
              <a:rPr lang="cs-CZ" altLang="cs-CZ" sz="2800" dirty="0"/>
              <a:t>návrhy Panevropy ovlivnila federativní koncepce evropské integrace československého prezidenta T. G. Masaryka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C7D1334-88B8-4CCB-ABBC-D71CD8E581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z="3600"/>
              <a:t>Průkopník evropské integrace</a:t>
            </a:r>
            <a:r>
              <a:rPr lang="cs-CZ" altLang="cs-CZ" sz="4000" b="1"/>
              <a:t> Aristide Briand </a:t>
            </a:r>
            <a:endParaRPr lang="cs-CZ" altLang="cs-CZ" sz="4000"/>
          </a:p>
        </p:txBody>
      </p:sp>
      <p:sp>
        <p:nvSpPr>
          <p:cNvPr id="24579" name="Rectangle 5">
            <a:extLst>
              <a:ext uri="{FF2B5EF4-FFF2-40B4-BE49-F238E27FC236}">
                <a16:creationId xmlns:a16="http://schemas.microsoft.com/office/drawing/2014/main" id="{5232E788-A98B-43B5-BBBC-D975FCB00921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716016" y="1600200"/>
            <a:ext cx="3970784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Francouzský ministr zahraničí a premiér ve 20. letech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Navrhl vytvoření Evropské federativní unie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Jádrem jeho návrhu byla spolupráce mezi Francií a Německem</a:t>
            </a:r>
          </a:p>
          <a:p>
            <a:pPr eaLnBrk="1" hangingPunct="1">
              <a:lnSpc>
                <a:spcPct val="90000"/>
              </a:lnSpc>
            </a:pPr>
            <a:endParaRPr lang="cs-CZ" altLang="cs-CZ" dirty="0"/>
          </a:p>
        </p:txBody>
      </p:sp>
      <p:pic>
        <p:nvPicPr>
          <p:cNvPr id="24580" name="Picture 6" descr="briand">
            <a:extLst>
              <a:ext uri="{FF2B5EF4-FFF2-40B4-BE49-F238E27FC236}">
                <a16:creationId xmlns:a16="http://schemas.microsoft.com/office/drawing/2014/main" id="{559F6834-7A58-4D36-9A2F-D6AB4B0A26B6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4213" y="1773238"/>
            <a:ext cx="3459162" cy="45354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altLang="cs-CZ" sz="3600" dirty="0" err="1"/>
              <a:t>Briandův</a:t>
            </a:r>
            <a:r>
              <a:rPr lang="cs-CZ" altLang="cs-CZ" sz="3600" dirty="0"/>
              <a:t> plán a jeho ohlas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altLang="cs-CZ" sz="2800" dirty="0" err="1"/>
              <a:t>Briand</a:t>
            </a:r>
            <a:r>
              <a:rPr lang="cs-CZ" altLang="cs-CZ" sz="2800" dirty="0"/>
              <a:t> svůj návrh předložil na zasedání Rady Společnosti národů v roce 1929</a:t>
            </a:r>
          </a:p>
          <a:p>
            <a:pPr>
              <a:defRPr/>
            </a:pPr>
            <a:endParaRPr lang="cs-CZ" altLang="cs-CZ" sz="2800" dirty="0"/>
          </a:p>
          <a:p>
            <a:pPr>
              <a:defRPr/>
            </a:pPr>
            <a:r>
              <a:rPr lang="cs-CZ" altLang="cs-CZ" sz="2800" dirty="0"/>
              <a:t>Jednotlivé země se k plánu stavěly rezervovaně </a:t>
            </a:r>
          </a:p>
          <a:p>
            <a:pPr>
              <a:defRPr/>
            </a:pPr>
            <a:endParaRPr lang="cs-CZ" altLang="cs-CZ" sz="2800" dirty="0"/>
          </a:p>
          <a:p>
            <a:pPr>
              <a:defRPr/>
            </a:pPr>
            <a:r>
              <a:rPr lang="cs-CZ" altLang="cs-CZ" sz="2800" dirty="0"/>
              <a:t>K neúspěchu plánu přispělo vypuknutí hospodářské krize a nástup nacismu v Německu</a:t>
            </a:r>
          </a:p>
        </p:txBody>
      </p:sp>
    </p:spTree>
    <p:extLst>
      <p:ext uri="{BB962C8B-B14F-4D97-AF65-F5344CB8AC3E}">
        <p14:creationId xmlns:p14="http://schemas.microsoft.com/office/powerpoint/2010/main" val="244418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8">
            <a:extLst>
              <a:ext uri="{FF2B5EF4-FFF2-40B4-BE49-F238E27FC236}">
                <a16:creationId xmlns:a16="http://schemas.microsoft.com/office/drawing/2014/main" id="{3B538810-ED97-4778-8E7D-DA3513916A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Nacistická „Nová Evropa“ </a:t>
            </a:r>
          </a:p>
        </p:txBody>
      </p:sp>
      <p:pic>
        <p:nvPicPr>
          <p:cNvPr id="22531" name="Picture 10" descr="Second_world_war_europe_1941-1942_map_en">
            <a:extLst>
              <a:ext uri="{FF2B5EF4-FFF2-40B4-BE49-F238E27FC236}">
                <a16:creationId xmlns:a16="http://schemas.microsoft.com/office/drawing/2014/main" id="{A7AA143F-3769-4404-B456-619FF2C8F85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9632" y="1600200"/>
            <a:ext cx="6009531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 fontScale="90000"/>
          </a:bodyPr>
          <a:lstStyle/>
          <a:p>
            <a:r>
              <a:rPr lang="cs-CZ" sz="4400" b="1" u="sng" dirty="0">
                <a:solidFill>
                  <a:schemeClr val="tx1"/>
                </a:solidFill>
              </a:rPr>
              <a:t>Zajištění výuky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363272" cy="549322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endParaRPr lang="cs-CZ" sz="2000" b="1" dirty="0">
              <a:solidFill>
                <a:srgbClr val="FF0000"/>
              </a:solidFill>
            </a:endParaRPr>
          </a:p>
          <a:p>
            <a:pPr>
              <a:buNone/>
            </a:pPr>
            <a:endParaRPr lang="cs-CZ" sz="2000" dirty="0"/>
          </a:p>
          <a:p>
            <a:pPr>
              <a:spcAft>
                <a:spcPts val="1200"/>
              </a:spcAft>
              <a:buNone/>
            </a:pPr>
            <a:r>
              <a:rPr lang="cs-CZ" u="sng" dirty="0"/>
              <a:t>Vedoucí seminářů</a:t>
            </a:r>
            <a:r>
              <a:rPr lang="cs-CZ" dirty="0"/>
              <a:t>:</a:t>
            </a:r>
          </a:p>
          <a:p>
            <a:pPr>
              <a:spcAft>
                <a:spcPts val="1200"/>
              </a:spcAft>
              <a:buNone/>
            </a:pPr>
            <a:r>
              <a:rPr lang="cs-CZ" sz="1800" b="1" dirty="0"/>
              <a:t>Mgr. Lubomír </a:t>
            </a:r>
            <a:r>
              <a:rPr lang="cs-CZ" sz="1800" b="1" dirty="0" err="1"/>
              <a:t>Nenička</a:t>
            </a:r>
            <a:r>
              <a:rPr lang="cs-CZ" sz="1800" b="1" dirty="0"/>
              <a:t>, Ph.D.</a:t>
            </a:r>
          </a:p>
          <a:p>
            <a:pPr>
              <a:buNone/>
            </a:pPr>
            <a:r>
              <a:rPr lang="cs-CZ" sz="1800" b="1" dirty="0"/>
              <a:t>katedra ekonomie a veřejné správy</a:t>
            </a:r>
          </a:p>
          <a:p>
            <a:pPr>
              <a:buNone/>
            </a:pPr>
            <a:r>
              <a:rPr lang="cs-CZ" sz="1800" b="1" dirty="0"/>
              <a:t>kancelář A236</a:t>
            </a:r>
          </a:p>
          <a:p>
            <a:pPr>
              <a:buNone/>
            </a:pPr>
            <a:r>
              <a:rPr lang="cs-CZ" sz="1800" b="1" dirty="0"/>
              <a:t>tel.: 596398365</a:t>
            </a:r>
          </a:p>
          <a:p>
            <a:pPr>
              <a:buNone/>
            </a:pPr>
            <a:r>
              <a:rPr lang="cs-CZ" sz="1800" b="1" dirty="0"/>
              <a:t>email: </a:t>
            </a:r>
            <a:r>
              <a:rPr lang="cs-CZ" sz="1800" b="1" dirty="0">
                <a:hlinkClick r:id="rId2"/>
              </a:rPr>
              <a:t>nenicka@opf.slu.cz</a:t>
            </a:r>
            <a:endParaRPr lang="cs-CZ" sz="1800" b="1" dirty="0"/>
          </a:p>
          <a:p>
            <a:pPr>
              <a:buNone/>
            </a:pPr>
            <a:r>
              <a:rPr lang="cs-CZ" sz="1800" b="1" dirty="0"/>
              <a:t>			</a:t>
            </a:r>
            <a:endParaRPr lang="cs-CZ" sz="1700" dirty="0"/>
          </a:p>
          <a:p>
            <a:pPr lvl="0">
              <a:buClr>
                <a:srgbClr val="4F81BD"/>
              </a:buClr>
              <a:buNone/>
            </a:pPr>
            <a:r>
              <a:rPr lang="cs-CZ" u="sng" dirty="0">
                <a:solidFill>
                  <a:srgbClr val="FF0000"/>
                </a:solidFill>
              </a:rPr>
              <a:t>Přednášející</a:t>
            </a:r>
            <a:r>
              <a:rPr lang="cs-CZ" dirty="0">
                <a:solidFill>
                  <a:srgbClr val="FF0000"/>
                </a:solidFill>
              </a:rPr>
              <a:t>: 	</a:t>
            </a:r>
            <a:r>
              <a:rPr lang="cs-CZ" b="1" dirty="0">
                <a:solidFill>
                  <a:srgbClr val="FF0000"/>
                </a:solidFill>
              </a:rPr>
              <a:t>doc. Ing. Marian </a:t>
            </a:r>
            <a:r>
              <a:rPr lang="cs-CZ" b="1" dirty="0" err="1">
                <a:solidFill>
                  <a:srgbClr val="FF0000"/>
                </a:solidFill>
              </a:rPr>
              <a:t>Lebiedzik</a:t>
            </a:r>
            <a:r>
              <a:rPr lang="cs-CZ" b="1" dirty="0">
                <a:solidFill>
                  <a:srgbClr val="FF0000"/>
                </a:solidFill>
              </a:rPr>
              <a:t>, Ph.D.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33204" y="116632"/>
            <a:ext cx="7467600" cy="634082"/>
          </a:xfrm>
        </p:spPr>
        <p:txBody>
          <a:bodyPr>
            <a:normAutofit fontScale="90000"/>
          </a:bodyPr>
          <a:lstStyle/>
          <a:p>
            <a:r>
              <a:rPr lang="cs-CZ" sz="4400" b="1" u="sng" dirty="0">
                <a:solidFill>
                  <a:schemeClr val="tx1"/>
                </a:solidFill>
              </a:rPr>
              <a:t>Podmínky absolvování seminářů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750714"/>
            <a:ext cx="7467600" cy="5990654"/>
          </a:xfrm>
        </p:spPr>
        <p:txBody>
          <a:bodyPr>
            <a:normAutofit/>
          </a:bodyPr>
          <a:lstStyle/>
          <a:p>
            <a:r>
              <a:rPr lang="cs-CZ" sz="2800" b="1" u="sng" dirty="0"/>
              <a:t>Vypracování písemných odpovědí na otázky </a:t>
            </a:r>
            <a:br>
              <a:rPr lang="cs-CZ" sz="2800" b="1" u="sng" dirty="0"/>
            </a:br>
            <a:r>
              <a:rPr lang="cs-CZ" sz="2800" b="1" u="sng" dirty="0"/>
              <a:t>k vybraným textům o problematice evropské integrace</a:t>
            </a:r>
          </a:p>
          <a:p>
            <a:endParaRPr lang="cs-CZ" sz="2800" b="1" u="sng" dirty="0"/>
          </a:p>
          <a:p>
            <a:r>
              <a:rPr lang="cs-CZ" sz="2800" b="1" u="sng" dirty="0"/>
              <a:t> </a:t>
            </a:r>
          </a:p>
          <a:p>
            <a:r>
              <a:rPr lang="cs-CZ" sz="2800" b="1" u="sng" dirty="0"/>
              <a:t>2 průběžné testy</a:t>
            </a:r>
          </a:p>
          <a:p>
            <a:pPr marL="1349375" indent="-273050">
              <a:buFont typeface="Wingdings" panose="05000000000000000000" pitchFamily="2" charset="2"/>
              <a:buChar char="v"/>
            </a:pPr>
            <a:r>
              <a:rPr lang="cs-CZ" sz="2800" i="1" dirty="0"/>
              <a:t>Každý test za 15 bodů</a:t>
            </a:r>
          </a:p>
          <a:p>
            <a:pPr marL="1076325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DBC7FF3C-1F98-40AC-B1E6-9FFD54EF83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86063" y="304800"/>
            <a:ext cx="6357937" cy="1431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dirty="0">
                <a:solidFill>
                  <a:srgbClr val="FF9900"/>
                </a:solidFill>
                <a:latin typeface="Bookman Old Style" pitchFamily="18" charset="0"/>
              </a:rPr>
              <a:t>Systém hodnocení kurzu</a:t>
            </a:r>
          </a:p>
        </p:txBody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15583398-8163-486B-A403-2B7BF538C4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1588" y="1773238"/>
            <a:ext cx="8858251" cy="5299075"/>
          </a:xfrm>
        </p:spPr>
        <p:txBody>
          <a:bodyPr rtlCol="0">
            <a:normAutofit fontScale="70000" lnSpcReduction="20000"/>
          </a:bodyPr>
          <a:lstStyle/>
          <a:p>
            <a:pPr marL="609600" indent="-6096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ct val="120000"/>
              <a:buFont typeface="Wingdings" pitchFamily="2" charset="2"/>
              <a:buChar char="ü"/>
              <a:defRPr/>
            </a:pPr>
            <a:r>
              <a:rPr lang="cs-CZ" sz="4500" dirty="0"/>
              <a:t>2 průběžné testy, které se píší na přednášce:</a:t>
            </a:r>
          </a:p>
          <a:p>
            <a:pPr marL="609600" indent="-609600"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ct val="120000"/>
              <a:buFont typeface="Wingdings" pitchFamily="2" charset="2"/>
              <a:buNone/>
              <a:defRPr/>
            </a:pPr>
            <a:endParaRPr lang="cs-CZ" b="1" dirty="0">
              <a:solidFill>
                <a:srgbClr val="C00000"/>
              </a:solidFill>
              <a:latin typeface="Times New Roman" pitchFamily="18" charset="0"/>
            </a:endParaRPr>
          </a:p>
          <a:p>
            <a:pPr marL="609600" indent="-609600"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ct val="120000"/>
              <a:buFont typeface="Wingdings" pitchFamily="2" charset="2"/>
              <a:buNone/>
              <a:defRPr/>
            </a:pPr>
            <a:r>
              <a:rPr lang="cs-CZ" sz="3800" b="1" dirty="0">
                <a:solidFill>
                  <a:srgbClr val="C00000"/>
                </a:solidFill>
                <a:latin typeface="Times New Roman" pitchFamily="18" charset="0"/>
              </a:rPr>
              <a:t>1. test na příslušném semináři v týdnech 2. – 14. listopadu</a:t>
            </a:r>
          </a:p>
          <a:p>
            <a:pPr marL="609600" indent="-609600"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ct val="120000"/>
              <a:buFont typeface="Wingdings" pitchFamily="2" charset="2"/>
              <a:buNone/>
              <a:defRPr/>
            </a:pPr>
            <a:r>
              <a:rPr lang="cs-CZ" sz="3800" b="1" dirty="0">
                <a:solidFill>
                  <a:srgbClr val="C00000"/>
                </a:solidFill>
                <a:latin typeface="Times New Roman" pitchFamily="18" charset="0"/>
              </a:rPr>
              <a:t>2. test na příslušném semináři v týdnech 7. – 18. prosince</a:t>
            </a:r>
          </a:p>
          <a:p>
            <a:pPr marL="609600" indent="-609600"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ct val="120000"/>
              <a:buFont typeface="Wingdings" pitchFamily="2" charset="2"/>
              <a:buNone/>
              <a:defRPr/>
            </a:pPr>
            <a:endParaRPr lang="cs-CZ" sz="2600" dirty="0">
              <a:cs typeface="Tahoma" pitchFamily="34" charset="0"/>
            </a:endParaRPr>
          </a:p>
          <a:p>
            <a:pPr marL="609600" indent="-609600"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ct val="120000"/>
              <a:buFont typeface="Wingdings" pitchFamily="2" charset="2"/>
              <a:buNone/>
              <a:defRPr/>
            </a:pPr>
            <a:r>
              <a:rPr lang="cs-CZ" sz="3800" dirty="0">
                <a:cs typeface="Tahoma" pitchFamily="34" charset="0"/>
              </a:rPr>
              <a:t>Každý test obsahuje 15 otázek ,odpověď     ABCD (vždy právě jedna je  správná),  za oba testy je možné získat 30 bodů.</a:t>
            </a:r>
          </a:p>
          <a:p>
            <a:pPr marL="609600" indent="-609600"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ct val="120000"/>
              <a:buFont typeface="Wingdings" pitchFamily="2" charset="2"/>
              <a:buNone/>
              <a:defRPr/>
            </a:pPr>
            <a:endParaRPr lang="cs-CZ" sz="3600" dirty="0">
              <a:cs typeface="Tahoma" pitchFamily="34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ct val="120000"/>
              <a:buNone/>
              <a:defRPr/>
            </a:pPr>
            <a:r>
              <a:rPr lang="cs-CZ" sz="3600" b="1" dirty="0" smtClean="0">
                <a:solidFill>
                  <a:srgbClr val="C00000"/>
                </a:solidFill>
                <a:latin typeface="Times New Roman" pitchFamily="18" charset="0"/>
              </a:rPr>
              <a:t>Kombinovaná </a:t>
            </a:r>
            <a:r>
              <a:rPr lang="cs-CZ" sz="3600" b="1" dirty="0">
                <a:solidFill>
                  <a:srgbClr val="C00000"/>
                </a:solidFill>
                <a:latin typeface="Times New Roman" pitchFamily="18" charset="0"/>
              </a:rPr>
              <a:t>zkouška, v rámci které se píše zkouškový test 1. test. Z testu je možné získat maximálně 100 bodů.</a:t>
            </a:r>
          </a:p>
          <a:p>
            <a:pPr marL="609600" indent="-6096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ct val="120000"/>
              <a:buFont typeface="Wingdings" pitchFamily="2" charset="2"/>
              <a:buChar char="ü"/>
              <a:defRPr/>
            </a:pPr>
            <a:endParaRPr lang="cs-CZ" sz="3600" b="1" dirty="0">
              <a:solidFill>
                <a:srgbClr val="C00000"/>
              </a:solidFill>
              <a:latin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ct val="120000"/>
              <a:buNone/>
              <a:defRPr/>
            </a:pPr>
            <a:r>
              <a:rPr lang="cs-CZ" sz="3600" b="1" dirty="0" smtClean="0">
                <a:solidFill>
                  <a:srgbClr val="C00000"/>
                </a:solidFill>
                <a:latin typeface="Times New Roman" pitchFamily="18" charset="0"/>
              </a:rPr>
              <a:t>Pro </a:t>
            </a:r>
            <a:r>
              <a:rPr lang="cs-CZ" sz="3600" b="1" dirty="0">
                <a:solidFill>
                  <a:srgbClr val="C00000"/>
                </a:solidFill>
                <a:latin typeface="Times New Roman" pitchFamily="18" charset="0"/>
              </a:rPr>
              <a:t>úspěšné vykonání zkoušky je nezbytné získat minimálně 80 bodů!!!</a:t>
            </a:r>
          </a:p>
          <a:p>
            <a:pPr marL="609600" indent="-6096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ct val="120000"/>
              <a:buFont typeface="Wingdings" pitchFamily="2" charset="2"/>
              <a:buChar char="ü"/>
              <a:defRPr/>
            </a:pPr>
            <a:endParaRPr lang="cs-CZ" sz="3600" dirty="0">
              <a:cs typeface="Tahoma" pitchFamily="34" charset="0"/>
            </a:endParaRPr>
          </a:p>
          <a:p>
            <a:pPr marL="609600" indent="-609600" eaLnBrk="1" fontAlgn="auto" hangingPunct="1">
              <a:lnSpc>
                <a:spcPct val="155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ct val="120000"/>
              <a:buFont typeface="Wingdings" pitchFamily="2" charset="2"/>
              <a:buChar char="ü"/>
              <a:defRPr/>
            </a:pPr>
            <a:endParaRPr lang="cs-CZ" sz="2000" dirty="0">
              <a:cs typeface="Tahoma" pitchFamily="34" charset="0"/>
            </a:endParaRPr>
          </a:p>
          <a:p>
            <a:pPr marL="609600" indent="-609600" eaLnBrk="1" fontAlgn="auto" hangingPunct="1">
              <a:lnSpc>
                <a:spcPct val="155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ct val="120000"/>
              <a:buFont typeface="Wingdings" pitchFamily="2" charset="2"/>
              <a:buChar char="ü"/>
              <a:defRPr/>
            </a:pPr>
            <a:endParaRPr lang="cs-CZ" sz="2400" dirty="0"/>
          </a:p>
          <a:p>
            <a:pPr marL="609600" indent="-609600" eaLnBrk="1" fontAlgn="auto" hangingPunct="1">
              <a:lnSpc>
                <a:spcPct val="155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Tx/>
              <a:buFont typeface="Wingdings" pitchFamily="2" charset="2"/>
              <a:buChar char="ü"/>
              <a:defRPr/>
            </a:pPr>
            <a:endParaRPr lang="cs-CZ" sz="2400" dirty="0"/>
          </a:p>
        </p:txBody>
      </p:sp>
      <p:pic>
        <p:nvPicPr>
          <p:cNvPr id="21508" name="Picture 2" descr="C:\Documents and Settings\Zam\Local Settings\Temporary Internet Files\Content.IE5\RG5WVU0Q\MPj04312750000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0"/>
            <a:ext cx="2087563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136267"/>
            <a:ext cx="223138" cy="184666"/>
          </a:xfrm>
          <a:prstGeom prst="rect">
            <a:avLst/>
          </a:prstGeom>
          <a:solidFill>
            <a:srgbClr val="FDFD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bIns="0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A0A0A"/>
                </a:solidFill>
                <a:effectLst/>
                <a:uLnTx/>
                <a:uFillTx/>
                <a:latin typeface="Arial Unicode MS"/>
                <a:ea typeface="+mn-ea"/>
                <a:cs typeface="+mn-cs"/>
              </a:rPr>
              <a:t>-</a:t>
            </a:r>
            <a:endParaRPr kumimoji="0" lang="cs-CZ" altLang="cs-CZ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8444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339752" y="620688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cs-CZ" sz="5400" dirty="0">
                <a:solidFill>
                  <a:schemeClr val="tx1"/>
                </a:solidFill>
              </a:rPr>
              <a:t>Předchůdci evropské integrace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67744" y="2708920"/>
            <a:ext cx="6172200" cy="2376264"/>
          </a:xfrm>
        </p:spPr>
        <p:txBody>
          <a:bodyPr>
            <a:normAutofit/>
          </a:bodyPr>
          <a:lstStyle/>
          <a:p>
            <a:pPr algn="ctr"/>
            <a:endParaRPr lang="cs-CZ" sz="4000" dirty="0">
              <a:solidFill>
                <a:schemeClr val="tx1"/>
              </a:solidFill>
            </a:endParaRPr>
          </a:p>
          <a:p>
            <a:pPr algn="ctr"/>
            <a:r>
              <a:rPr lang="cs-CZ" sz="3600" dirty="0">
                <a:solidFill>
                  <a:schemeClr val="tx1"/>
                </a:solidFill>
              </a:rPr>
              <a:t>Od Jiřího z Poděbrad </a:t>
            </a:r>
            <a:br>
              <a:rPr lang="cs-CZ" sz="3600" dirty="0">
                <a:solidFill>
                  <a:schemeClr val="tx1"/>
                </a:solidFill>
              </a:rPr>
            </a:br>
            <a:r>
              <a:rPr lang="cs-CZ" sz="3600" dirty="0">
                <a:solidFill>
                  <a:schemeClr val="tx1"/>
                </a:solidFill>
              </a:rPr>
              <a:t>k Panevropskému hnutí</a:t>
            </a:r>
          </a:p>
        </p:txBody>
      </p:sp>
    </p:spTree>
    <p:extLst>
      <p:ext uri="{BB962C8B-B14F-4D97-AF65-F5344CB8AC3E}">
        <p14:creationId xmlns:p14="http://schemas.microsoft.com/office/powerpoint/2010/main" val="158940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A49AF3D-0510-452D-B284-A97E80955C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/>
              <a:t>První návrhy evropského sjednocení</a:t>
            </a:r>
            <a:br>
              <a:rPr lang="cs-CZ" altLang="cs-CZ" sz="4000"/>
            </a:br>
            <a:r>
              <a:rPr lang="cs-CZ" altLang="cs-CZ" sz="2800"/>
              <a:t>Smlouva o nastolení míru v celém křesťanstvu </a:t>
            </a:r>
            <a:endParaRPr lang="cs-CZ" altLang="cs-CZ" sz="4000"/>
          </a:p>
        </p:txBody>
      </p:sp>
      <p:pic>
        <p:nvPicPr>
          <p:cNvPr id="15363" name="Picture 4" descr="0341_01_01">
            <a:extLst>
              <a:ext uri="{FF2B5EF4-FFF2-40B4-BE49-F238E27FC236}">
                <a16:creationId xmlns:a16="http://schemas.microsoft.com/office/drawing/2014/main" id="{AA44D0DA-F19B-4BE6-A2B7-7AEFD9DF9564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552" y="1693862"/>
            <a:ext cx="3124200" cy="434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364" name="Rectangle 3">
            <a:extLst>
              <a:ext uri="{FF2B5EF4-FFF2-40B4-BE49-F238E27FC236}">
                <a16:creationId xmlns:a16="http://schemas.microsoft.com/office/drawing/2014/main" id="{4DAF4FAE-271B-4C4C-BB54-EB2FC7E0796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3923928" y="1600200"/>
            <a:ext cx="4762872" cy="4530725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3200" dirty="0"/>
              <a:t>V 15. století v reakci </a:t>
            </a:r>
            <a:r>
              <a:rPr lang="cs-CZ" altLang="cs-CZ" sz="3200" dirty="0" smtClean="0"/>
              <a:t>na tureckou hrozbu předložil </a:t>
            </a:r>
            <a:r>
              <a:rPr lang="cs-CZ" altLang="cs-CZ" sz="3200" dirty="0"/>
              <a:t>český král </a:t>
            </a:r>
            <a:br>
              <a:rPr lang="cs-CZ" altLang="cs-CZ" sz="3200" dirty="0"/>
            </a:br>
            <a:r>
              <a:rPr lang="cs-CZ" altLang="cs-CZ" sz="3200" dirty="0"/>
              <a:t>Jiří z Poděbrad se svými rádci návrh </a:t>
            </a:r>
            <a:br>
              <a:rPr lang="cs-CZ" altLang="cs-CZ" sz="3200" dirty="0"/>
            </a:br>
            <a:r>
              <a:rPr lang="cs-CZ" altLang="cs-CZ" sz="3200" dirty="0"/>
              <a:t>na mírové společenství křesťanských zemí</a:t>
            </a:r>
          </a:p>
          <a:p>
            <a:pPr eaLnBrk="1" hangingPunct="1"/>
            <a:endParaRPr lang="cs-CZ" altLang="cs-CZ" sz="2800" dirty="0"/>
          </a:p>
          <a:p>
            <a:pPr marL="0" indent="0" eaLnBrk="1" hangingPunct="1">
              <a:buNone/>
            </a:pPr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4645BA4-00E3-440B-9FF1-877866C11A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/>
              <a:t>Evropský projekt Jiřího z Poděbrad 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A2FEDF4-D491-46C5-A7F6-A247C7AB6DB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sz="3200" dirty="0"/>
              <a:t>Jeho plán měl řadu moderních rysů: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200" dirty="0"/>
              <a:t>zastupitelské orgány – Spolkové shromáždění, spolkovou pokladnu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200" dirty="0"/>
              <a:t>systém arbitrážních řízení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sz="3200" dirty="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sz="3200" dirty="0"/>
              <a:t>V 60. letech 15. století vyslal král poselstva se svými návrhy na panovnické dvory – bez úspěchu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813D8900-1F9A-4AB0-A9E9-4AD41B648F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Napoleonova </a:t>
            </a:r>
            <a:r>
              <a:rPr lang="cs-CZ" altLang="cs-CZ" dirty="0" smtClean="0"/>
              <a:t>Evropa – nucené „sjednocení“ na imperiálním základě   </a:t>
            </a:r>
            <a:endParaRPr lang="cs-CZ" altLang="cs-CZ" dirty="0"/>
          </a:p>
        </p:txBody>
      </p:sp>
      <p:pic>
        <p:nvPicPr>
          <p:cNvPr id="31747" name="Picture 5" descr="w-mapa-napoleon">
            <a:extLst>
              <a:ext uri="{FF2B5EF4-FFF2-40B4-BE49-F238E27FC236}">
                <a16:creationId xmlns:a16="http://schemas.microsoft.com/office/drawing/2014/main" id="{22C53C91-725F-49AE-B6B3-9777ED28B65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1447800"/>
            <a:ext cx="73152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6E35578E-191A-474B-8C91-4CE19BEC5A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z="4000"/>
              <a:t>Richard </a:t>
            </a:r>
            <a:r>
              <a:rPr lang="cs-CZ" altLang="cs-CZ" sz="4000" b="1"/>
              <a:t>Coudenhove-Kalergi</a:t>
            </a:r>
            <a:br>
              <a:rPr lang="cs-CZ" altLang="cs-CZ" sz="4000" b="1"/>
            </a:br>
            <a:r>
              <a:rPr lang="cs-CZ" altLang="cs-CZ" sz="3200" b="1"/>
              <a:t>(1894-1972)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ED5F76AD-80D5-443B-B470-50D3A33CDDA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600200"/>
            <a:ext cx="4114800" cy="4530725"/>
          </a:xfrm>
        </p:spPr>
        <p:txBody>
          <a:bodyPr>
            <a:normAutofit/>
          </a:bodyPr>
          <a:lstStyle/>
          <a:p>
            <a:r>
              <a:rPr lang="cs-CZ" altLang="cs-CZ" dirty="0"/>
              <a:t>Rakouský šlechtic, diplomat a novinář</a:t>
            </a:r>
          </a:p>
          <a:p>
            <a:pPr eaLnBrk="1" hangingPunct="1"/>
            <a:r>
              <a:rPr lang="cs-CZ" altLang="cs-CZ" dirty="0"/>
              <a:t>Tvůrce projektu Panevropy</a:t>
            </a:r>
          </a:p>
          <a:p>
            <a:r>
              <a:rPr lang="cs-CZ" altLang="cs-CZ" dirty="0"/>
              <a:t>Návrh evropského sjednocení začal propagovat na začátku 20. let – v r. 1923 vydal spis Panevropa</a:t>
            </a:r>
          </a:p>
          <a:p>
            <a:r>
              <a:rPr lang="cs-CZ" altLang="cs-CZ" dirty="0"/>
              <a:t>Odmítal </a:t>
            </a:r>
            <a:r>
              <a:rPr lang="cs-CZ" altLang="cs-CZ" dirty="0" smtClean="0"/>
              <a:t> </a:t>
            </a:r>
            <a:r>
              <a:rPr lang="cs-CZ" altLang="cs-CZ" dirty="0"/>
              <a:t>revizi hranic a naopak navrhoval jejich postupné zrušení</a:t>
            </a:r>
          </a:p>
          <a:p>
            <a:pPr eaLnBrk="1" hangingPunct="1"/>
            <a:endParaRPr lang="cs-CZ" altLang="cs-CZ" dirty="0"/>
          </a:p>
        </p:txBody>
      </p:sp>
      <p:pic>
        <p:nvPicPr>
          <p:cNvPr id="17412" name="Picture 6" descr="Coudenhove-Kalergi">
            <a:extLst>
              <a:ext uri="{FF2B5EF4-FFF2-40B4-BE49-F238E27FC236}">
                <a16:creationId xmlns:a16="http://schemas.microsoft.com/office/drawing/2014/main" id="{31B219F7-E6FA-4EED-92D8-944035FC10E8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552" y="1844824"/>
            <a:ext cx="3611563" cy="4400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rkýř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odul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488</TotalTime>
  <Words>445</Words>
  <Application>Microsoft Office PowerPoint</Application>
  <PresentationFormat>Předvádění na obrazovce (4:3)</PresentationFormat>
  <Paragraphs>73</Paragraphs>
  <Slides>14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11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14</vt:i4>
      </vt:variant>
    </vt:vector>
  </HeadingPairs>
  <TitlesOfParts>
    <vt:vector size="27" baseType="lpstr">
      <vt:lpstr>Arial</vt:lpstr>
      <vt:lpstr>Arial Unicode MS</vt:lpstr>
      <vt:lpstr>Bookman Old Style</vt:lpstr>
      <vt:lpstr>Calibri</vt:lpstr>
      <vt:lpstr>Corbel</vt:lpstr>
      <vt:lpstr>Tahoma</vt:lpstr>
      <vt:lpstr>Times New Roman</vt:lpstr>
      <vt:lpstr>Verdana</vt:lpstr>
      <vt:lpstr>Wingdings</vt:lpstr>
      <vt:lpstr>Wingdings 2</vt:lpstr>
      <vt:lpstr>Wingdings 3</vt:lpstr>
      <vt:lpstr>Arkýř</vt:lpstr>
      <vt:lpstr>Modul</vt:lpstr>
      <vt:lpstr>Evropská Unie </vt:lpstr>
      <vt:lpstr>Zajištění výuky</vt:lpstr>
      <vt:lpstr>Podmínky absolvování seminářů</vt:lpstr>
      <vt:lpstr>Systém hodnocení kurzu</vt:lpstr>
      <vt:lpstr>Předchůdci evropské integrace </vt:lpstr>
      <vt:lpstr>První návrhy evropského sjednocení Smlouva o nastolení míru v celém křesťanstvu </vt:lpstr>
      <vt:lpstr>Evropský projekt Jiřího z Poděbrad </vt:lpstr>
      <vt:lpstr>Napoleonova Evropa – nucené „sjednocení“ na imperiálním základě   </vt:lpstr>
      <vt:lpstr>Richard Coudenhove-Kalergi (1894-1972)</vt:lpstr>
      <vt:lpstr>Evropská integrace podle Coudenhove-Kalergiho</vt:lpstr>
      <vt:lpstr>Panevropské hnutí</vt:lpstr>
      <vt:lpstr>Průkopník evropské integrace Aristide Briand </vt:lpstr>
      <vt:lpstr>Briandův plán a jeho ohlas </vt:lpstr>
      <vt:lpstr>Nacistická „Nová Evropa“ </vt:lpstr>
    </vt:vector>
  </TitlesOfParts>
  <Company>OPF SU Karvina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Hospodářská politika</dc:title>
  <dc:creator>Admins</dc:creator>
  <cp:lastModifiedBy>nen0001</cp:lastModifiedBy>
  <cp:revision>64</cp:revision>
  <cp:lastPrinted>2018-09-24T14:48:30Z</cp:lastPrinted>
  <dcterms:created xsi:type="dcterms:W3CDTF">2015-02-19T14:22:13Z</dcterms:created>
  <dcterms:modified xsi:type="dcterms:W3CDTF">2020-10-07T09:05:17Z</dcterms:modified>
</cp:coreProperties>
</file>