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28" r:id="rId1"/>
  </p:sldMasterIdLst>
  <p:notesMasterIdLst>
    <p:notesMasterId r:id="rId16"/>
  </p:notesMasterIdLst>
  <p:sldIdLst>
    <p:sldId id="282" r:id="rId2"/>
    <p:sldId id="284" r:id="rId3"/>
    <p:sldId id="305" r:id="rId4"/>
    <p:sldId id="306" r:id="rId5"/>
    <p:sldId id="285" r:id="rId6"/>
    <p:sldId id="286" r:id="rId7"/>
    <p:sldId id="303" r:id="rId8"/>
    <p:sldId id="304" r:id="rId9"/>
    <p:sldId id="287" r:id="rId10"/>
    <p:sldId id="290" r:id="rId11"/>
    <p:sldId id="291" r:id="rId12"/>
    <p:sldId id="294" r:id="rId13"/>
    <p:sldId id="297" r:id="rId14"/>
    <p:sldId id="30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E80C2-199B-4444-9615-A3EED9901F01}" type="datetimeFigureOut">
              <a:rPr lang="cs-CZ" smtClean="0"/>
              <a:pPr/>
              <a:t>11.12.2020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D17B3-FF34-488F-A9F1-3FA29BD582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26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5AABAC-DDCB-49EE-84B8-A81FFE2881E4}" type="slidenum">
              <a:rPr lang="cs-CZ" altLang="cs-CZ"/>
              <a:pPr/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5214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3C47D29-F51A-48B6-8D3E-DB2E4295B2A9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3CB2-E76A-43A3-ADDC-56E7C253D45B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4361-200A-471E-900C-375DB9058942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4114800"/>
          </a:xfrm>
        </p:spPr>
        <p:txBody>
          <a:bodyPr rtlCol="0">
            <a:normAutofit/>
          </a:bodyPr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8CDE-1520-41BE-9A6D-B2234DE39E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146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8FAFF0-5F79-48F8-AB29-581E98094384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E27448-345F-42E0-8AA3-4698CAAA531D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5A631-75ED-4072-B135-5E5CE5BC6776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5876E-56A2-4AAB-9D56-81015EBDCDF3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EE066E-01A7-4D26-B1B1-9585FE481F68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7B72-262E-4F21-A46F-4434DA289A5A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20B384-3AD8-4597-BF86-C1377CB257B4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6E38-D489-492E-969D-1B664903C003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62CA73-AAB2-44BD-ADD5-A4366A8C1495}" type="datetime1">
              <a:rPr lang="cs-CZ" smtClean="0"/>
              <a:pPr/>
              <a:t>11.12.2020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81F515D-F547-4740-A9E4-98B6434F7F4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Právo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Závazky z deliktů, Zvláštní případy odpovědnosti za škodu</a:t>
            </a:r>
          </a:p>
        </p:txBody>
      </p:sp>
      <p:pic>
        <p:nvPicPr>
          <p:cNvPr id="3075" name="Picture 4" descr="G:\KLIENTI\OVX\2008-06-SLU-DesignManual\2008-10-DM\2008-11-04-Stavba01\final03\export\logoOPF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63" y="358775"/>
            <a:ext cx="4643437" cy="185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G:\KLIENTI\OVX\2008-06-SLU-DesignManual\2008-10-DM\2008-11-04-Stavba01\final03\export\kolecka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8138" y="6321425"/>
            <a:ext cx="197961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u="sng" dirty="0"/>
              <a:t>Škoda na odložené věci (§ 2945 NOZ):</a:t>
            </a:r>
            <a:endParaRPr lang="pl-PL" sz="2200" u="sng" dirty="0"/>
          </a:p>
          <a:p>
            <a:pPr marL="342900" indent="-342900">
              <a:buFontTx/>
              <a:buChar char="-"/>
            </a:pPr>
            <a:r>
              <a:rPr lang="cs-CZ" sz="2200" dirty="0"/>
              <a:t>uplatní se </a:t>
            </a:r>
            <a:r>
              <a:rPr lang="cs-CZ" sz="2200" b="1" dirty="0"/>
              <a:t>při provozování činnosti spojené s odkládáním věcí </a:t>
            </a:r>
            <a:r>
              <a:rPr lang="cs-CZ" sz="2200" dirty="0"/>
              <a:t>(např. úschovna zavazadel, rovněž provozovatel hlídaných garáží nebo podobných zařízení - dopravní prostředky a jejich příslušenství) 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nahrazuje </a:t>
            </a:r>
            <a:r>
              <a:rPr lang="cs-CZ" sz="2200" b="1" dirty="0"/>
              <a:t>se poškození, ztráta nebo zničení věci </a:t>
            </a:r>
            <a:r>
              <a:rPr lang="cs-CZ" sz="2200" dirty="0"/>
              <a:t>- </a:t>
            </a:r>
            <a:r>
              <a:rPr lang="cs-CZ" sz="2200" b="1" dirty="0"/>
              <a:t>zavinění provozovatele není vyžadováno 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právo na náhradu škody </a:t>
            </a:r>
            <a:r>
              <a:rPr lang="cs-CZ" sz="2200" b="1" dirty="0"/>
              <a:t>nutno uplatnit bez zbytečného odkladu</a:t>
            </a:r>
            <a:r>
              <a:rPr lang="cs-CZ" sz="2200" dirty="0"/>
              <a:t>; není-li právo u provozovatele uplatněno včas a provozovatel to namítne, soud náhradu škody nepřizná - </a:t>
            </a:r>
            <a:r>
              <a:rPr lang="cs-CZ" sz="2200" b="1" dirty="0"/>
              <a:t>nejpozději musí být právo uplatněno do 15 dnů </a:t>
            </a:r>
            <a:r>
              <a:rPr lang="cs-CZ" sz="2200" dirty="0"/>
              <a:t>od doby, kdy se poškozený musel o škodě dozvědět </a:t>
            </a:r>
          </a:p>
        </p:txBody>
      </p:sp>
    </p:spTree>
    <p:extLst>
      <p:ext uri="{BB962C8B-B14F-4D97-AF65-F5344CB8AC3E}">
        <p14:creationId xmlns:p14="http://schemas.microsoft.com/office/powerpoint/2010/main" val="3738093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na věci vnesené (§ 2946 a násl. NOZ):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dirty="0"/>
              <a:t>uplatní se </a:t>
            </a:r>
            <a:r>
              <a:rPr lang="cs-CZ" sz="2200" b="1" dirty="0"/>
              <a:t>při pravidelném provozování ubytovacích služeb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věci ubytovaným vnesené do prostor vyhrazených k ubytování nebo k uložení věcí</a:t>
            </a:r>
            <a:r>
              <a:rPr lang="cs-CZ" sz="2200" dirty="0"/>
              <a:t>, příp. věci pro ubytovaného tam vnesené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možnost liberace: </a:t>
            </a:r>
          </a:p>
          <a:p>
            <a:pPr marL="800100" lvl="1" indent="-342900">
              <a:buFontTx/>
              <a:buChar char="-"/>
            </a:pPr>
            <a:r>
              <a:rPr lang="pl-PL" sz="2200" dirty="0"/>
              <a:t>ke škodě by došlo i jinak nebo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škodu způsobil ubytovaný nebo jeho doprovod</a:t>
            </a:r>
          </a:p>
          <a:p>
            <a:pPr marL="800100" lvl="1" indent="-342900">
              <a:buFontTx/>
              <a:buChar char="-"/>
            </a:pPr>
            <a:endParaRPr lang="cs-CZ" sz="2200" dirty="0"/>
          </a:p>
          <a:p>
            <a:pPr marL="800100" lvl="1" indent="-342900">
              <a:buFontTx/>
              <a:buChar char="-"/>
            </a:pPr>
            <a:r>
              <a:rPr lang="cs-CZ" sz="2200" dirty="0"/>
              <a:t>právo na náhradu škody </a:t>
            </a:r>
            <a:r>
              <a:rPr lang="cs-CZ" sz="2200" b="1" dirty="0"/>
              <a:t>nutno uplatnit bez zbytečného odkladu</a:t>
            </a:r>
            <a:r>
              <a:rPr lang="cs-CZ" sz="2200" dirty="0"/>
              <a:t>; není-li právo u provozovatele uplatněno včas a provozovatel to namítne, soud náhradu škody nepřizná - nejpozději </a:t>
            </a:r>
            <a:r>
              <a:rPr lang="cs-CZ" sz="2200" b="1" dirty="0"/>
              <a:t>musí být právo uplatněno do 15 dnů </a:t>
            </a:r>
            <a:r>
              <a:rPr lang="cs-CZ" sz="2200" dirty="0"/>
              <a:t>od doby, kdy se poškozený musel o škodě dozvědět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 </a:t>
            </a:r>
          </a:p>
          <a:p>
            <a:pPr marL="800100" lvl="1" indent="-342900"/>
            <a:endParaRPr lang="cs-CZ" sz="2200" b="1" dirty="0"/>
          </a:p>
          <a:p>
            <a:pPr marL="800100" lvl="1" indent="-342900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618163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u="sng" dirty="0"/>
              <a:t>Škoda způsobená informací nebo radou (§ 2950 NOZ)</a:t>
            </a:r>
            <a:r>
              <a:rPr lang="cs-CZ" sz="2200" b="1" u="sng" dirty="0"/>
              <a:t>:</a:t>
            </a:r>
            <a:r>
              <a:rPr lang="pt-BR" sz="2200" b="1" u="sng" dirty="0"/>
              <a:t> </a:t>
            </a:r>
            <a:endParaRPr lang="pt-BR" sz="2200" u="sng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Škůdcem může být: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kdo se hlásí jako příslušník určitého stavu nebo povolání k odbornému výkonu nebo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jinak vystupuje jako odborník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škoda způsobená neúplnou nebo nesprávnou informací nebo škodlivou radou danou za odměnu v záležitosti svého vědění nebo dovednosti 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400" dirty="0"/>
              <a:t>Jinak se hradí jen škoda, kterou někdo informací nebo radou způsobil vědomě.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876668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Náhrada při ublížení na zdraví a při usmrcení: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dle NOZ je možné, aby soud určil výši náhrady dle svého vlastního uvážení a s ohledem na všechny okolnosti případu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škůdce při ublížení na zdraví poskytne </a:t>
            </a:r>
            <a:r>
              <a:rPr lang="cs-CZ" sz="2200" dirty="0"/>
              <a:t>(§ 2958 NOZ):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peněžitou náhradu plně vyvažující vytrpěné bolesti a další nemajetkové újmy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při vzniku překážky lepší budoucnosti poškozeného rovněž náhradu za ztížení společenského uplatnění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nelze-li výši náhrady určit, stanoví se podle zásad slušnosti 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škůdce při usmrcení nebo zvlášť závažném ublížení na zdraví </a:t>
            </a:r>
            <a:r>
              <a:rPr lang="cs-CZ" sz="2200" dirty="0"/>
              <a:t>odčiní duševní útrapy manželu, rodiči, dítěti nebo jiné osobě blízké (§ 2959 NOZ):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peněžitou náhradou plně vyvažující jejich utrpení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nelze-li výši náhrady určit, stanoví se podle zásad slušnosti </a:t>
            </a:r>
            <a:endParaRPr lang="cs-CZ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0999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55675" y="764704"/>
            <a:ext cx="871296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Újma za narušení dovolené (§ 2543 NOZ):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§ 2543 NOZ: „</a:t>
            </a:r>
            <a:r>
              <a:rPr lang="cs-CZ" sz="2200" i="1" dirty="0"/>
              <a:t>Při porušení povinnosti, za niž odpovídá, nahradí pořadatel zákazníkovi vedle škody na majetku také újmu za narušení dovolené, zejména byl-li zájezd zmařen nebo podstatně zkrácen.“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pokud cestovní kancelář např. nedopraví své klienty do požadovaného letoviska, budou po ní moci požadovat nejenom navrácení ceny zájezdu, ale i náhradu újmy za narušení dovolené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náhrada této újmy by měla být hrazena zejména v případech, kdy je zájezd zcela zmařen nebo podstatně zkrácen – </a:t>
            </a:r>
            <a:r>
              <a:rPr lang="cs-CZ" sz="2200" i="1" dirty="0"/>
              <a:t>např. pokud rekreanti uvízli několik dní na letišti nebo byli ubytováni v nevyhovujícím hotelu</a:t>
            </a:r>
            <a:endParaRPr lang="cs-CZ" sz="2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39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0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Odpovědnost za škodu způsobenou tím, kdo nemůže posoudit následky svého jednání (§ 2920 a násl. NOZ): </a:t>
            </a:r>
          </a:p>
          <a:p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vztahuje se na osoby nezletilé nebo osoby stižené duševní poruchou</a:t>
            </a: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společně a nerozdílně se škůdcem nahradí škodu i ten, kdo: </a:t>
            </a:r>
          </a:p>
          <a:p>
            <a:pPr lvl="1"/>
            <a:r>
              <a:rPr lang="cs-CZ" sz="2200" b="1" dirty="0"/>
              <a:t>- zanedbal náležitý dohled </a:t>
            </a:r>
            <a:r>
              <a:rPr lang="cs-CZ" sz="2200" dirty="0"/>
              <a:t>(je-li škůdce povinen k náhradě) 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kdo se uvede vlastní vinou do takového stavu</a:t>
            </a:r>
            <a:r>
              <a:rPr lang="cs-CZ" sz="2200" dirty="0"/>
              <a:t>, že není s to ovládnout své jednání nebo posoudit jeho následky, nahradí škodu v tomto stavu způsobenou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společně a nerozdílně s ním nahradí škodu ti, kteří jej vlastní vinou do tohoto stavu přivedli</a:t>
            </a:r>
            <a:endParaRPr lang="cs-CZ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402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provozní činností (§ 2924):</a:t>
            </a:r>
          </a:p>
          <a:p>
            <a:pPr>
              <a:buFont typeface="Arial" pitchFamily="34" charset="0"/>
              <a:buChar char="•"/>
            </a:pPr>
            <a:r>
              <a:rPr lang="cs-CZ" sz="2200" dirty="0"/>
              <a:t>s každou provozní činností se přirozeně pojí zvýšené riziko vzniku škody</a:t>
            </a:r>
          </a:p>
          <a:p>
            <a:endParaRPr lang="cs-CZ" sz="2200" u="sng" dirty="0"/>
          </a:p>
          <a:p>
            <a:pPr>
              <a:buFont typeface="Arial" pitchFamily="34" charset="0"/>
              <a:buChar char="•"/>
            </a:pPr>
            <a:r>
              <a:rPr lang="cs-CZ" sz="2400" dirty="0"/>
              <a:t>NOZ zachovává odpovědnost provozovatele za nezaviněnou</a:t>
            </a:r>
          </a:p>
          <a:p>
            <a:r>
              <a:rPr lang="cs-CZ" sz="2400" dirty="0"/>
              <a:t>škodu, rozšiřuje však možnosti jejího zproštění. Dostačujícím důvodem by nově měla byt skutečnost,</a:t>
            </a:r>
          </a:p>
          <a:p>
            <a:r>
              <a:rPr lang="cs-CZ" sz="2400" dirty="0"/>
              <a:t>že provozovatel vynaložil veškerou péči, kterou lze rozumně požadovat, aby ke škodě nedošlo.</a:t>
            </a: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70573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provozem zvlášť nebezpečným (§ 2925)</a:t>
            </a:r>
            <a:r>
              <a:rPr lang="cs-CZ" sz="2200" b="1" dirty="0"/>
              <a:t>:</a:t>
            </a: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200" dirty="0"/>
              <a:t>NOZ u zvlášť nebezpečného provozu zavádí (oproti běžnému provozu) zvláště přísné podmínky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provozovatel bude za vznik škody odpovědný bez ohledu na to, zda vynaložil veškerou možnou péči</a:t>
            </a:r>
            <a:r>
              <a:rPr lang="cs-CZ" sz="2200" dirty="0"/>
              <a:t>. Zároveň </a:t>
            </a:r>
            <a:r>
              <a:rPr lang="cs-CZ" sz="2200" b="1" dirty="0"/>
              <a:t>bude odpovědný i za pouhé zvýšení pravděpodobnosti vzniku škody, a to s ohledem na to, v jakém poměru tuto pravděpodobnost zvyšuje. </a:t>
            </a: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80811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30200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provozem dopravního prostředku (§ 2927 a násl. NOZ): 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objektivní odpovědnost</a:t>
            </a:r>
            <a:r>
              <a:rPr lang="cs-CZ" sz="2200" dirty="0"/>
              <a:t>: liberační důvod - provozovatel prokáže, že škodě nemohl zabránit ani při vynaložení veškerého úsilí, které lze požadovat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absolutní odpovědnost</a:t>
            </a:r>
            <a:r>
              <a:rPr lang="cs-CZ" sz="2200" dirty="0"/>
              <a:t>: odpovědnosti se nelze zprostit, jestliže byla škoda způsobena okolnostmi, které mají původ v provozu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domněnka provozovatele dopravního prostředku</a:t>
            </a:r>
            <a:r>
              <a:rPr lang="cs-CZ" sz="2200" dirty="0"/>
              <a:t> v opravě - osoba, která převzala dopravní prostředek k opravě 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nelze-li určit provozovatele dopravního prostředku, považuje se za něj jeho vlastník </a:t>
            </a:r>
            <a:endParaRPr lang="cs-CZ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430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432047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1081767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zvířetem (§ 2933 a násl. NOZ):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pl-PL" sz="2200" b="1" dirty="0"/>
              <a:t>dle NOZ za škodu odpovídá: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vlastník zvířete (ať již bylo pod dohledem jiné osoby či nikoliv !!!) </a:t>
            </a:r>
          </a:p>
          <a:p>
            <a:pPr marL="800100" lvl="1" indent="-342900">
              <a:buFontTx/>
              <a:buChar char="-"/>
            </a:pPr>
            <a:r>
              <a:rPr lang="cs-CZ" sz="2200" dirty="0"/>
              <a:t>společně a nerozdílně s vlastníkem zvířete osoba, které bylo zvíře svěřeno, zvíře chová nebo jinak používá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kdo svévolně vezme zvíře vlastníku</a:t>
            </a:r>
            <a:r>
              <a:rPr lang="cs-CZ" sz="2200" dirty="0"/>
              <a:t>, odpovídá za škodu způsobenou zvířetem 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064628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1124744"/>
            <a:ext cx="871296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věcí (§ 2936 a násl. NOZ): 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dirty="0"/>
              <a:t>škoda způsobená </a:t>
            </a:r>
            <a:r>
              <a:rPr lang="cs-CZ" sz="2200" b="1" dirty="0"/>
              <a:t>při plnění závazku použitím vadné věci </a:t>
            </a:r>
            <a:r>
              <a:rPr lang="cs-CZ" sz="2200" dirty="0"/>
              <a:t>(vztahuje se i </a:t>
            </a:r>
            <a:r>
              <a:rPr lang="cs-CZ" sz="2200" u="sng" dirty="0"/>
              <a:t>na poskytování zdravotnických, sociálních, veterinárních a jiných biologických služeb</a:t>
            </a:r>
            <a:r>
              <a:rPr lang="cs-CZ" sz="2200" dirty="0"/>
              <a:t>)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odpovídá</a:t>
            </a:r>
            <a:r>
              <a:rPr lang="cs-CZ" sz="2200" dirty="0"/>
              <a:t> ten, kdo vadnou věc použil při plnění závazku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způsobení škody věcí samou </a:t>
            </a:r>
            <a:r>
              <a:rPr lang="cs-CZ" sz="2200" dirty="0"/>
              <a:t>- odpovídá ten, kdo měl mít nad věcí dohled; nelze-li takovou osobu určit, odpovídá vlastník věci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možnost liberace</a:t>
            </a:r>
            <a:r>
              <a:rPr lang="cs-CZ" sz="2200" dirty="0"/>
              <a:t>, prokáže-li, že nebyl zanedbán náležitý dohled</a:t>
            </a:r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395302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908721"/>
            <a:ext cx="871296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u="sng" dirty="0"/>
              <a:t>Škoda způsobená vadou výrobku (§ 2939 a násl. NOZ):</a:t>
            </a:r>
            <a:endParaRPr lang="cs-CZ" sz="2200" u="sng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vztahuje se na </a:t>
            </a:r>
            <a:r>
              <a:rPr lang="cs-CZ" sz="2200" i="1" dirty="0"/>
              <a:t>„škodu způsobenou vadou movité věci určené k uvedení na trh jako výrobek za účelem prodeje, nájmu nebo jiného použití" </a:t>
            </a:r>
            <a:endParaRPr lang="cs-CZ" sz="2200" dirty="0"/>
          </a:p>
          <a:p>
            <a:pPr marL="342900" indent="-342900">
              <a:buFontTx/>
              <a:buChar char="-"/>
            </a:pPr>
            <a:r>
              <a:rPr lang="cs-CZ" sz="2200" b="1" dirty="0"/>
              <a:t>škodu hradí</a:t>
            </a:r>
            <a:r>
              <a:rPr lang="cs-CZ" sz="2200" dirty="0"/>
              <a:t>, kdo výrobek nebo jeho součást vyrobil, vytěžil, vypěstoval nebo jinak získal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společně a nerozdílně odpovídá </a:t>
            </a:r>
            <a:r>
              <a:rPr lang="cs-CZ" sz="2200" dirty="0"/>
              <a:t>i ten, kdo výrobek nebo jeho část označil svým jménem, ochrannou známkou nebo jiným způsobem, příp. kdo výrobek dovezl v rámci svého podnikání </a:t>
            </a:r>
          </a:p>
          <a:p>
            <a:pPr marL="342900" indent="-342900">
              <a:buFontTx/>
              <a:buChar char="-"/>
            </a:pPr>
            <a:r>
              <a:rPr lang="cs-CZ" sz="2200" b="1" dirty="0"/>
              <a:t>nelze-li výrobce určit</a:t>
            </a:r>
            <a:r>
              <a:rPr lang="cs-CZ" sz="2200" dirty="0"/>
              <a:t>, odpovídá dodavatel (§ 2940 NOZ) </a:t>
            </a:r>
          </a:p>
        </p:txBody>
      </p:sp>
    </p:spTree>
    <p:extLst>
      <p:ext uri="{BB962C8B-B14F-4D97-AF65-F5344CB8AC3E}">
        <p14:creationId xmlns:p14="http://schemas.microsoft.com/office/powerpoint/2010/main" val="3503408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Náhrada škody – zvláštní ust.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1067832"/>
            <a:ext cx="871296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u="sng" dirty="0"/>
              <a:t>Škoda na převzaté věci (§ 2944 NOZ):</a:t>
            </a:r>
            <a:endParaRPr lang="pl-PL" sz="2200" u="sng" dirty="0"/>
          </a:p>
          <a:p>
            <a:pPr marL="342900" indent="-342900">
              <a:buFontTx/>
              <a:buChar char="-"/>
            </a:pPr>
            <a:r>
              <a:rPr lang="cs-CZ" sz="2200" dirty="0"/>
              <a:t>v NOZ v zásadě shodně jako v minulé právní úpravě 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kdo převezme od jiného věc, která má být předmětem jeho závazku, nahradí její poškození, ztrátu nebo zničení </a:t>
            </a:r>
          </a:p>
          <a:p>
            <a:pPr marL="342900" indent="-342900">
              <a:buFontTx/>
              <a:buChar char="-"/>
            </a:pPr>
            <a:r>
              <a:rPr lang="cs-CZ" sz="2200" dirty="0"/>
              <a:t>možnost liberace prokázáním, že by ke škodě došlo i jinak </a:t>
            </a:r>
            <a:endParaRPr lang="cs-CZ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4905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4277</TotalTime>
  <Words>1138</Words>
  <Application>Microsoft Office PowerPoint</Application>
  <PresentationFormat>Předvádění na obrazovce (4:3)</PresentationFormat>
  <Paragraphs>92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Arkýř</vt:lpstr>
      <vt:lpstr>Prezentace aplikace PowerPoint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  <vt:lpstr>Náhrada škody – zvláštní ust.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problematiky práva</dc:title>
  <dc:creator>Tomáš</dc:creator>
  <cp:lastModifiedBy>Danuta Duda</cp:lastModifiedBy>
  <cp:revision>220</cp:revision>
  <dcterms:created xsi:type="dcterms:W3CDTF">2012-09-26T16:14:53Z</dcterms:created>
  <dcterms:modified xsi:type="dcterms:W3CDTF">2020-12-11T12:47:33Z</dcterms:modified>
</cp:coreProperties>
</file>