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58" r:id="rId12"/>
    <p:sldId id="260" r:id="rId13"/>
    <p:sldId id="263" r:id="rId14"/>
    <p:sldId id="264" r:id="rId15"/>
    <p:sldId id="271" r:id="rId16"/>
    <p:sldId id="269" r:id="rId17"/>
    <p:sldId id="270" r:id="rId18"/>
    <p:sldId id="277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Seminář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Věcná práva</a:t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Rysy vlastnického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nezávislost,</a:t>
            </a:r>
          </a:p>
          <a:p>
            <a:r>
              <a:rPr lang="cs-CZ" sz="2800" b="1" dirty="0"/>
              <a:t>jednotnost</a:t>
            </a:r>
          </a:p>
          <a:p>
            <a:r>
              <a:rPr lang="cs-CZ" b="1" dirty="0"/>
              <a:t>úplnost, </a:t>
            </a:r>
          </a:p>
          <a:p>
            <a:r>
              <a:rPr lang="cs-CZ" b="1" dirty="0"/>
              <a:t>elasticita, </a:t>
            </a:r>
          </a:p>
          <a:p>
            <a:r>
              <a:rPr lang="cs-CZ" b="1" dirty="0"/>
              <a:t>trvalost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9337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Věcná práva k cizím věcem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jsou věcná práva, jejichž obsahem jsou pouze určitá oprávnění, částečné právní panství nad věcí, která oprávněnému nepatří. </a:t>
            </a:r>
          </a:p>
          <a:p>
            <a:r>
              <a:rPr lang="cs-CZ" dirty="0"/>
              <a:t>Jsou tedy opakem vlastnictví a vlastníka věci ve výkonu jeho práva v určitém rozsahu omezují. </a:t>
            </a:r>
          </a:p>
          <a:p>
            <a:r>
              <a:rPr lang="cs-CZ" dirty="0"/>
              <a:t>Mají často zajišťovací funkci, zejména k pohledávce vůči vlastníkovi věci.</a:t>
            </a:r>
          </a:p>
          <a:p>
            <a:r>
              <a:rPr lang="cs-CZ" dirty="0"/>
              <a:t>Patří mezi ně:</a:t>
            </a:r>
          </a:p>
          <a:p>
            <a:r>
              <a:rPr lang="cs-CZ" dirty="0"/>
              <a:t>právo stavby</a:t>
            </a:r>
          </a:p>
          <a:p>
            <a:r>
              <a:rPr lang="cs-CZ" dirty="0"/>
              <a:t>věcné břemeno</a:t>
            </a:r>
          </a:p>
          <a:p>
            <a:r>
              <a:rPr lang="cs-CZ" dirty="0"/>
              <a:t>zástavní právo</a:t>
            </a:r>
          </a:p>
          <a:p>
            <a:r>
              <a:rPr lang="cs-CZ" dirty="0"/>
              <a:t>zadržovací právo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Právo stavby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NOZ do českého občanského práva vrací tzv. právo stavby (§ 1240 a </a:t>
            </a:r>
            <a:r>
              <a:rPr lang="cs-CZ" dirty="0" err="1"/>
              <a:t>násl</a:t>
            </a:r>
            <a:r>
              <a:rPr lang="cs-CZ" dirty="0"/>
              <a:t>.). </a:t>
            </a:r>
          </a:p>
          <a:p>
            <a:r>
              <a:rPr lang="cs-CZ" dirty="0"/>
              <a:t>Důvodem je právě pravidlo, že stavba je součástí pozemku, nemůže mít tudíž rozdílného vlastníka.  </a:t>
            </a:r>
          </a:p>
          <a:p>
            <a:r>
              <a:rPr lang="cs-CZ" dirty="0"/>
              <a:t>Jestliže však vlastník po určitou dobu nemá v úmyslu na svém pozemku stavět, může pozemek dočasně přenechat jiné osobě, které tam stavět umožní. </a:t>
            </a:r>
          </a:p>
          <a:p>
            <a:r>
              <a:rPr lang="cs-CZ" dirty="0"/>
              <a:t>K tomu slouží institut práva stavby.</a:t>
            </a:r>
          </a:p>
          <a:p>
            <a:r>
              <a:rPr lang="cs-CZ" dirty="0"/>
              <a:t>Osoba, již toto právo přísluší, může na dotčeném pozemku (popřípadě pod nim) zejména vybudovat novou stavbu. </a:t>
            </a:r>
          </a:p>
          <a:p>
            <a:r>
              <a:rPr lang="cs-CZ" dirty="0"/>
              <a:t>Právo stavby ale může spočívat i v oprávněni převzít již existující stavbu, </a:t>
            </a:r>
            <a:r>
              <a:rPr lang="pl-PL" dirty="0"/>
              <a:t>např. za učelem jeji opravy či modernizace.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Věcná břemena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Věcná břemena slouží k tomu, aby oprávněny mohl využit určitou část užitné hodnoty cizí věci.</a:t>
            </a:r>
          </a:p>
          <a:p>
            <a:r>
              <a:rPr lang="cs-CZ" dirty="0"/>
              <a:t>Pro vlastníka to znamená, že je naopak povinen něco dat, konat, trpět, nebo se něčeho zdržet.</a:t>
            </a:r>
          </a:p>
          <a:p>
            <a:r>
              <a:rPr lang="cs-CZ" dirty="0"/>
              <a:t>Podle obsahu povinnosti rozlišuje NOZ služebnosti a reálná břemena.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Služebnosti § 1257 a následující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Od reálného břemene se služebnost odlišuje právě pasivitou vlastníka věci, který je na základě služebnosti povinen:</a:t>
            </a:r>
          </a:p>
          <a:p>
            <a:r>
              <a:rPr lang="cs-CZ" dirty="0"/>
              <a:t>Ve prospěch oprávněné osoby (určené buď konkrétně, či prostřednictvím věci, které služebnost svědčí) něco trpět nebo</a:t>
            </a:r>
          </a:p>
          <a:p>
            <a:r>
              <a:rPr lang="cs-CZ" dirty="0"/>
              <a:t>zdržet se činnosti, kterou by jinak jako vlastník mohl vykonávat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služebnosti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Pozemkové služebnosti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/>
              <a:t>Osobní služebnosti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515D-F547-4740-A9E4-98B6434F7F45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i="1" dirty="0"/>
              <a:t>inženýrské sítě</a:t>
            </a:r>
          </a:p>
          <a:p>
            <a:r>
              <a:rPr lang="cs-CZ" b="1" i="1" dirty="0"/>
              <a:t>opora cizí stavby</a:t>
            </a:r>
          </a:p>
          <a:p>
            <a:r>
              <a:rPr lang="cs-CZ" b="1" i="1" dirty="0"/>
              <a:t>služebnost okapu</a:t>
            </a:r>
          </a:p>
          <a:p>
            <a:r>
              <a:rPr lang="cs-CZ" b="1" i="1" dirty="0"/>
              <a:t>právo na svod dešťové vody</a:t>
            </a:r>
          </a:p>
          <a:p>
            <a:r>
              <a:rPr lang="cs-CZ" b="1" i="1" dirty="0"/>
              <a:t>právo na vodu</a:t>
            </a:r>
          </a:p>
          <a:p>
            <a:r>
              <a:rPr lang="cs-CZ" b="1" i="1" dirty="0"/>
              <a:t>služebnost rozlivu</a:t>
            </a:r>
          </a:p>
          <a:p>
            <a:r>
              <a:rPr lang="cs-CZ" b="1" i="1" dirty="0"/>
              <a:t>služebnost stezky, průhonu a cesty</a:t>
            </a:r>
          </a:p>
          <a:p>
            <a:r>
              <a:rPr lang="cs-CZ" b="1" i="1" dirty="0"/>
              <a:t>právo pastvy</a:t>
            </a:r>
            <a:endParaRPr lang="cs-CZ" dirty="0"/>
          </a:p>
          <a:p>
            <a:endParaRPr lang="cs-CZ" dirty="0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cs-CZ" b="1" i="1" dirty="0"/>
              <a:t>užívací právo</a:t>
            </a:r>
          </a:p>
          <a:p>
            <a:r>
              <a:rPr lang="cs-CZ" b="1" i="1" dirty="0"/>
              <a:t>požívací právo </a:t>
            </a:r>
          </a:p>
          <a:p>
            <a:r>
              <a:rPr lang="cs-CZ" b="1" i="1" dirty="0"/>
              <a:t>služebnost bytu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316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Reálná břemena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vyznačují se tím, že zavazují vlastníka služebné věci k tomu, aby ve prospěch jiné osoby něco aktivně konal, poskytoval jí nějaký užitek . Tímto se tedy odlišují od služebností.</a:t>
            </a:r>
          </a:p>
          <a:p>
            <a:r>
              <a:rPr lang="cs-CZ" dirty="0"/>
              <a:t>Reálným břemenem může být zatížena pouze věc evidovaná ve veřejném seznamu (§ 1303). </a:t>
            </a:r>
          </a:p>
          <a:p>
            <a:r>
              <a:rPr lang="cs-CZ" dirty="0"/>
              <a:t>Typické je pro ně dále to, že je lze zřídit buď na určitý časový úsek, nebo s možností vlastníka zatížené věci se z břemene vykoupit (§ 1304).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Zástavní právo § 1309 a následující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Poskytnutím zástavy dává zastávce věřiteli jistotu za splněni povinnosti dlužníka. </a:t>
            </a:r>
          </a:p>
          <a:p>
            <a:r>
              <a:rPr lang="cs-CZ" dirty="0"/>
              <a:t>Pokud dlužník svůj dluh řádně a včas nesplní, může zástavní věřitel uspokojit svou pohledávku z výtěžku prodeje </a:t>
            </a:r>
            <a:r>
              <a:rPr lang="pl-PL" dirty="0"/>
              <a:t>zastavy, nebo např. i tak, že mu zastava tzv. propadne do jeho vlastnictví.</a:t>
            </a:r>
          </a:p>
          <a:p>
            <a:r>
              <a:rPr lang="cs-CZ" dirty="0"/>
              <a:t>Funkce zástavního práva</a:t>
            </a:r>
          </a:p>
          <a:p>
            <a:pPr lvl="1"/>
            <a:r>
              <a:rPr lang="cs-CZ" b="1" dirty="0"/>
              <a:t>zajišťovací </a:t>
            </a:r>
            <a:endParaRPr lang="cs-CZ" dirty="0"/>
          </a:p>
          <a:p>
            <a:pPr lvl="1"/>
            <a:r>
              <a:rPr lang="cs-CZ" b="1" dirty="0"/>
              <a:t>uhrazovací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Zadržovací právo § 1395 a následující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Zadržovací právo</a:t>
            </a:r>
            <a:r>
              <a:rPr lang="cs-CZ" dirty="0"/>
              <a:t> umožňuje tomu, kdo by byl jinak povinen vydat </a:t>
            </a:r>
            <a:r>
              <a:rPr lang="cs-CZ" b="1" dirty="0"/>
              <a:t>movitou věc,</a:t>
            </a:r>
            <a:r>
              <a:rPr lang="cs-CZ" dirty="0"/>
              <a:t> tuto věc zadržet a zajistí tak svou </a:t>
            </a:r>
            <a:r>
              <a:rPr lang="cs-CZ" b="1" dirty="0"/>
              <a:t>splatnou pohledávku</a:t>
            </a:r>
            <a:r>
              <a:rPr lang="cs-CZ" dirty="0"/>
              <a:t> vůči tomu, komu by jinak byl povinen věc vydat. </a:t>
            </a:r>
          </a:p>
          <a:p>
            <a:r>
              <a:rPr lang="cs-CZ" dirty="0"/>
              <a:t>Zadržovací právo </a:t>
            </a:r>
            <a:r>
              <a:rPr lang="cs-CZ" b="1" dirty="0"/>
              <a:t>umožňuje věřiteli</a:t>
            </a:r>
            <a:r>
              <a:rPr lang="cs-CZ" dirty="0"/>
              <a:t> </a:t>
            </a:r>
            <a:r>
              <a:rPr lang="cs-CZ" b="1" dirty="0"/>
              <a:t>uspokojit se přednostně z výtěžku zadržované věci</a:t>
            </a:r>
            <a:r>
              <a:rPr lang="cs-CZ" dirty="0"/>
              <a:t> při výkonu soudního rozhodnutí před jinými věřiteli.</a:t>
            </a:r>
          </a:p>
          <a:p>
            <a:endParaRPr lang="cs-CZ" b="1" dirty="0"/>
          </a:p>
          <a:p>
            <a:r>
              <a:rPr lang="cs-CZ" b="1" dirty="0"/>
              <a:t>Zadržovací právo vzniká</a:t>
            </a:r>
            <a:r>
              <a:rPr lang="cs-CZ" dirty="0"/>
              <a:t> tím, že </a:t>
            </a:r>
            <a:r>
              <a:rPr lang="cs-CZ" b="1" dirty="0"/>
              <a:t>věřitel zadrží dlužníkovu věc.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081F515D-F547-4740-A9E4-98B6434F7F45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429496729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93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Věcná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NOZ upravuje věcná práva ve své třetí části (§ 976 – § 1474), pojmenované jako Absolutní práva </a:t>
            </a:r>
            <a:r>
              <a:rPr lang="cs-CZ" sz="2800" dirty="0"/>
              <a:t>– působí proti všem „</a:t>
            </a:r>
            <a:r>
              <a:rPr lang="cs-CZ" sz="2800" dirty="0" err="1"/>
              <a:t>erga</a:t>
            </a:r>
            <a:r>
              <a:rPr lang="cs-CZ" sz="2800" dirty="0"/>
              <a:t> </a:t>
            </a:r>
            <a:r>
              <a:rPr lang="cs-CZ" sz="2800" dirty="0" err="1"/>
              <a:t>omnes</a:t>
            </a:r>
            <a:r>
              <a:rPr lang="cs-CZ" sz="2800"/>
              <a:t>“.</a:t>
            </a:r>
            <a:endParaRPr lang="cs-CZ" sz="28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§ 496</a:t>
            </a:r>
          </a:p>
          <a:p>
            <a:r>
              <a:rPr lang="cs-CZ" b="1" dirty="0"/>
              <a:t>Věci hmotné a nehmotné</a:t>
            </a:r>
          </a:p>
          <a:p>
            <a:r>
              <a:rPr lang="cs-CZ" i="1" dirty="0"/>
              <a:t>(1)</a:t>
            </a:r>
            <a:r>
              <a:rPr lang="cs-CZ" dirty="0"/>
              <a:t> Hmotná věc je ovladatelná část vnějšího světa, která má povahu samostatného předmětu.</a:t>
            </a:r>
          </a:p>
          <a:p>
            <a:r>
              <a:rPr lang="cs-CZ" i="1" dirty="0"/>
              <a:t>(2)</a:t>
            </a:r>
            <a:r>
              <a:rPr lang="cs-CZ" dirty="0"/>
              <a:t> Nehmotné věci jsou práva, jejichž povaha to připouští, a jiné věci bez hmotné podstaty.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4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§ 498 </a:t>
            </a:r>
            <a:r>
              <a:rPr lang="cs-CZ" b="1" dirty="0"/>
              <a:t>Nemovité a movité věci</a:t>
            </a:r>
          </a:p>
          <a:p>
            <a:r>
              <a:rPr lang="cs-CZ" i="1" dirty="0"/>
              <a:t>(1)</a:t>
            </a:r>
            <a:r>
              <a:rPr lang="cs-CZ" dirty="0"/>
              <a:t> Nemovité věci jsou pozemky a podzemní stavby se samostatným účelovým určením, jakož i věcná práva k nim, a práva, která za nemovité věci prohlásí zákon. Stanoví-li zákon, že určitá věc není součástí pozemku, a nelze-li takovou věc přenést z místa na místo bez porušení její podstaty, je i tato věc nemovitá.</a:t>
            </a:r>
          </a:p>
          <a:p>
            <a:r>
              <a:rPr lang="cs-CZ" i="1" dirty="0"/>
              <a:t>(2)</a:t>
            </a:r>
            <a:r>
              <a:rPr lang="cs-CZ" dirty="0"/>
              <a:t> Veškeré další věci, ať je jejich podstata hmotná nebo nehmotná, jsou movité.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6397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282154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Součást věci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052736"/>
            <a:ext cx="7772400" cy="5112568"/>
          </a:xfrm>
        </p:spPr>
        <p:txBody>
          <a:bodyPr>
            <a:normAutofit/>
          </a:bodyPr>
          <a:lstStyle/>
          <a:p>
            <a:r>
              <a:rPr lang="cs-CZ" dirty="0"/>
              <a:t>§ 505</a:t>
            </a:r>
          </a:p>
          <a:p>
            <a:r>
              <a:rPr lang="cs-CZ" dirty="0"/>
              <a:t>Součást věci je vše, co k ní podle její povahy náleží a co nemůže být od věci odděleno, aniž se tím věc znehodnotí.</a:t>
            </a:r>
          </a:p>
          <a:p>
            <a:r>
              <a:rPr lang="cs-CZ" dirty="0"/>
              <a:t>§ 506</a:t>
            </a:r>
          </a:p>
          <a:p>
            <a:r>
              <a:rPr lang="cs-CZ" i="1" dirty="0"/>
              <a:t>(1)</a:t>
            </a:r>
            <a:r>
              <a:rPr lang="cs-CZ" dirty="0"/>
              <a:t> Součástí pozemku je prostor nad povrchem i pod povrchem, stavby zřízené na pozemku a jiná zařízení (dále jen „stavba“) s výjimkou staveb dočasných, včetně toho, co je zapuštěno v pozemku nebo upevněno ve zdech.</a:t>
            </a:r>
          </a:p>
          <a:p>
            <a:r>
              <a:rPr lang="cs-CZ" i="1" dirty="0"/>
              <a:t>(2)</a:t>
            </a:r>
            <a:r>
              <a:rPr lang="cs-CZ" dirty="0"/>
              <a:t> Není-li podzemní stavba nemovitou věcí, je součástí pozemku, i když zasahuje pod jiný pozemek.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02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Příslušenství věci (§ 510)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(1) Příslušenství věci je vedlejší věc vlastníka u věci hlavní, je-li účelem vedlejší věci, aby se jí trvale užívalo společně s hlavní věcí v rámci jejich hospodářského určení. Byla-li vedlejší věc od hlavní věci přechodně odloučena, nepřestává být příslušenstvím.</a:t>
            </a:r>
          </a:p>
          <a:p>
            <a:r>
              <a:rPr lang="cs-CZ" i="1" dirty="0"/>
              <a:t>(2)</a:t>
            </a:r>
            <a:r>
              <a:rPr lang="cs-CZ" dirty="0"/>
              <a:t> Má se za to, že se právní jednání a práva i povinnosti týkající se hlavní věci týkají i jejího příslušenství.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716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1872208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r>
              <a:rPr lang="cs-CZ" b="1" dirty="0"/>
              <a:t>Držba </a:t>
            </a:r>
            <a:r>
              <a:rPr lang="cs-CZ" dirty="0"/>
              <a:t>§ 987 a násl.</a:t>
            </a:r>
            <a:br>
              <a:rPr lang="cs-CZ" dirty="0"/>
            </a:b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340768"/>
            <a:ext cx="7772400" cy="4679032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§ 987</a:t>
            </a:r>
          </a:p>
          <a:p>
            <a:r>
              <a:rPr lang="cs-CZ" dirty="0"/>
              <a:t>Držitelem je ten, kdo vykonává právo pro sebe.</a:t>
            </a:r>
          </a:p>
          <a:p>
            <a:r>
              <a:rPr lang="cs-CZ" dirty="0"/>
              <a:t>§ 988</a:t>
            </a:r>
          </a:p>
          <a:p>
            <a:r>
              <a:rPr lang="cs-CZ" i="1" dirty="0"/>
              <a:t>(1)</a:t>
            </a:r>
            <a:r>
              <a:rPr lang="cs-CZ" dirty="0"/>
              <a:t> Držet lze právo, které lze právním jednáním převést na jiného a které připouští trvalý nebo opakovaný výkon.</a:t>
            </a:r>
          </a:p>
          <a:p>
            <a:r>
              <a:rPr lang="cs-CZ" i="1" dirty="0"/>
              <a:t>(2)</a:t>
            </a:r>
            <a:r>
              <a:rPr lang="cs-CZ" dirty="0"/>
              <a:t> Osobní právo není předmětem držby ani vydržení. Kdo však vykonává osobní právo poctivě, je oprávněn své domnělé právo vykonávat a hájit.</a:t>
            </a:r>
          </a:p>
          <a:p>
            <a:r>
              <a:rPr lang="cs-CZ" dirty="0"/>
              <a:t>§ 989</a:t>
            </a:r>
          </a:p>
          <a:p>
            <a:r>
              <a:rPr lang="cs-CZ" i="1" dirty="0"/>
              <a:t>(1)</a:t>
            </a:r>
            <a:r>
              <a:rPr lang="cs-CZ" dirty="0"/>
              <a:t> Vlastnické právo drží ten, kdo se věci ujal, aby ji měl jako vlastník.</a:t>
            </a:r>
          </a:p>
          <a:p>
            <a:r>
              <a:rPr lang="cs-CZ" i="1" dirty="0"/>
              <a:t>(2)</a:t>
            </a:r>
            <a:r>
              <a:rPr lang="cs-CZ" dirty="0"/>
              <a:t> Jiné právo drží ten, kdo je počal vykonávat jako osoba, jíž takové právo podle zákona náleží, a komu jiné osoby ve shodě s ním plní.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218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cs-CZ" dirty="0"/>
              <a:t>Kvalifikovaná držba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052736"/>
            <a:ext cx="7772400" cy="4967064"/>
          </a:xfrm>
        </p:spPr>
        <p:txBody>
          <a:bodyPr>
            <a:normAutofit fontScale="40000" lnSpcReduction="20000"/>
          </a:bodyPr>
          <a:lstStyle/>
          <a:p>
            <a:r>
              <a:rPr lang="cs-CZ" sz="3800" dirty="0"/>
              <a:t>§ 991</a:t>
            </a:r>
          </a:p>
          <a:p>
            <a:r>
              <a:rPr lang="cs-CZ" sz="3800" b="1" dirty="0"/>
              <a:t>Řádná držba</a:t>
            </a:r>
          </a:p>
          <a:p>
            <a:r>
              <a:rPr lang="cs-CZ" sz="3800" dirty="0"/>
              <a:t>Držba je řádná, pokud se zakládá na platném právním důvodu. Kdo se ujme držby bezprostředně, aniž ruší cizí držbu, nebo kdo se ujme držby z vůle předchozího držitele nebo na základě výroku orgánu veřejné moci, je řádným držitelem.</a:t>
            </a:r>
          </a:p>
          <a:p>
            <a:r>
              <a:rPr lang="cs-CZ" sz="3800" b="1" dirty="0"/>
              <a:t>Poctivá držba</a:t>
            </a:r>
          </a:p>
          <a:p>
            <a:r>
              <a:rPr lang="cs-CZ" sz="3800" dirty="0"/>
              <a:t>§ 992</a:t>
            </a:r>
          </a:p>
          <a:p>
            <a:r>
              <a:rPr lang="cs-CZ" sz="3800" i="1" dirty="0"/>
              <a:t>(1)</a:t>
            </a:r>
            <a:r>
              <a:rPr lang="cs-CZ" sz="3800" dirty="0"/>
              <a:t> Kdo má z přesvědčivého důvodu za to, že mu náleží právo, které vykonává, je poctivý držitel. Nepoctivě drží ten, kdo ví nebo komu musí být z okolností zjevné, že vykonává právo, které mu nenáleží.</a:t>
            </a:r>
          </a:p>
          <a:p>
            <a:r>
              <a:rPr lang="cs-CZ" sz="3800" i="1" dirty="0"/>
              <a:t>(2)</a:t>
            </a:r>
            <a:r>
              <a:rPr lang="cs-CZ" sz="3800" dirty="0"/>
              <a:t> Nepoctivost zástupce při nabytí držby nebo při jejím výkonu zástupcem činí držbu nepoctivou. To neplatí, pokud zastoupený zvláštním příkazem daným se zřetelem k této držbě zástupci nařídil, aby se držby ujal nebo aby ji vykonával.</a:t>
            </a:r>
          </a:p>
          <a:p>
            <a:r>
              <a:rPr lang="cs-CZ" sz="3800" i="1" dirty="0"/>
              <a:t>(3)</a:t>
            </a:r>
            <a:r>
              <a:rPr lang="cs-CZ" sz="3800" dirty="0"/>
              <a:t> Poctivému držiteli náleží stejná práva jako držiteli řádnému.</a:t>
            </a:r>
          </a:p>
          <a:p>
            <a:r>
              <a:rPr lang="cs-CZ" sz="3800" dirty="0"/>
              <a:t>§ 993</a:t>
            </a:r>
          </a:p>
          <a:p>
            <a:r>
              <a:rPr lang="cs-CZ" sz="3800" b="1" dirty="0"/>
              <a:t>Pravá držba</a:t>
            </a:r>
          </a:p>
          <a:p>
            <a:r>
              <a:rPr lang="cs-CZ" sz="3800" dirty="0"/>
              <a:t>Neprokáže-li se, že se někdo vetřel v držbu svémocně nebo že se v ni vloudil potajmu nebo lstí, anebo že někdo usiluje proměnit v trvalé právo to, co mu bylo povoleno jen </a:t>
            </a:r>
            <a:r>
              <a:rPr lang="cs-CZ" sz="3800" dirty="0" err="1"/>
              <a:t>výprosou</a:t>
            </a:r>
            <a:r>
              <a:rPr lang="cs-CZ" sz="3800" dirty="0"/>
              <a:t>, jde o pravou držbu.</a:t>
            </a:r>
          </a:p>
          <a:p>
            <a:r>
              <a:rPr lang="cs-CZ" sz="3800" dirty="0"/>
              <a:t>§ 994</a:t>
            </a:r>
          </a:p>
          <a:p>
            <a:r>
              <a:rPr lang="cs-CZ" sz="3800" dirty="0"/>
              <a:t>Má se za to, že držba je řádná, poctivá a pravá.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632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Vlastnické 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Současné pojetí vlastnického práva vychází z římského práva. </a:t>
            </a:r>
          </a:p>
          <a:p>
            <a:r>
              <a:rPr lang="cs-CZ" dirty="0"/>
              <a:t>Vlastnické právo je tak pojímáno jako soubor dílčích práv.</a:t>
            </a:r>
          </a:p>
          <a:p>
            <a:pPr lvl="0"/>
            <a:r>
              <a:rPr lang="cs-CZ" b="1" dirty="0"/>
              <a:t>práva věc držet</a:t>
            </a:r>
            <a:r>
              <a:rPr lang="cs-CZ" dirty="0"/>
              <a:t> (ius </a:t>
            </a:r>
            <a:r>
              <a:rPr lang="cs-CZ" dirty="0" err="1"/>
              <a:t>possidendi</a:t>
            </a:r>
            <a:r>
              <a:rPr lang="cs-CZ" dirty="0"/>
              <a:t>),</a:t>
            </a:r>
          </a:p>
          <a:p>
            <a:pPr lvl="0"/>
            <a:r>
              <a:rPr lang="cs-CZ" b="1" dirty="0"/>
              <a:t>práva věc užívat a požívat její plody a užitky</a:t>
            </a:r>
            <a:r>
              <a:rPr lang="cs-CZ" dirty="0"/>
              <a:t> (ius </a:t>
            </a:r>
            <a:r>
              <a:rPr lang="cs-CZ" dirty="0" err="1"/>
              <a:t>utendi</a:t>
            </a:r>
            <a:r>
              <a:rPr lang="cs-CZ" dirty="0"/>
              <a:t> et </a:t>
            </a:r>
            <a:r>
              <a:rPr lang="cs-CZ" dirty="0" err="1"/>
              <a:t>fruendi</a:t>
            </a:r>
            <a:r>
              <a:rPr lang="cs-CZ" dirty="0"/>
              <a:t>),</a:t>
            </a:r>
          </a:p>
          <a:p>
            <a:pPr lvl="0"/>
            <a:r>
              <a:rPr lang="cs-CZ" b="1" dirty="0"/>
              <a:t>práva s věcí nakládat</a:t>
            </a:r>
            <a:r>
              <a:rPr lang="cs-CZ" dirty="0"/>
              <a:t> (ius </a:t>
            </a:r>
            <a:r>
              <a:rPr lang="cs-CZ" dirty="0" err="1"/>
              <a:t>disponendi</a:t>
            </a:r>
            <a:r>
              <a:rPr lang="cs-CZ" dirty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3783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1299</Words>
  <Application>Microsoft Office PowerPoint</Application>
  <PresentationFormat>Předvádění na obrazovce (4:3)</PresentationFormat>
  <Paragraphs>112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Franklin Gothic Book</vt:lpstr>
      <vt:lpstr>Perpetua</vt:lpstr>
      <vt:lpstr>Wingdings 2</vt:lpstr>
      <vt:lpstr>Jmění</vt:lpstr>
      <vt:lpstr>Věcná práva </vt:lpstr>
      <vt:lpstr>Věcná práva</vt:lpstr>
      <vt:lpstr>Rozdělení věci</vt:lpstr>
      <vt:lpstr>Rozdělení věci</vt:lpstr>
      <vt:lpstr>Součást věci </vt:lpstr>
      <vt:lpstr>Příslušenství věci (§ 510)</vt:lpstr>
      <vt:lpstr>  Držba § 987 a násl.  </vt:lpstr>
      <vt:lpstr>Kvalifikovaná držba</vt:lpstr>
      <vt:lpstr>Vlastnické právo</vt:lpstr>
      <vt:lpstr>Rysy vlastnického práva</vt:lpstr>
      <vt:lpstr>  Věcná práva k cizím věcem</vt:lpstr>
      <vt:lpstr>Právo stavby</vt:lpstr>
      <vt:lpstr>Věcná břemena</vt:lpstr>
      <vt:lpstr>Služebnosti § 1257 a následující</vt:lpstr>
      <vt:lpstr>Druhy služebnosti</vt:lpstr>
      <vt:lpstr>Reálná břemena</vt:lpstr>
      <vt:lpstr>Zástavní právo § 1309 a následující</vt:lpstr>
      <vt:lpstr>Zadržovací právo § 1395 a následující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Věcná práva</dc:title>
  <dc:creator>uzivatel</dc:creator>
  <cp:lastModifiedBy>Danuta Duda</cp:lastModifiedBy>
  <cp:revision>20</cp:revision>
  <dcterms:created xsi:type="dcterms:W3CDTF">2014-11-02T17:13:52Z</dcterms:created>
  <dcterms:modified xsi:type="dcterms:W3CDTF">2020-10-07T17:24:59Z</dcterms:modified>
</cp:coreProperties>
</file>