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6" r:id="rId2"/>
    <p:sldId id="298" r:id="rId3"/>
    <p:sldId id="299" r:id="rId4"/>
    <p:sldId id="301" r:id="rId5"/>
    <p:sldId id="309" r:id="rId6"/>
    <p:sldId id="308" r:id="rId7"/>
    <p:sldId id="303" r:id="rId8"/>
    <p:sldId id="304" r:id="rId9"/>
    <p:sldId id="305" r:id="rId10"/>
    <p:sldId id="306" r:id="rId11"/>
    <p:sldId id="307" r:id="rId12"/>
    <p:sldId id="310" r:id="rId13"/>
    <p:sldId id="311" r:id="rId14"/>
    <p:sldId id="312" r:id="rId15"/>
    <p:sldId id="314" r:id="rId16"/>
    <p:sldId id="315" r:id="rId17"/>
    <p:sldId id="316" r:id="rId18"/>
    <p:sldId id="313" r:id="rId19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22D57308-EBC5-4AF1-A0B8-E8588AB631E2}">
          <p14:sldIdLst>
            <p14:sldId id="256"/>
            <p14:sldId id="298"/>
            <p14:sldId id="299"/>
            <p14:sldId id="301"/>
            <p14:sldId id="309"/>
            <p14:sldId id="308"/>
            <p14:sldId id="303"/>
            <p14:sldId id="304"/>
            <p14:sldId id="305"/>
            <p14:sldId id="306"/>
            <p14:sldId id="307"/>
            <p14:sldId id="310"/>
            <p14:sldId id="311"/>
            <p14:sldId id="312"/>
            <p14:sldId id="314"/>
            <p14:sldId id="315"/>
            <p14:sldId id="316"/>
            <p14:sldId id="313"/>
          </p14:sldIdLst>
        </p14:section>
        <p14:section name="Oddíl bez názvu" id="{1424DB6D-78CA-4000-A113-665A30189CA4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67" autoAdjust="0"/>
    <p:restoredTop sz="86377" autoAdjust="0"/>
  </p:normalViewPr>
  <p:slideViewPr>
    <p:cSldViewPr snapToGrid="0">
      <p:cViewPr varScale="1">
        <p:scale>
          <a:sx n="60" d="100"/>
          <a:sy n="60" d="100"/>
        </p:scale>
        <p:origin x="90" y="12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240" y="39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B73EAD-6FF2-4DA8-8571-F8E034583533}" type="datetimeFigureOut">
              <a:rPr lang="cs-CZ" smtClean="0"/>
              <a:pPr/>
              <a:t>01.12.2020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666F24-5940-478D-9CFD-4BBA9077E619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666F24-5940-478D-9CFD-4BBA9077E619}" type="slidenum">
              <a:rPr lang="cs-CZ" smtClean="0"/>
              <a:pPr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46146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666F24-5940-478D-9CFD-4BBA9077E619}" type="slidenum">
              <a:rPr lang="cs-CZ" smtClean="0"/>
              <a:pPr/>
              <a:t>8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Zaoblený obdélník 12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727200" y="3200400"/>
            <a:ext cx="85344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8145E-D622-4DBB-8943-D2D65DED8126}" type="datetimeFigureOut">
              <a:rPr lang="cs-CZ" smtClean="0"/>
              <a:pPr/>
              <a:t>01.12.2020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3FA7D24-1AE4-453D-82EE-18A40F7D006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83909" y="1449304"/>
            <a:ext cx="12028716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83909" y="1396720"/>
            <a:ext cx="12028716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83909" y="2976649"/>
            <a:ext cx="12028716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09600" y="1505931"/>
            <a:ext cx="109728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8145E-D622-4DBB-8943-D2D65DED8126}" type="datetimeFigureOut">
              <a:rPr lang="cs-CZ" smtClean="0"/>
              <a:pPr/>
              <a:t>01.12.2020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A7D24-1AE4-453D-82EE-18A40F7D006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839200" y="274642"/>
            <a:ext cx="2682240" cy="5851525"/>
          </a:xfrm>
        </p:spPr>
        <p:txBody>
          <a:bodyPr vert="eaVert"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2192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8145E-D622-4DBB-8943-D2D65DED8126}" type="datetimeFigureOut">
              <a:rPr lang="cs-CZ" smtClean="0"/>
              <a:pPr/>
              <a:t>01.12.2020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A7D24-1AE4-453D-82EE-18A40F7D006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8145E-D622-4DBB-8943-D2D65DED8126}" type="datetimeFigureOut">
              <a:rPr lang="cs-CZ" smtClean="0"/>
              <a:pPr/>
              <a:t>01.12.2020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A7D24-1AE4-453D-82EE-18A40F7D006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10363200" cy="4572000"/>
          </a:xfrm>
        </p:spPr>
        <p:txBody>
          <a:bodyPr vert="horz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délník 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Zaoblený obdélník 9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63084" y="952501"/>
            <a:ext cx="103632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963084" y="2547938"/>
            <a:ext cx="103632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8145E-D622-4DBB-8943-D2D65DED8126}" type="datetimeFigureOut">
              <a:rPr lang="cs-CZ" smtClean="0"/>
              <a:pPr/>
              <a:t>01.12.2020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066800" y="6172200"/>
            <a:ext cx="5334000" cy="457200"/>
          </a:xfrm>
        </p:spPr>
        <p:txBody>
          <a:bodyPr/>
          <a:lstStyle/>
          <a:p>
            <a:endParaRPr lang="cs-CZ"/>
          </a:p>
        </p:txBody>
      </p:sp>
      <p:sp>
        <p:nvSpPr>
          <p:cNvPr id="7" name="Obdélník 6"/>
          <p:cNvSpPr/>
          <p:nvPr/>
        </p:nvSpPr>
        <p:spPr>
          <a:xfrm flipV="1">
            <a:off x="92550" y="2376830"/>
            <a:ext cx="120180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92195" y="2341476"/>
            <a:ext cx="12018375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>
            <a:off x="91075" y="2468880"/>
            <a:ext cx="12019495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73FA7D24-1AE4-453D-82EE-18A40F7D006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8145E-D622-4DBB-8943-D2D65DED8126}" type="datetimeFigureOut">
              <a:rPr lang="cs-CZ" smtClean="0"/>
              <a:pPr/>
              <a:t>01.12.2020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A7D24-1AE4-453D-82EE-18A40F7D006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65786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66040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8145E-D622-4DBB-8943-D2D65DED8126}" type="datetimeFigureOut">
              <a:rPr lang="cs-CZ" smtClean="0"/>
              <a:pPr/>
              <a:t>01.12.2020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A7D24-1AE4-453D-82EE-18A40F7D006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half" idx="2"/>
          </p:nvPr>
        </p:nvSpPr>
        <p:spPr>
          <a:xfrm>
            <a:off x="12192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4"/>
          </p:nvPr>
        </p:nvSpPr>
        <p:spPr>
          <a:xfrm>
            <a:off x="66040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8145E-D622-4DBB-8943-D2D65DED8126}" type="datetimeFigureOut">
              <a:rPr lang="cs-CZ" smtClean="0"/>
              <a:pPr/>
              <a:t>01.12.2020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A7D24-1AE4-453D-82EE-18A40F7D006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8145E-D622-4DBB-8943-D2D65DED8126}" type="datetimeFigureOut">
              <a:rPr lang="cs-CZ" smtClean="0"/>
              <a:pPr/>
              <a:t>01.12.2020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A7D24-1AE4-453D-82EE-18A40F7D006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Zaoblený obdélník 8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1219200" y="1600200"/>
            <a:ext cx="2540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8145E-D622-4DBB-8943-D2D65DED8126}" type="datetimeFigureOut">
              <a:rPr lang="cs-CZ" smtClean="0"/>
              <a:pPr/>
              <a:t>01.12.2020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A7D24-1AE4-453D-82EE-18A40F7D006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1"/>
          </p:nvPr>
        </p:nvSpPr>
        <p:spPr>
          <a:xfrm>
            <a:off x="3962400" y="1600200"/>
            <a:ext cx="7620000" cy="4495800"/>
          </a:xfrm>
        </p:spPr>
        <p:txBody>
          <a:bodyPr vert="horz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19200" y="4900550"/>
            <a:ext cx="97536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219200" y="5445825"/>
            <a:ext cx="97536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8145E-D622-4DBB-8943-D2D65DED8126}" type="datetimeFigureOut">
              <a:rPr lang="cs-CZ" smtClean="0"/>
              <a:pPr/>
              <a:t>01.12.2020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5181600" cy="457200"/>
          </a:xfr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73FA7D24-1AE4-453D-82EE-18A40F7D006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Obdélník 10"/>
          <p:cNvSpPr/>
          <p:nvPr/>
        </p:nvSpPr>
        <p:spPr>
          <a:xfrm flipV="1">
            <a:off x="91076" y="4683555"/>
            <a:ext cx="120091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>
          <a:xfrm>
            <a:off x="91345" y="4650475"/>
            <a:ext cx="12008852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91348" y="4773225"/>
            <a:ext cx="12008849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91078" y="66676"/>
            <a:ext cx="12002497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/>
              <a:t>Klepnutím na ikonu přidáte obrázek.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Zaoblený obdélník 7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1219200" y="274638"/>
            <a:ext cx="103632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103632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cs-CZ"/>
              <a:t>Klepnutím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8229600" y="6191250"/>
            <a:ext cx="33020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2C8145E-D622-4DBB-8943-D2D65DED8126}" type="datetimeFigureOut">
              <a:rPr lang="cs-CZ" smtClean="0"/>
              <a:pPr/>
              <a:t>01.12.2020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1219200" y="6172200"/>
            <a:ext cx="52832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195072" y="6210300"/>
            <a:ext cx="6096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3FA7D24-1AE4-453D-82EE-18A40F7D006B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Seminář – Dědické právo</a:t>
            </a:r>
          </a:p>
        </p:txBody>
      </p:sp>
    </p:spTree>
    <p:extLst>
      <p:ext uri="{BB962C8B-B14F-4D97-AF65-F5344CB8AC3E}">
        <p14:creationId xmlns:p14="http://schemas.microsoft.com/office/powerpoint/2010/main" val="7290971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Vzdání se dědictví (§ 1490 )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Dědic, který dědictví neodmítl, se jej může </a:t>
            </a:r>
            <a:r>
              <a:rPr lang="cs-CZ" b="1" dirty="0"/>
              <a:t>před soudem</a:t>
            </a:r>
            <a:r>
              <a:rPr lang="cs-CZ" dirty="0"/>
              <a:t> v řízení o dědictví vzdát </a:t>
            </a:r>
            <a:r>
              <a:rPr lang="cs-CZ" b="1" dirty="0"/>
              <a:t>ve prospěch jiného dědice.</a:t>
            </a:r>
            <a:r>
              <a:rPr lang="cs-CZ" dirty="0"/>
              <a:t> </a:t>
            </a:r>
          </a:p>
          <a:p>
            <a:r>
              <a:rPr lang="cs-CZ" dirty="0"/>
              <a:t>Vzdá-li se dědictví nepominutelný dědic, vzdává se tím také práva na povinný díl s účinností i pro své potomky.  Jestliže se vzdá dědictví ten, který byl obtížen příkazem, nařízením odkazu nebo jiným opatřením, nezbavuje se tím povinnosti splnit.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DĚDICKÉ TITULY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cs-CZ" b="1" i="1" dirty="0"/>
              <a:t>POŘÍZENÍ PRO PŘÍPAD SMRTI</a:t>
            </a:r>
            <a:endParaRPr lang="cs-CZ" dirty="0"/>
          </a:p>
          <a:p>
            <a:r>
              <a:rPr lang="cs-CZ" b="1" i="1" dirty="0"/>
              <a:t>Dědická smlouva </a:t>
            </a:r>
            <a:r>
              <a:rPr lang="cs-CZ" dirty="0"/>
              <a:t>( § 1582 a </a:t>
            </a:r>
            <a:r>
              <a:rPr lang="cs-CZ" dirty="0" err="1"/>
              <a:t>násl</a:t>
            </a:r>
            <a:r>
              <a:rPr lang="cs-CZ" dirty="0"/>
              <a:t>.)</a:t>
            </a:r>
          </a:p>
          <a:p>
            <a:pPr lvl="0"/>
            <a:r>
              <a:rPr lang="cs-CZ" b="1" i="1" dirty="0"/>
              <a:t>Dovětek </a:t>
            </a:r>
            <a:r>
              <a:rPr lang="cs-CZ" i="1" dirty="0"/>
              <a:t>(</a:t>
            </a:r>
            <a:r>
              <a:rPr lang="cs-CZ" dirty="0"/>
              <a:t>§ 1498)</a:t>
            </a:r>
          </a:p>
          <a:p>
            <a:r>
              <a:rPr lang="cs-CZ" b="1" i="1" dirty="0"/>
              <a:t>Závěť </a:t>
            </a:r>
            <a:r>
              <a:rPr lang="cs-CZ" i="1" dirty="0"/>
              <a:t>(</a:t>
            </a:r>
            <a:r>
              <a:rPr lang="cs-CZ" dirty="0"/>
              <a:t>§ 1494 a </a:t>
            </a:r>
            <a:r>
              <a:rPr lang="cs-CZ" dirty="0" err="1"/>
              <a:t>násl</a:t>
            </a:r>
            <a:r>
              <a:rPr lang="cs-CZ" dirty="0"/>
              <a:t>.)</a:t>
            </a:r>
          </a:p>
          <a:p>
            <a:pPr>
              <a:buNone/>
            </a:pPr>
            <a:r>
              <a:rPr lang="cs-CZ" i="1" dirty="0"/>
              <a:t>Zrušení závěti </a:t>
            </a:r>
            <a:r>
              <a:rPr lang="cs-CZ" dirty="0"/>
              <a:t>§ 1575 a </a:t>
            </a:r>
            <a:r>
              <a:rPr lang="cs-CZ" dirty="0" err="1"/>
              <a:t>násl</a:t>
            </a:r>
            <a:r>
              <a:rPr lang="cs-CZ" dirty="0"/>
              <a:t>.)</a:t>
            </a:r>
            <a:endParaRPr lang="cs-CZ" i="1" dirty="0"/>
          </a:p>
          <a:p>
            <a:pPr>
              <a:buNone/>
            </a:pPr>
            <a:r>
              <a:rPr lang="cs-CZ" b="1" i="1" dirty="0"/>
              <a:t> ZÁKONNÁ POSLOUPNOST </a:t>
            </a:r>
            <a:r>
              <a:rPr lang="cs-CZ" i="1" dirty="0"/>
              <a:t>(</a:t>
            </a:r>
            <a:r>
              <a:rPr lang="cs-CZ" dirty="0"/>
              <a:t>§ 1633)</a:t>
            </a:r>
          </a:p>
          <a:p>
            <a:r>
              <a:rPr lang="cs-CZ" b="1" i="1" dirty="0"/>
              <a:t>(dědění ze zákona)</a:t>
            </a:r>
            <a:endParaRPr lang="cs-CZ" dirty="0"/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Dědická smlouva </a:t>
            </a:r>
            <a:r>
              <a:rPr lang="cs-CZ" b="1" dirty="0"/>
              <a:t>§ 1582 a </a:t>
            </a:r>
            <a:r>
              <a:rPr lang="cs-CZ" b="1" dirty="0" err="1"/>
              <a:t>násl</a:t>
            </a:r>
            <a:r>
              <a:rPr lang="cs-CZ" b="1" dirty="0"/>
              <a:t>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 Dědickou smlouvou povolává zůstavitel druhou smluvní stranu nebo třetí osobu za dědice nebo </a:t>
            </a:r>
            <a:r>
              <a:rPr lang="cs-CZ" dirty="0" err="1"/>
              <a:t>odkazovníka</a:t>
            </a:r>
            <a:r>
              <a:rPr lang="cs-CZ" dirty="0"/>
              <a:t> a druhá strana to přijímá.</a:t>
            </a:r>
          </a:p>
          <a:p>
            <a:r>
              <a:rPr lang="cs-CZ" dirty="0"/>
              <a:t>Dědická smlouva vyžaduje formu veřejné listiny.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cs-CZ" b="1" i="1" dirty="0"/>
            </a:br>
            <a:r>
              <a:rPr lang="cs-CZ" b="1" i="1" dirty="0"/>
              <a:t>Závěť </a:t>
            </a:r>
            <a:r>
              <a:rPr lang="cs-CZ" i="1" dirty="0"/>
              <a:t>(</a:t>
            </a:r>
            <a:r>
              <a:rPr lang="cs-CZ" dirty="0"/>
              <a:t>§ 1494 a </a:t>
            </a:r>
            <a:r>
              <a:rPr lang="cs-CZ" dirty="0" err="1"/>
              <a:t>násl</a:t>
            </a:r>
            <a:r>
              <a:rPr lang="cs-CZ" dirty="0"/>
              <a:t>.)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err="1"/>
              <a:t>Závěť</a:t>
            </a:r>
            <a:r>
              <a:rPr lang="cs-CZ" dirty="0"/>
              <a:t> </a:t>
            </a:r>
            <a:r>
              <a:rPr lang="cs-CZ" dirty="0" err="1"/>
              <a:t>je</a:t>
            </a:r>
            <a:r>
              <a:rPr lang="cs-CZ" dirty="0"/>
              <a:t> </a:t>
            </a:r>
            <a:r>
              <a:rPr lang="cs-CZ" dirty="0" err="1"/>
              <a:t>odvolatelný</a:t>
            </a:r>
            <a:r>
              <a:rPr lang="cs-CZ" dirty="0"/>
              <a:t> </a:t>
            </a:r>
            <a:r>
              <a:rPr lang="cs-CZ" dirty="0" err="1"/>
              <a:t>projev</a:t>
            </a:r>
            <a:r>
              <a:rPr lang="cs-CZ" dirty="0"/>
              <a:t> vůle. </a:t>
            </a:r>
          </a:p>
          <a:p>
            <a:r>
              <a:rPr lang="cs-CZ" dirty="0" err="1"/>
              <a:t>Co</a:t>
            </a:r>
            <a:r>
              <a:rPr lang="cs-CZ" dirty="0"/>
              <a:t> </a:t>
            </a:r>
            <a:r>
              <a:rPr lang="cs-CZ" dirty="0" err="1"/>
              <a:t>do</a:t>
            </a:r>
            <a:r>
              <a:rPr lang="cs-CZ" dirty="0"/>
              <a:t> </a:t>
            </a:r>
            <a:r>
              <a:rPr lang="cs-CZ" dirty="0" err="1"/>
              <a:t>právní</a:t>
            </a:r>
            <a:r>
              <a:rPr lang="cs-CZ" dirty="0"/>
              <a:t> </a:t>
            </a:r>
            <a:r>
              <a:rPr lang="cs-CZ" dirty="0" err="1"/>
              <a:t>síly</a:t>
            </a:r>
            <a:r>
              <a:rPr lang="cs-CZ" dirty="0"/>
              <a:t> </a:t>
            </a:r>
            <a:r>
              <a:rPr lang="cs-CZ" dirty="0" err="1"/>
              <a:t>má</a:t>
            </a:r>
            <a:r>
              <a:rPr lang="cs-CZ" dirty="0"/>
              <a:t> </a:t>
            </a:r>
            <a:r>
              <a:rPr lang="cs-CZ" dirty="0" err="1"/>
              <a:t>závěť</a:t>
            </a:r>
            <a:r>
              <a:rPr lang="cs-CZ" dirty="0"/>
              <a:t> </a:t>
            </a:r>
            <a:r>
              <a:rPr lang="cs-CZ" dirty="0" err="1"/>
              <a:t>přednost</a:t>
            </a:r>
            <a:r>
              <a:rPr lang="cs-CZ" dirty="0"/>
              <a:t> </a:t>
            </a:r>
            <a:r>
              <a:rPr lang="cs-CZ" dirty="0" err="1"/>
              <a:t>před</a:t>
            </a:r>
            <a:r>
              <a:rPr lang="cs-CZ" dirty="0"/>
              <a:t> </a:t>
            </a:r>
            <a:r>
              <a:rPr lang="cs-CZ" dirty="0" err="1"/>
              <a:t>děděním</a:t>
            </a:r>
            <a:r>
              <a:rPr lang="cs-CZ" dirty="0"/>
              <a:t> </a:t>
            </a:r>
            <a:r>
              <a:rPr lang="cs-CZ" dirty="0" err="1"/>
              <a:t>ze</a:t>
            </a:r>
            <a:r>
              <a:rPr lang="cs-CZ" dirty="0"/>
              <a:t> zákona. </a:t>
            </a:r>
          </a:p>
          <a:p>
            <a:r>
              <a:rPr lang="cs-CZ" dirty="0"/>
              <a:t> Jestliže zůstavitel sepíše platnou závěť a pořídí v ní o celé své pozůstalosti, nedojde k dědění  ze zákona. </a:t>
            </a:r>
          </a:p>
          <a:p>
            <a:r>
              <a:rPr lang="cs-CZ" dirty="0"/>
              <a:t>Může nastat i situace, kdy zůstavitel pořídí závěť pouze o části své pozůstalosti  a v tomto případě dojde z části k dědění podle závěti a z části k dědění podle zákona.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cs-CZ" dirty="0"/>
            </a:br>
            <a:r>
              <a:rPr lang="cs-CZ" b="1" i="1" dirty="0"/>
              <a:t>Dědění ze zákona (</a:t>
            </a:r>
            <a:r>
              <a:rPr lang="cs-CZ" b="1" dirty="0"/>
              <a:t>§ 1633 a </a:t>
            </a:r>
            <a:r>
              <a:rPr lang="cs-CZ" b="1" dirty="0" err="1"/>
              <a:t>násl</a:t>
            </a:r>
            <a:r>
              <a:rPr lang="cs-CZ" b="1" dirty="0"/>
              <a:t>.) 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sz="3200" dirty="0"/>
              <a:t>Kde nedojde k posloupnosti podle dědické smlouvy nebo podle závěti, nastane zákonná dědická posloupnost k pozůstalosti nebo k její části. Není-li zákonný dědic, nebo nenabude-li dědictví, stávají se dědici </a:t>
            </a:r>
            <a:r>
              <a:rPr lang="cs-CZ" sz="3200" dirty="0" err="1"/>
              <a:t>odkazovníci</a:t>
            </a:r>
            <a:r>
              <a:rPr lang="cs-CZ" sz="3200" dirty="0"/>
              <a:t> podle poměru hodnoty svých odkazů.</a:t>
            </a:r>
          </a:p>
          <a:p>
            <a:r>
              <a:rPr lang="cs-CZ" sz="3200" dirty="0"/>
              <a:t>Odúmrť</a:t>
            </a:r>
          </a:p>
          <a:p>
            <a:r>
              <a:rPr lang="cs-CZ" sz="3200" dirty="0"/>
              <a:t>6 tříd dědiců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Třídy dědiců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b="1" dirty="0"/>
              <a:t>První třída dědiců</a:t>
            </a:r>
          </a:p>
          <a:p>
            <a:r>
              <a:rPr lang="cs-CZ" dirty="0"/>
              <a:t>V první třídě dědiců dědí zůstavitelovy děti a jeho manžel, každý z nich stejným dílem.</a:t>
            </a:r>
          </a:p>
          <a:p>
            <a:r>
              <a:rPr lang="cs-CZ" b="1" dirty="0"/>
              <a:t>Druhá třída dědiců</a:t>
            </a:r>
          </a:p>
          <a:p>
            <a:r>
              <a:rPr lang="cs-CZ" b="1" dirty="0"/>
              <a:t>(1)</a:t>
            </a:r>
            <a:r>
              <a:rPr lang="cs-CZ" dirty="0"/>
              <a:t> Nedědí-li zůstavitelovi potomci, dědí ve druhé třídě manžel, zůstavitelovi rodiče a dále ti, kteří žili se zůstavitelem nejméně po dobu jednoho roku před jeho smrtí ve společné domácnosti a kteří z tohoto důvodu pečovali o společnou domácnost nebo byli odkázáni výživou na zůstavitele.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097382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Třídy dědiců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b="1" dirty="0"/>
              <a:t>Třetí třída dědiců</a:t>
            </a:r>
          </a:p>
          <a:p>
            <a:r>
              <a:rPr lang="cs-CZ" b="1" dirty="0"/>
              <a:t>(1)</a:t>
            </a:r>
            <a:r>
              <a:rPr lang="cs-CZ" dirty="0"/>
              <a:t> Nedědí-li manžel ani žádný z rodičů, dědí ve třetí třídě stejným dílem zůstavitelovi sourozenci a ti, kteří žili se zůstavitelem nejméně po dobu jednoho roku před jeho smrtí ve společné domácnosti a kteří z tohoto důvodu pečovali o společnou domácnost nebo byli odkázáni výživou na zůstavitele.</a:t>
            </a:r>
          </a:p>
          <a:p>
            <a:r>
              <a:rPr lang="cs-CZ" b="1" dirty="0"/>
              <a:t>Čtvrtá třída dědiců</a:t>
            </a:r>
          </a:p>
          <a:p>
            <a:r>
              <a:rPr lang="cs-CZ" dirty="0"/>
              <a:t>Nedědí-li žádný dědic ve třetí třídě, dědí ve čtvrté třídě stejným dílem prarodiče zůstavitele.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504492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Třídy dědiců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b="1" dirty="0"/>
              <a:t>Pátá třída dědiců</a:t>
            </a:r>
          </a:p>
          <a:p>
            <a:r>
              <a:rPr lang="cs-CZ" b="1" dirty="0"/>
              <a:t>(1)</a:t>
            </a:r>
            <a:r>
              <a:rPr lang="cs-CZ" dirty="0"/>
              <a:t> Nedědí-li žádný z dědiců čtvrté třídy, dědí v páté třídě jen prarodiče rodičů zůstavitele. Prarodičům zůstavitelova otce připadá polovina dědictví, prarodičům zůstavitelovy matky druhá polovina. Obě dvojice prarodičů se dělí rovným dílem o polovinu, která na ně připadá.</a:t>
            </a:r>
          </a:p>
          <a:p>
            <a:r>
              <a:rPr lang="cs-CZ" b="1" dirty="0"/>
              <a:t>Šestá třída dědiců</a:t>
            </a:r>
          </a:p>
          <a:p>
            <a:r>
              <a:rPr lang="cs-CZ" b="1" dirty="0"/>
              <a:t>(1)</a:t>
            </a:r>
            <a:r>
              <a:rPr lang="cs-CZ" dirty="0"/>
              <a:t> Nedědí-li žádný z dědiců páté třídy, dědí v šesté třídě děti dětí sourozenců zůstavitele a děti prarodičů zůstavitele, každý stejným dílem.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546294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Odkaz </a:t>
            </a:r>
            <a:r>
              <a:rPr lang="cs-CZ" b="1" i="1" dirty="0"/>
              <a:t>(</a:t>
            </a:r>
            <a:r>
              <a:rPr lang="cs-CZ" b="1" dirty="0"/>
              <a:t>§ 1594 a </a:t>
            </a:r>
            <a:r>
              <a:rPr lang="cs-CZ" b="1" dirty="0" err="1"/>
              <a:t>násl</a:t>
            </a:r>
            <a:r>
              <a:rPr lang="cs-CZ" b="1" dirty="0"/>
              <a:t>.) 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Odkaz zůstavitel zřídí tak, že v pořízení pro případ smrti nařídí určité osobě, aby odkazovníku vydala předmět odkazu. Odkazovníkem může být jen osoba způsobilá dědit. Povolá-li zůstavitel dědice s určením, že ten určitou věc dědit nemá, považuje se to za zřízení odkazu zákonným dědicům.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Dědické právo (</a:t>
            </a:r>
            <a:r>
              <a:rPr lang="cs-CZ" b="1" dirty="0"/>
              <a:t>§ 1475 a následující)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sz="2800" dirty="0"/>
              <a:t> Dědické právo je právo na pozůstalost nebo na poměrný podíl z ní.</a:t>
            </a:r>
          </a:p>
          <a:p>
            <a:r>
              <a:rPr lang="cs-CZ" sz="2800" b="1" dirty="0"/>
              <a:t>Dědickým právem</a:t>
            </a:r>
            <a:r>
              <a:rPr lang="cs-CZ" sz="2800" dirty="0"/>
              <a:t> je nazýván souhrn právních norem upravujících přechod majetkových práv a povinností zemřelé fyzické osoby (zůstavitele) na jiné subjekty na základě dědické posloupnosti. </a:t>
            </a:r>
          </a:p>
          <a:p>
            <a:r>
              <a:rPr lang="cs-CZ" sz="2800"/>
              <a:t>Dědickým </a:t>
            </a:r>
            <a:r>
              <a:rPr lang="cs-CZ" sz="2800" dirty="0"/>
              <a:t>právem v subjektivním smyslu rozumíme oprávnění určitého subjektu stát se dědicem po zemřelé fyzické osobě.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Dědění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Dědění je jediným způsobem </a:t>
            </a:r>
            <a:r>
              <a:rPr lang="cs-CZ" b="1" dirty="0"/>
              <a:t>přechodu majetku </a:t>
            </a:r>
            <a:r>
              <a:rPr lang="cs-CZ" dirty="0"/>
              <a:t>pro případ smrti, dochází k přechodu majetku zemřelé osoby (zůstavitele) na právní nástupce (dědice), a to již </a:t>
            </a:r>
            <a:r>
              <a:rPr lang="cs-CZ" b="1" dirty="0"/>
              <a:t>okamžikem smrti.</a:t>
            </a:r>
            <a:r>
              <a:rPr lang="cs-CZ" dirty="0"/>
              <a:t> </a:t>
            </a:r>
          </a:p>
          <a:p>
            <a:r>
              <a:rPr lang="cs-CZ" dirty="0"/>
              <a:t>Jedná se o majetkové právo absolutní povahy, které působí proti všem. </a:t>
            </a:r>
          </a:p>
          <a:p>
            <a:r>
              <a:rPr lang="cs-CZ" dirty="0"/>
              <a:t>Povinnost ostatních subjektů spočívá v nezasahování do subjektivního dědického práva. </a:t>
            </a:r>
            <a:r>
              <a:rPr lang="cs-CZ" b="1" i="1" dirty="0"/>
              <a:t> </a:t>
            </a:r>
          </a:p>
          <a:p>
            <a:r>
              <a:rPr lang="cs-CZ" b="1" dirty="0"/>
              <a:t>Dědická způsobilost (§ 1476)</a:t>
            </a:r>
            <a:endParaRPr lang="cs-CZ" b="1" i="1" dirty="0"/>
          </a:p>
          <a:p>
            <a:r>
              <a:rPr lang="cs-CZ" dirty="0"/>
              <a:t>Komu náleží dědické právo, je dědic. </a:t>
            </a:r>
            <a:r>
              <a:rPr lang="cs-CZ" b="1" dirty="0"/>
              <a:t>Dědici</a:t>
            </a:r>
            <a:r>
              <a:rPr lang="cs-CZ" dirty="0"/>
              <a:t> mohou být určeni                                                        ■ dědickou smlouvou, </a:t>
            </a:r>
            <a:br>
              <a:rPr lang="cs-CZ" dirty="0"/>
            </a:br>
            <a:r>
              <a:rPr lang="cs-CZ" dirty="0"/>
              <a:t>■ ze zákona,                                                                                                                                            ■ ze závěti zůstavitele,                                                                                                                                     ■ popřípadě kombinací těchto  skutečností. </a:t>
            </a:r>
          </a:p>
          <a:p>
            <a:endParaRPr lang="cs-CZ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cs-CZ" b="1" dirty="0"/>
            </a:br>
            <a:br>
              <a:rPr lang="cs-CZ" b="1" dirty="0"/>
            </a:br>
            <a:br>
              <a:rPr lang="cs-CZ" b="1" dirty="0"/>
            </a:br>
            <a:br>
              <a:rPr lang="cs-CZ" b="1" dirty="0"/>
            </a:br>
            <a:r>
              <a:rPr lang="cs-CZ" b="1" dirty="0"/>
              <a:t>PŘEDPOKLADY DĚDĚNÍ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cs-CZ" dirty="0"/>
          </a:p>
          <a:p>
            <a:r>
              <a:rPr lang="cs-CZ" b="1" dirty="0"/>
              <a:t>Předpoklady dědění</a:t>
            </a:r>
            <a:r>
              <a:rPr lang="cs-CZ" dirty="0"/>
              <a:t> jsou </a:t>
            </a:r>
          </a:p>
          <a:p>
            <a:pPr lvl="0"/>
            <a:r>
              <a:rPr lang="cs-CZ" dirty="0"/>
              <a:t>smrt fyzické osoby - zůstavitele, </a:t>
            </a:r>
          </a:p>
          <a:p>
            <a:pPr lvl="0"/>
            <a:r>
              <a:rPr lang="cs-CZ" dirty="0"/>
              <a:t>existence pozůstalosti, </a:t>
            </a:r>
          </a:p>
          <a:p>
            <a:pPr lvl="0"/>
            <a:r>
              <a:rPr lang="cs-CZ" dirty="0"/>
              <a:t>způsobilý dědic (způsobilí dědicové),</a:t>
            </a:r>
          </a:p>
          <a:p>
            <a:pPr lvl="0"/>
            <a:r>
              <a:rPr lang="cs-CZ" dirty="0"/>
              <a:t>vůle dědice k dědění</a:t>
            </a:r>
          </a:p>
          <a:p>
            <a:pPr lvl="0"/>
            <a:r>
              <a:rPr lang="cs-CZ" dirty="0"/>
              <a:t>právní důvod dědění – dědický titul.</a:t>
            </a:r>
          </a:p>
          <a:p>
            <a:pPr>
              <a:buNone/>
            </a:pPr>
            <a:endParaRPr lang="cs-CZ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Dědická nezpůsobilost (</a:t>
            </a:r>
            <a:r>
              <a:rPr lang="cs-CZ" b="1" dirty="0"/>
              <a:t>§ 1481 a následující)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 Z </a:t>
            </a:r>
            <a:r>
              <a:rPr lang="cs-CZ" dirty="0" err="1"/>
              <a:t>dědického</a:t>
            </a:r>
            <a:r>
              <a:rPr lang="cs-CZ" dirty="0"/>
              <a:t> </a:t>
            </a:r>
            <a:r>
              <a:rPr lang="cs-CZ" dirty="0" err="1"/>
              <a:t>práva</a:t>
            </a:r>
            <a:r>
              <a:rPr lang="cs-CZ" dirty="0"/>
              <a:t> </a:t>
            </a:r>
            <a:r>
              <a:rPr lang="cs-CZ" dirty="0" err="1"/>
              <a:t>je</a:t>
            </a:r>
            <a:r>
              <a:rPr lang="cs-CZ" dirty="0"/>
              <a:t>  vyloučen:</a:t>
            </a:r>
          </a:p>
          <a:p>
            <a:r>
              <a:rPr lang="cs-CZ" dirty="0"/>
              <a:t>Ten, </a:t>
            </a:r>
            <a:r>
              <a:rPr lang="cs-CZ" dirty="0" err="1"/>
              <a:t>kdo</a:t>
            </a:r>
            <a:r>
              <a:rPr lang="cs-CZ" dirty="0"/>
              <a:t> </a:t>
            </a:r>
            <a:r>
              <a:rPr lang="cs-CZ" dirty="0" err="1"/>
              <a:t>se</a:t>
            </a:r>
            <a:r>
              <a:rPr lang="cs-CZ" dirty="0"/>
              <a:t> </a:t>
            </a:r>
            <a:r>
              <a:rPr lang="cs-CZ" dirty="0" err="1"/>
              <a:t>dopustil</a:t>
            </a:r>
            <a:r>
              <a:rPr lang="cs-CZ" dirty="0"/>
              <a:t> </a:t>
            </a:r>
            <a:r>
              <a:rPr lang="cs-CZ" dirty="0" err="1"/>
              <a:t>činu</a:t>
            </a:r>
            <a:r>
              <a:rPr lang="cs-CZ" dirty="0"/>
              <a:t> </a:t>
            </a:r>
            <a:r>
              <a:rPr lang="cs-CZ" dirty="0" err="1"/>
              <a:t>povahy</a:t>
            </a:r>
            <a:r>
              <a:rPr lang="cs-CZ" dirty="0"/>
              <a:t> </a:t>
            </a:r>
            <a:r>
              <a:rPr lang="cs-CZ" dirty="0" err="1"/>
              <a:t>úmyslného</a:t>
            </a:r>
            <a:r>
              <a:rPr lang="cs-CZ" dirty="0"/>
              <a:t> </a:t>
            </a:r>
            <a:r>
              <a:rPr lang="cs-CZ" dirty="0" err="1"/>
              <a:t>trestného</a:t>
            </a:r>
            <a:r>
              <a:rPr lang="cs-CZ" dirty="0"/>
              <a:t> </a:t>
            </a:r>
            <a:r>
              <a:rPr lang="cs-CZ" dirty="0" err="1"/>
              <a:t>činu</a:t>
            </a:r>
            <a:r>
              <a:rPr lang="cs-CZ" dirty="0"/>
              <a:t> </a:t>
            </a:r>
            <a:r>
              <a:rPr lang="cs-CZ" dirty="0" err="1"/>
              <a:t>proti</a:t>
            </a:r>
            <a:r>
              <a:rPr lang="cs-CZ" dirty="0"/>
              <a:t> zůstaviteli, </a:t>
            </a:r>
            <a:r>
              <a:rPr lang="cs-CZ" dirty="0" err="1"/>
              <a:t>jeho</a:t>
            </a:r>
            <a:r>
              <a:rPr lang="cs-CZ" dirty="0"/>
              <a:t> předkovi,  </a:t>
            </a:r>
            <a:r>
              <a:rPr lang="cs-CZ" dirty="0" err="1"/>
              <a:t>potomkovi</a:t>
            </a:r>
            <a:r>
              <a:rPr lang="cs-CZ" dirty="0"/>
              <a:t> </a:t>
            </a:r>
            <a:r>
              <a:rPr lang="cs-CZ" dirty="0" err="1"/>
              <a:t>nebo</a:t>
            </a:r>
            <a:r>
              <a:rPr lang="cs-CZ" dirty="0"/>
              <a:t> manželovi. </a:t>
            </a:r>
          </a:p>
          <a:p>
            <a:r>
              <a:rPr lang="cs-CZ" dirty="0"/>
              <a:t>Ten, </a:t>
            </a:r>
            <a:r>
              <a:rPr lang="cs-CZ" dirty="0" err="1"/>
              <a:t>kdo</a:t>
            </a:r>
            <a:r>
              <a:rPr lang="cs-CZ" dirty="0"/>
              <a:t> </a:t>
            </a:r>
            <a:r>
              <a:rPr lang="cs-CZ" dirty="0" err="1"/>
              <a:t>se</a:t>
            </a:r>
            <a:r>
              <a:rPr lang="cs-CZ" dirty="0"/>
              <a:t> </a:t>
            </a:r>
            <a:r>
              <a:rPr lang="cs-CZ" dirty="0" err="1"/>
              <a:t>dopustil</a:t>
            </a:r>
            <a:r>
              <a:rPr lang="cs-CZ" dirty="0"/>
              <a:t> </a:t>
            </a:r>
            <a:r>
              <a:rPr lang="cs-CZ" dirty="0" err="1"/>
              <a:t>zavrženíhodného</a:t>
            </a:r>
            <a:r>
              <a:rPr lang="cs-CZ" dirty="0"/>
              <a:t> </a:t>
            </a:r>
            <a:r>
              <a:rPr lang="cs-CZ" dirty="0" err="1"/>
              <a:t>činu</a:t>
            </a:r>
            <a:r>
              <a:rPr lang="cs-CZ" dirty="0"/>
              <a:t> </a:t>
            </a:r>
            <a:r>
              <a:rPr lang="cs-CZ" dirty="0" err="1"/>
              <a:t>proti</a:t>
            </a:r>
            <a:r>
              <a:rPr lang="cs-CZ" dirty="0"/>
              <a:t> </a:t>
            </a:r>
            <a:r>
              <a:rPr lang="cs-CZ" dirty="0" err="1"/>
              <a:t>zůstavitelově</a:t>
            </a:r>
            <a:r>
              <a:rPr lang="cs-CZ" dirty="0"/>
              <a:t> </a:t>
            </a:r>
            <a:r>
              <a:rPr lang="cs-CZ" dirty="0" err="1"/>
              <a:t>poslední</a:t>
            </a:r>
            <a:r>
              <a:rPr lang="cs-CZ" dirty="0"/>
              <a:t> vůli. </a:t>
            </a:r>
          </a:p>
          <a:p>
            <a:r>
              <a:rPr lang="cs-CZ" dirty="0" err="1"/>
              <a:t>Jako</a:t>
            </a:r>
            <a:r>
              <a:rPr lang="cs-CZ" dirty="0"/>
              <a:t> </a:t>
            </a:r>
            <a:r>
              <a:rPr lang="cs-CZ" dirty="0" err="1"/>
              <a:t>zákonný</a:t>
            </a:r>
            <a:r>
              <a:rPr lang="cs-CZ" dirty="0"/>
              <a:t> </a:t>
            </a:r>
            <a:r>
              <a:rPr lang="cs-CZ" dirty="0" err="1"/>
              <a:t>dědic</a:t>
            </a:r>
            <a:r>
              <a:rPr lang="cs-CZ" dirty="0"/>
              <a:t> manžel, </a:t>
            </a:r>
            <a:r>
              <a:rPr lang="cs-CZ" dirty="0" err="1"/>
              <a:t>který</a:t>
            </a:r>
            <a:r>
              <a:rPr lang="cs-CZ" dirty="0"/>
              <a:t> </a:t>
            </a:r>
            <a:r>
              <a:rPr lang="cs-CZ" dirty="0" err="1"/>
              <a:t>se</a:t>
            </a:r>
            <a:r>
              <a:rPr lang="cs-CZ" dirty="0"/>
              <a:t> </a:t>
            </a:r>
            <a:r>
              <a:rPr lang="cs-CZ" dirty="0" err="1"/>
              <a:t>dopustil</a:t>
            </a:r>
            <a:r>
              <a:rPr lang="cs-CZ" dirty="0"/>
              <a:t> </a:t>
            </a:r>
            <a:r>
              <a:rPr lang="cs-CZ" dirty="0" err="1"/>
              <a:t>vůči</a:t>
            </a:r>
            <a:r>
              <a:rPr lang="cs-CZ" dirty="0"/>
              <a:t> </a:t>
            </a:r>
            <a:r>
              <a:rPr lang="cs-CZ" dirty="0" err="1"/>
              <a:t>zůstaviteli</a:t>
            </a:r>
            <a:r>
              <a:rPr lang="cs-CZ" dirty="0"/>
              <a:t> </a:t>
            </a:r>
            <a:r>
              <a:rPr lang="cs-CZ" dirty="0" err="1"/>
              <a:t>činu</a:t>
            </a:r>
            <a:r>
              <a:rPr lang="cs-CZ" dirty="0"/>
              <a:t> </a:t>
            </a:r>
            <a:r>
              <a:rPr lang="cs-CZ" dirty="0" err="1"/>
              <a:t>naplňujícího</a:t>
            </a:r>
            <a:r>
              <a:rPr lang="cs-CZ" dirty="0"/>
              <a:t> </a:t>
            </a:r>
            <a:r>
              <a:rPr lang="cs-CZ" dirty="0" err="1"/>
              <a:t>znaky</a:t>
            </a:r>
            <a:r>
              <a:rPr lang="cs-CZ" dirty="0"/>
              <a:t>  </a:t>
            </a:r>
            <a:r>
              <a:rPr lang="cs-CZ" dirty="0" err="1"/>
              <a:t>domácího</a:t>
            </a:r>
            <a:r>
              <a:rPr lang="cs-CZ" dirty="0"/>
              <a:t> násilí. </a:t>
            </a:r>
          </a:p>
          <a:p>
            <a:r>
              <a:rPr lang="cs-CZ" dirty="0"/>
              <a:t>V </a:t>
            </a:r>
            <a:r>
              <a:rPr lang="cs-CZ" dirty="0" err="1"/>
              <a:t>případě</a:t>
            </a:r>
            <a:r>
              <a:rPr lang="cs-CZ" dirty="0"/>
              <a:t> </a:t>
            </a:r>
            <a:r>
              <a:rPr lang="cs-CZ" dirty="0" err="1"/>
              <a:t>dědění</a:t>
            </a:r>
            <a:r>
              <a:rPr lang="cs-CZ" dirty="0"/>
              <a:t> </a:t>
            </a:r>
            <a:r>
              <a:rPr lang="cs-CZ" dirty="0" err="1"/>
              <a:t>ze</a:t>
            </a:r>
            <a:r>
              <a:rPr lang="cs-CZ" dirty="0"/>
              <a:t> </a:t>
            </a:r>
            <a:r>
              <a:rPr lang="cs-CZ" dirty="0" err="1"/>
              <a:t>zákona</a:t>
            </a:r>
            <a:r>
              <a:rPr lang="cs-CZ" dirty="0"/>
              <a:t> rodič, </a:t>
            </a:r>
            <a:r>
              <a:rPr lang="cs-CZ" dirty="0" err="1"/>
              <a:t>který</a:t>
            </a:r>
            <a:r>
              <a:rPr lang="cs-CZ" dirty="0"/>
              <a:t> </a:t>
            </a:r>
            <a:r>
              <a:rPr lang="cs-CZ" dirty="0" err="1"/>
              <a:t>byl</a:t>
            </a:r>
            <a:r>
              <a:rPr lang="cs-CZ" dirty="0"/>
              <a:t> </a:t>
            </a:r>
            <a:r>
              <a:rPr lang="cs-CZ" dirty="0" err="1"/>
              <a:t>zbaven</a:t>
            </a:r>
            <a:r>
              <a:rPr lang="cs-CZ" dirty="0"/>
              <a:t> </a:t>
            </a:r>
            <a:r>
              <a:rPr lang="cs-CZ" dirty="0" err="1"/>
              <a:t>rodičovské</a:t>
            </a:r>
            <a:r>
              <a:rPr lang="cs-CZ" dirty="0"/>
              <a:t> </a:t>
            </a:r>
            <a:r>
              <a:rPr lang="cs-CZ" dirty="0" err="1"/>
              <a:t>odpovědnosti</a:t>
            </a:r>
            <a:r>
              <a:rPr lang="cs-CZ" dirty="0"/>
              <a:t> proto, </a:t>
            </a:r>
            <a:r>
              <a:rPr lang="cs-CZ" dirty="0" err="1"/>
              <a:t>že</a:t>
            </a:r>
            <a:r>
              <a:rPr lang="cs-CZ" dirty="0"/>
              <a:t> </a:t>
            </a:r>
            <a:r>
              <a:rPr lang="cs-CZ" dirty="0" err="1"/>
              <a:t>ji</a:t>
            </a:r>
            <a:r>
              <a:rPr lang="cs-CZ" dirty="0"/>
              <a:t>  </a:t>
            </a:r>
            <a:r>
              <a:rPr lang="cs-CZ" dirty="0" err="1"/>
              <a:t>zneužíval</a:t>
            </a:r>
            <a:r>
              <a:rPr lang="cs-CZ" dirty="0"/>
              <a:t> </a:t>
            </a:r>
            <a:r>
              <a:rPr lang="cs-CZ" dirty="0" err="1"/>
              <a:t>nebo</a:t>
            </a:r>
            <a:r>
              <a:rPr lang="cs-CZ" dirty="0"/>
              <a:t> </a:t>
            </a:r>
            <a:r>
              <a:rPr lang="cs-CZ" dirty="0" err="1"/>
              <a:t>její</a:t>
            </a:r>
            <a:r>
              <a:rPr lang="cs-CZ" dirty="0"/>
              <a:t> </a:t>
            </a:r>
            <a:r>
              <a:rPr lang="cs-CZ" dirty="0" err="1"/>
              <a:t>výkon</a:t>
            </a:r>
            <a:r>
              <a:rPr lang="cs-CZ" dirty="0"/>
              <a:t> zanedbával.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Vydědění </a:t>
            </a:r>
            <a:r>
              <a:rPr lang="cs-CZ" b="1" dirty="0"/>
              <a:t>§( 1646 a následující)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cs-CZ" sz="3800" dirty="0"/>
              <a:t>Ze zákonných důvodů lze nepominutelného dědice vyděděním z jeho práva na povinný díl vyloučit, anebo jej v jeho právu zkrátit. Zůstavitel může vydědit nepominutelného dědice, který</a:t>
            </a:r>
          </a:p>
          <a:p>
            <a:r>
              <a:rPr lang="cs-CZ" sz="3800" dirty="0"/>
              <a:t>a) mu neposkytl potřebnou pomoc v nouzi,</a:t>
            </a:r>
            <a:br>
              <a:rPr lang="cs-CZ" sz="3800" dirty="0"/>
            </a:br>
            <a:r>
              <a:rPr lang="cs-CZ" sz="3800" dirty="0"/>
              <a:t>b) o zůstavitele neprojevuje opravdový zájem, jaký by projevovat měl,</a:t>
            </a:r>
            <a:br>
              <a:rPr lang="cs-CZ" sz="3800" dirty="0"/>
            </a:br>
            <a:r>
              <a:rPr lang="cs-CZ" sz="3800" dirty="0"/>
              <a:t>c) byl odsouzen pro trestný čin spáchaný za okolností svědčících o jeho zvrhlé povaze nebo</a:t>
            </a:r>
            <a:br>
              <a:rPr lang="cs-CZ" sz="3800" dirty="0"/>
            </a:br>
            <a:r>
              <a:rPr lang="cs-CZ" sz="3800" dirty="0"/>
              <a:t>d) vede trvale nezřízený život.</a:t>
            </a:r>
            <a:br>
              <a:rPr lang="cs-CZ" sz="3800" dirty="0"/>
            </a:br>
            <a:r>
              <a:rPr lang="cs-CZ" sz="3800" dirty="0"/>
              <a:t>Zůstavitel může vydědit i nepominutelného dědice, který je nezpůsobilý dědit, a proto je z dědického práva vyloučen.</a:t>
            </a:r>
          </a:p>
          <a:p>
            <a:r>
              <a:rPr lang="cs-CZ" sz="3800" dirty="0"/>
              <a:t>Přežije-li vyděděný potomek zůstavitele, nedědí ani potomci vyděděného potomka, ledaže zůstavitel projeví jinou vůli. Nedožije-li se vyděděný potomek smrti zůstavitele, pak jeho potomci dědí vyjma těch, kteří jsou samostatně vyloučeni z práva dědického.</a:t>
            </a:r>
            <a:br>
              <a:rPr lang="cs-CZ" dirty="0"/>
            </a:br>
            <a:br>
              <a:rPr lang="cs-CZ" dirty="0"/>
            </a:br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VŮLE DĚDICE  DĚDIT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b="1" dirty="0"/>
              <a:t> </a:t>
            </a:r>
            <a:r>
              <a:rPr lang="cs-CZ" dirty="0"/>
              <a:t>Občanský zákoník respektuje vůli potencionálního dědice nedědit. </a:t>
            </a:r>
          </a:p>
          <a:p>
            <a:r>
              <a:rPr lang="cs-CZ" dirty="0"/>
              <a:t>Učinit tak může jednak ještě za života zůstavitele  formou zřeknutí se dědického práva a jednak až po jeho smrti ve formě odmítnutí nebo vzdání se dědictví.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cs-CZ" b="1" dirty="0"/>
            </a:br>
            <a:br>
              <a:rPr lang="cs-CZ" b="1" dirty="0"/>
            </a:br>
            <a:br>
              <a:rPr lang="cs-CZ" b="1" dirty="0"/>
            </a:br>
            <a:br>
              <a:rPr lang="cs-CZ" b="1" dirty="0"/>
            </a:br>
            <a:br>
              <a:rPr lang="cs-CZ" b="1" dirty="0"/>
            </a:br>
            <a:br>
              <a:rPr lang="cs-CZ" b="1" dirty="0"/>
            </a:br>
            <a:br>
              <a:rPr lang="cs-CZ" b="1" dirty="0"/>
            </a:br>
            <a:r>
              <a:rPr lang="cs-CZ" b="1" dirty="0"/>
              <a:t> </a:t>
            </a:r>
            <a:br>
              <a:rPr lang="cs-CZ" dirty="0"/>
            </a:br>
            <a:r>
              <a:rPr lang="cs-CZ" b="1" dirty="0"/>
              <a:t>Zřeknutí se dědického práva </a:t>
            </a:r>
            <a:r>
              <a:rPr lang="cs-CZ" dirty="0"/>
              <a:t>(§ 1484).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Dědického práva se lze předem zříci smlouvou se zůstavitelem; není-li jinak ujednáno, působí zřeknutí i proti potomkům. </a:t>
            </a:r>
          </a:p>
          <a:p>
            <a:r>
              <a:rPr lang="cs-CZ" dirty="0"/>
              <a:t>Kdo se zřekne dědického práva, zříká se tím i práva na povinný díl; kdo se však zřekne jen práva na povinný díl, nezříká se tím práva z dědické posloupnosti.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Odmítnutí dědictví (§1485 a </a:t>
            </a:r>
            <a:r>
              <a:rPr lang="cs-CZ" dirty="0" err="1"/>
              <a:t>násl</a:t>
            </a:r>
            <a:r>
              <a:rPr lang="cs-CZ" dirty="0"/>
              <a:t>.)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Dědic má právo po smrti zůstavitele dědictví odmítnout; smluvní dědic však jen, pokud to není dědickou smlouvou vyloučeno. Odmítá-li dědictví nepominutelný dědic, může dědictví odmítnout s výhradou povinného dílu.</a:t>
            </a:r>
          </a:p>
          <a:p>
            <a:r>
              <a:rPr lang="cs-CZ" dirty="0"/>
              <a:t>Zmocněnec může za dědice prohlásit, že dědictví odmítá, nebo neodmítá, nebo že dědictví přijímá, jen je-li k tomu podle plné moci výslovně oprávněn.</a:t>
            </a:r>
            <a:br>
              <a:rPr lang="cs-CZ" dirty="0"/>
            </a:br>
            <a:br>
              <a:rPr lang="cs-CZ" dirty="0"/>
            </a:br>
            <a:endParaRPr lang="cs-CZ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mění">
  <a:themeElements>
    <a:clrScheme name="Jmění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Jmění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Jmění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1203</TotalTime>
  <Words>1316</Words>
  <Application>Microsoft Office PowerPoint</Application>
  <PresentationFormat>Širokoúhlá obrazovka</PresentationFormat>
  <Paragraphs>80</Paragraphs>
  <Slides>18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23" baseType="lpstr">
      <vt:lpstr>Calibri</vt:lpstr>
      <vt:lpstr>Franklin Gothic Book</vt:lpstr>
      <vt:lpstr>Perpetua</vt:lpstr>
      <vt:lpstr>Wingdings 2</vt:lpstr>
      <vt:lpstr>Jmění</vt:lpstr>
      <vt:lpstr>Seminář – Dědické právo</vt:lpstr>
      <vt:lpstr>Dědické právo (§ 1475 a následující)</vt:lpstr>
      <vt:lpstr>Dědění</vt:lpstr>
      <vt:lpstr>    PŘEDPOKLADY DĚDĚNÍ </vt:lpstr>
      <vt:lpstr>Dědická nezpůsobilost (§ 1481 a následující)</vt:lpstr>
      <vt:lpstr>Vydědění §( 1646 a následující)</vt:lpstr>
      <vt:lpstr>VŮLE DĚDICE  DĚDIT </vt:lpstr>
      <vt:lpstr>         Zřeknutí se dědického práva (§ 1484). </vt:lpstr>
      <vt:lpstr>Odmítnutí dědictví (§1485 a násl.)</vt:lpstr>
      <vt:lpstr>Vzdání se dědictví (§ 1490 )</vt:lpstr>
      <vt:lpstr>DĚDICKÉ TITULY</vt:lpstr>
      <vt:lpstr>Dědická smlouva § 1582 a násl.</vt:lpstr>
      <vt:lpstr> Závěť (§ 1494 a násl.) </vt:lpstr>
      <vt:lpstr> Dědění ze zákona (§ 1633 a násl.)  </vt:lpstr>
      <vt:lpstr>Třídy dědiců</vt:lpstr>
      <vt:lpstr>Třídy dědiců</vt:lpstr>
      <vt:lpstr>Třídy dědiců</vt:lpstr>
      <vt:lpstr>Odkaz (§ 1594 a násl.)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Rodinné právo</dc:title>
  <dc:creator>duda</dc:creator>
  <cp:lastModifiedBy>Danuta Duda</cp:lastModifiedBy>
  <cp:revision>26</cp:revision>
  <dcterms:created xsi:type="dcterms:W3CDTF">2014-11-12T11:41:19Z</dcterms:created>
  <dcterms:modified xsi:type="dcterms:W3CDTF">2020-12-01T11:08:28Z</dcterms:modified>
</cp:coreProperties>
</file>