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7" r:id="rId3"/>
    <p:sldId id="273" r:id="rId4"/>
    <p:sldId id="293" r:id="rId5"/>
    <p:sldId id="292" r:id="rId6"/>
    <p:sldId id="294" r:id="rId7"/>
    <p:sldId id="295" r:id="rId8"/>
    <p:sldId id="296" r:id="rId9"/>
    <p:sldId id="297" r:id="rId10"/>
    <p:sldId id="267" r:id="rId11"/>
    <p:sldId id="268" r:id="rId12"/>
    <p:sldId id="298" r:id="rId13"/>
    <p:sldId id="282" r:id="rId14"/>
    <p:sldId id="287" r:id="rId15"/>
    <p:sldId id="260" r:id="rId16"/>
    <p:sldId id="284" r:id="rId17"/>
    <p:sldId id="288" r:id="rId18"/>
    <p:sldId id="285" r:id="rId19"/>
    <p:sldId id="289" r:id="rId20"/>
    <p:sldId id="290" r:id="rId21"/>
    <p:sldId id="291"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02.12.2020</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10</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31CB48-FFF0-44CE-8265-3991FFD6C14C}" type="datetime1">
              <a:rPr lang="cs-CZ" smtClean="0"/>
              <a:pPr/>
              <a:t>02.12.2020</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29C41-20C8-4950-882D-20E981E2E2B1}" type="datetime1">
              <a:rPr lang="cs-CZ" smtClean="0"/>
              <a:pPr/>
              <a:t>02.12.2020</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FFD567-F598-4C88-A619-AFF9909CE1FB}" type="datetime1">
              <a:rPr lang="cs-CZ" smtClean="0"/>
              <a:pPr/>
              <a:t>02.12.2020</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7049D-154C-4990-9CC1-1E1A5AFDF08D}" type="datetime1">
              <a:rPr lang="cs-CZ" smtClean="0"/>
              <a:pPr/>
              <a:t>02.12.2020</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02.12.2020</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89B635-0D8B-40EE-AF63-5BB92FD70DCE}" type="datetime1">
              <a:rPr lang="cs-CZ" smtClean="0"/>
              <a:pPr/>
              <a:t>02.12.2020</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7ECA79-FDB9-4668-BADC-8AEECFA3FD46}" type="datetime1">
              <a:rPr lang="cs-CZ" smtClean="0"/>
              <a:pPr/>
              <a:t>02.12.2020</a:t>
            </a:fld>
            <a:endParaRPr lang="cs-CZ" dirty="0"/>
          </a:p>
        </p:txBody>
      </p:sp>
      <p:sp>
        <p:nvSpPr>
          <p:cNvPr id="8" name="Zástupný symbol pro zápatí 7"/>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FC66C42-28E8-44D3-A52D-0AA17EA89821}" type="datetime1">
              <a:rPr lang="cs-CZ" smtClean="0"/>
              <a:pPr/>
              <a:t>02.12.2020</a:t>
            </a:fld>
            <a:endParaRPr lang="cs-CZ" dirty="0"/>
          </a:p>
        </p:txBody>
      </p:sp>
      <p:sp>
        <p:nvSpPr>
          <p:cNvPr id="4" name="Zástupný symbol pro zápatí 3"/>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02.12.2020</a:t>
            </a:fld>
            <a:endParaRPr lang="cs-CZ" dirty="0"/>
          </a:p>
        </p:txBody>
      </p:sp>
      <p:sp>
        <p:nvSpPr>
          <p:cNvPr id="3" name="Zástupný symbol pro zápatí 2"/>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02.12.2020</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02.12.2020</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02.12.2020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3600" b="1" dirty="0" smtClean="0"/>
              <a:t>OBČANSKÉ PRÁVO-ODPOVĚDNOST V OBČANSKÉM PRÁVU</a:t>
            </a:r>
            <a:br>
              <a:rPr lang="cs-CZ" sz="3600" b="1" dirty="0" smtClean="0"/>
            </a:br>
            <a:r>
              <a:rPr lang="cs-CZ" sz="3600" b="1" dirty="0" smtClean="0"/>
              <a:t>(01. 12. 2020)</a:t>
            </a: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TextovéPole 3"/>
          <p:cNvSpPr txBox="1"/>
          <p:nvPr/>
        </p:nvSpPr>
        <p:spPr>
          <a:xfrm>
            <a:off x="251520" y="620688"/>
            <a:ext cx="8208912" cy="5047536"/>
          </a:xfrm>
          <a:prstGeom prst="rect">
            <a:avLst/>
          </a:prstGeom>
          <a:noFill/>
        </p:spPr>
        <p:txBody>
          <a:bodyPr wrap="square" rtlCol="0">
            <a:spAutoFit/>
          </a:bodyPr>
          <a:lstStyle/>
          <a:p>
            <a:pPr lvl="0" algn="just"/>
            <a:r>
              <a:rPr lang="cs-CZ" sz="2400" b="1" dirty="0" smtClean="0"/>
              <a:t>škoda </a:t>
            </a:r>
            <a:r>
              <a:rPr lang="cs-CZ" sz="2400" b="1" dirty="0"/>
              <a:t>způsobená zvířetem </a:t>
            </a:r>
            <a:r>
              <a:rPr lang="cs-CZ" sz="2400" b="1" dirty="0" smtClean="0"/>
              <a:t>(§ </a:t>
            </a:r>
            <a:r>
              <a:rPr lang="cs-CZ" sz="2400" b="1" dirty="0"/>
              <a:t>2933-2935 </a:t>
            </a:r>
            <a:r>
              <a:rPr lang="cs-CZ" sz="2400" b="1" dirty="0" smtClean="0"/>
              <a:t>OZ)</a:t>
            </a:r>
          </a:p>
          <a:p>
            <a:pPr lvl="0" algn="just"/>
            <a:r>
              <a:rPr lang="cs-CZ" sz="2000" b="1" dirty="0" smtClean="0"/>
              <a:t>Odpovědný: </a:t>
            </a:r>
          </a:p>
          <a:p>
            <a:pPr marL="342900" lvl="0" indent="-342900" algn="just">
              <a:buFont typeface="Arial" panose="020B0604020202020204" pitchFamily="34" charset="0"/>
              <a:buChar char="•"/>
            </a:pPr>
            <a:r>
              <a:rPr lang="cs-CZ" b="1" dirty="0" smtClean="0"/>
              <a:t>vlastník </a:t>
            </a:r>
            <a:r>
              <a:rPr lang="cs-CZ" b="1" dirty="0"/>
              <a:t>zvířete </a:t>
            </a:r>
            <a:r>
              <a:rPr lang="cs-CZ" dirty="0"/>
              <a:t>(zvíře bylo pod jeho dohledem, pod dohledem osoby, které jej svěřil, zvíře mu uprchlo nebo se zatoulalo), </a:t>
            </a:r>
            <a:endParaRPr lang="cs-CZ" dirty="0" smtClean="0"/>
          </a:p>
          <a:p>
            <a:pPr marL="285750" lvl="0" indent="-285750" algn="just">
              <a:buFont typeface="Arial" panose="020B0604020202020204" pitchFamily="34" charset="0"/>
              <a:buChar char="•"/>
            </a:pPr>
            <a:r>
              <a:rPr lang="cs-CZ" b="1" dirty="0" smtClean="0"/>
              <a:t>třetí </a:t>
            </a:r>
            <a:r>
              <a:rPr lang="cs-CZ" b="1" dirty="0"/>
              <a:t>osoba, která zvíře vlastníku nebo osobě, jíž bylo svěřeno, svémocně </a:t>
            </a:r>
            <a:r>
              <a:rPr lang="cs-CZ" b="1" dirty="0" smtClean="0"/>
              <a:t>odňala</a:t>
            </a:r>
            <a:endParaRPr lang="cs-CZ" b="1" dirty="0"/>
          </a:p>
          <a:p>
            <a:pPr marL="285750" lvl="0" indent="-285750" algn="just">
              <a:buFont typeface="Arial" panose="020B0604020202020204" pitchFamily="34" charset="0"/>
              <a:buChar char="•"/>
            </a:pPr>
            <a:endParaRPr lang="cs-CZ" b="1" dirty="0" smtClean="0"/>
          </a:p>
          <a:p>
            <a:pPr lvl="0" algn="just"/>
            <a:r>
              <a:rPr lang="cs-CZ" b="1" dirty="0" smtClean="0"/>
              <a:t>Solidárně odpovědný: </a:t>
            </a:r>
          </a:p>
          <a:p>
            <a:pPr marL="285750" indent="-285750" algn="just">
              <a:buFont typeface="Arial" panose="020B0604020202020204" pitchFamily="34" charset="0"/>
              <a:buChar char="•"/>
            </a:pPr>
            <a:r>
              <a:rPr lang="cs-CZ" b="1" dirty="0"/>
              <a:t>osoba, které bylo zvíře svěřeno, chová jej nebo </a:t>
            </a:r>
            <a:r>
              <a:rPr lang="cs-CZ" b="1" dirty="0" smtClean="0"/>
              <a:t>používá</a:t>
            </a:r>
            <a:r>
              <a:rPr lang="cs-CZ" b="1" dirty="0"/>
              <a:t> </a:t>
            </a:r>
            <a:r>
              <a:rPr lang="cs-CZ" dirty="0" smtClean="0"/>
              <a:t>společně s vlastníkem</a:t>
            </a:r>
          </a:p>
          <a:p>
            <a:pPr marL="285750" indent="-285750" algn="just">
              <a:buFont typeface="Arial" panose="020B0604020202020204" pitchFamily="34" charset="0"/>
              <a:buChar char="•"/>
            </a:pPr>
            <a:r>
              <a:rPr lang="cs-CZ" b="1" dirty="0"/>
              <a:t>v</a:t>
            </a:r>
            <a:r>
              <a:rPr lang="cs-CZ" b="1" dirty="0" smtClean="0"/>
              <a:t>lastník a osoba, které bylo zvíře svěřeno v případě, že nemohli rozumně zabránit odnětí zvířete</a:t>
            </a:r>
          </a:p>
          <a:p>
            <a:pPr marL="285750" indent="-285750" algn="just">
              <a:buFont typeface="Arial" panose="020B0604020202020204" pitchFamily="34" charset="0"/>
              <a:buChar char="•"/>
            </a:pPr>
            <a:endParaRPr lang="cs-CZ" b="1" dirty="0"/>
          </a:p>
          <a:p>
            <a:pPr algn="just"/>
            <a:r>
              <a:rPr lang="cs-CZ" b="1" dirty="0" smtClean="0"/>
              <a:t>Liberační důvod: </a:t>
            </a:r>
          </a:p>
          <a:p>
            <a:pPr algn="just"/>
            <a:r>
              <a:rPr lang="cs-CZ" dirty="0" smtClean="0"/>
              <a:t> </a:t>
            </a:r>
            <a:r>
              <a:rPr lang="cs-CZ" dirty="0"/>
              <a:t>Slouží-li domácí zvíře vlastníku k výkonu povolání či k jiné výdělečné činnosti nebo k obživě, anebo slouží-li jako pomocník pro osobu se zdravotním postižením, zprostí se vlastník povinnosti k náhradě, prokáže-li, že při dozoru nad zvířetem nezanedbal potřebnou pečlivost, anebo že by škoda vznikla i při vynaložení potřebné pečlivosti. Za týchž podmínek se povinnosti k náhradě zprostí i ten, komu vlastník zvíře svěřil.</a:t>
            </a:r>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4" name="TextovéPole 3"/>
          <p:cNvSpPr txBox="1"/>
          <p:nvPr/>
        </p:nvSpPr>
        <p:spPr>
          <a:xfrm>
            <a:off x="395536" y="620688"/>
            <a:ext cx="8280920" cy="5900077"/>
          </a:xfrm>
          <a:prstGeom prst="rect">
            <a:avLst/>
          </a:prstGeom>
          <a:noFill/>
        </p:spPr>
        <p:txBody>
          <a:bodyPr wrap="square" rtlCol="0">
            <a:spAutoFit/>
          </a:bodyPr>
          <a:lstStyle/>
          <a:p>
            <a:pPr algn="just"/>
            <a:r>
              <a:rPr lang="cs-CZ" b="1" dirty="0" smtClean="0"/>
              <a:t>škoda </a:t>
            </a:r>
            <a:r>
              <a:rPr lang="cs-CZ" b="1" dirty="0"/>
              <a:t>způsobená věcí </a:t>
            </a:r>
            <a:r>
              <a:rPr lang="cs-CZ" b="1" dirty="0" smtClean="0"/>
              <a:t>(§ </a:t>
            </a:r>
            <a:r>
              <a:rPr lang="cs-CZ" b="1" dirty="0"/>
              <a:t>2936-2938 </a:t>
            </a:r>
            <a:r>
              <a:rPr lang="cs-CZ" b="1" dirty="0" smtClean="0"/>
              <a:t>OZ</a:t>
            </a:r>
            <a:r>
              <a:rPr lang="cs-CZ" b="1" dirty="0"/>
              <a:t>) </a:t>
            </a:r>
          </a:p>
          <a:p>
            <a:pPr algn="just"/>
            <a:endParaRPr lang="cs-CZ" dirty="0" smtClean="0"/>
          </a:p>
          <a:p>
            <a:pPr algn="just"/>
            <a:r>
              <a:rPr lang="cs-CZ" dirty="0" smtClean="0"/>
              <a:t>odpovídá </a:t>
            </a:r>
          </a:p>
          <a:p>
            <a:pPr algn="just"/>
            <a:r>
              <a:rPr lang="cs-CZ" b="1" dirty="0" smtClean="0"/>
              <a:t>ten</a:t>
            </a:r>
            <a:r>
              <a:rPr lang="cs-CZ" b="1" dirty="0"/>
              <a:t>, kdo byl povinen něco plnit a použil při tom vadnou </a:t>
            </a:r>
            <a:r>
              <a:rPr lang="cs-CZ" b="1" dirty="0" smtClean="0"/>
              <a:t>věc</a:t>
            </a:r>
            <a:r>
              <a:rPr lang="cs-CZ" b="1" dirty="0"/>
              <a:t> </a:t>
            </a:r>
            <a:endParaRPr lang="cs-CZ" b="1" dirty="0" smtClean="0"/>
          </a:p>
          <a:p>
            <a:pPr algn="just"/>
            <a:endParaRPr lang="cs-CZ" b="1" i="1" dirty="0"/>
          </a:p>
          <a:p>
            <a:pPr algn="just"/>
            <a:r>
              <a:rPr lang="cs-CZ" i="1" dirty="0" smtClean="0"/>
              <a:t>(objednáte si firmu na čištění koberce a přístroj k čištění začne hořet, v důsledku čehož přijdete o koberec)</a:t>
            </a:r>
          </a:p>
          <a:p>
            <a:pPr algn="just"/>
            <a:endParaRPr lang="cs-CZ" dirty="0"/>
          </a:p>
          <a:p>
            <a:pPr algn="just"/>
            <a:r>
              <a:rPr lang="cs-CZ" b="1" dirty="0" smtClean="0"/>
              <a:t>ten</a:t>
            </a:r>
            <a:r>
              <a:rPr lang="cs-CZ" b="1" dirty="0"/>
              <a:t>, kdo nad </a:t>
            </a:r>
            <a:r>
              <a:rPr lang="cs-CZ" b="1" dirty="0" smtClean="0"/>
              <a:t>věcí měl </a:t>
            </a:r>
            <a:r>
              <a:rPr lang="cs-CZ" b="1" dirty="0"/>
              <a:t>mít dohled</a:t>
            </a:r>
            <a:r>
              <a:rPr lang="cs-CZ" dirty="0" smtClean="0"/>
              <a:t>, způsobí-li věc škodu sama od sebe, </a:t>
            </a:r>
            <a:r>
              <a:rPr lang="cs-CZ" dirty="0"/>
              <a:t>jinak </a:t>
            </a:r>
            <a:r>
              <a:rPr lang="cs-CZ" b="1" dirty="0"/>
              <a:t>vlastník </a:t>
            </a:r>
            <a:r>
              <a:rPr lang="cs-CZ" b="1" dirty="0" smtClean="0"/>
              <a:t>věci, </a:t>
            </a:r>
            <a:r>
              <a:rPr lang="cs-CZ" dirty="0" smtClean="0"/>
              <a:t>nelze-li tuto osobu určit</a:t>
            </a:r>
            <a:r>
              <a:rPr lang="cs-CZ" b="1" dirty="0" smtClean="0"/>
              <a:t> </a:t>
            </a:r>
            <a:endParaRPr lang="cs-CZ" dirty="0"/>
          </a:p>
          <a:p>
            <a:pPr algn="just"/>
            <a:endParaRPr lang="cs-CZ" dirty="0" smtClean="0"/>
          </a:p>
          <a:p>
            <a:pPr algn="just"/>
            <a:r>
              <a:rPr lang="cs-CZ" dirty="0" smtClean="0"/>
              <a:t>liberace </a:t>
            </a:r>
            <a:r>
              <a:rPr lang="cs-CZ" dirty="0"/>
              <a:t>– prokázání, že dohled nebyl </a:t>
            </a:r>
            <a:r>
              <a:rPr lang="cs-CZ" dirty="0" smtClean="0"/>
              <a:t>zanedbán</a:t>
            </a:r>
            <a:endParaRPr lang="cs-CZ" dirty="0"/>
          </a:p>
          <a:p>
            <a:pPr algn="just"/>
            <a:endParaRPr lang="cs-CZ" dirty="0" smtClean="0"/>
          </a:p>
          <a:p>
            <a:pPr algn="just"/>
            <a:r>
              <a:rPr lang="cs-CZ" dirty="0" smtClean="0"/>
              <a:t> (</a:t>
            </a:r>
            <a:r>
              <a:rPr lang="cs-CZ" i="1" dirty="0" smtClean="0"/>
              <a:t>osoba zapálí svíčky na adventním věnci a jde spát, v důsledku čehož vyhoří tři bytové jednotky v panelovém domě)</a:t>
            </a:r>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12</a:t>
            </a:fld>
            <a:endParaRPr lang="cs-CZ" dirty="0"/>
          </a:p>
        </p:txBody>
      </p:sp>
      <p:sp>
        <p:nvSpPr>
          <p:cNvPr id="7" name="Nadpis 1"/>
          <p:cNvSpPr>
            <a:spLocks noGrp="1"/>
          </p:cNvSpPr>
          <p:nvPr>
            <p:ph idx="1"/>
          </p:nvPr>
        </p:nvSpPr>
        <p:spPr>
          <a:xfrm>
            <a:off x="457200" y="404813"/>
            <a:ext cx="8229600" cy="5721350"/>
          </a:xfrm>
        </p:spPr>
        <p:txBody>
          <a:bodyPr/>
          <a:lstStyle/>
          <a:p>
            <a:pPr marL="0" indent="0" algn="just">
              <a:buNone/>
            </a:pPr>
            <a:r>
              <a:rPr lang="cs-CZ" sz="2400" b="1" dirty="0"/>
              <a:t>osoba, která užívá místo nebo jeho vlastník, </a:t>
            </a:r>
            <a:r>
              <a:rPr lang="cs-CZ" sz="2400" dirty="0"/>
              <a:t>odkud byla věc vyhozena nebo spadla </a:t>
            </a:r>
            <a:r>
              <a:rPr lang="cs-CZ" sz="2400" dirty="0" smtClean="0"/>
              <a:t>u věci, která způsobila škodu vyhozením nebo pádem solidárně </a:t>
            </a:r>
            <a:r>
              <a:rPr lang="cs-CZ" sz="2400" dirty="0"/>
              <a:t>s osobou, která měla mít nad věcí dohled nebo jejím vlastníkem</a:t>
            </a:r>
            <a:endParaRPr lang="cs-CZ" sz="2400" b="1" dirty="0"/>
          </a:p>
          <a:p>
            <a:pPr marL="0" indent="0">
              <a:buNone/>
            </a:pPr>
            <a:endParaRPr lang="cs-CZ" sz="2400" dirty="0"/>
          </a:p>
          <a:p>
            <a:pPr marL="0" indent="0" algn="just">
              <a:buNone/>
            </a:pPr>
            <a:r>
              <a:rPr lang="cs-CZ" sz="2400" i="1" dirty="0" smtClean="0"/>
              <a:t>manžel vyhodí v rámci italské domácnosti manželce z okna notebook, protože tráví dle jeho představ spoustu času na sociálních sítích</a:t>
            </a:r>
          </a:p>
        </p:txBody>
      </p:sp>
    </p:spTree>
    <p:extLst>
      <p:ext uri="{BB962C8B-B14F-4D97-AF65-F5344CB8AC3E}">
        <p14:creationId xmlns:p14="http://schemas.microsoft.com/office/powerpoint/2010/main" val="3677822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TextovéPole 3"/>
          <p:cNvSpPr txBox="1"/>
          <p:nvPr/>
        </p:nvSpPr>
        <p:spPr>
          <a:xfrm>
            <a:off x="323528" y="548679"/>
            <a:ext cx="8496944" cy="5016758"/>
          </a:xfrm>
          <a:prstGeom prst="rect">
            <a:avLst/>
          </a:prstGeom>
          <a:noFill/>
        </p:spPr>
        <p:txBody>
          <a:bodyPr wrap="square" rtlCol="0">
            <a:spAutoFit/>
          </a:bodyPr>
          <a:lstStyle/>
          <a:p>
            <a:pPr lvl="0" algn="just"/>
            <a:r>
              <a:rPr lang="cs-CZ" sz="2000" b="1" dirty="0" smtClean="0"/>
              <a:t>škoda </a:t>
            </a:r>
            <a:r>
              <a:rPr lang="cs-CZ" sz="2000" b="1" dirty="0"/>
              <a:t>na převzaté věci </a:t>
            </a:r>
            <a:r>
              <a:rPr lang="cs-CZ" sz="2000" dirty="0"/>
              <a:t>(§ 2944 </a:t>
            </a:r>
            <a:r>
              <a:rPr lang="cs-CZ" sz="2000" dirty="0" smtClean="0"/>
              <a:t>OZ</a:t>
            </a:r>
            <a:r>
              <a:rPr lang="cs-CZ" sz="2000" dirty="0"/>
              <a:t>) – každý, kdo od jiného převzal věc, která má být předmětem jeho závazku, nahradí její poškození, ztrátu nebo zničení, neprokáže-li, že by ke škodě došlo i </a:t>
            </a:r>
            <a:r>
              <a:rPr lang="cs-CZ" sz="2000" dirty="0" smtClean="0"/>
              <a:t>jinak </a:t>
            </a:r>
            <a:r>
              <a:rPr lang="cs-CZ" sz="2000" b="1" i="1" dirty="0" smtClean="0"/>
              <a:t>(kabát převzatý do čistírny)</a:t>
            </a:r>
          </a:p>
          <a:p>
            <a:pPr lvl="0" algn="just"/>
            <a:endParaRPr lang="cs-CZ" sz="2000" b="1" i="1" dirty="0" smtClean="0"/>
          </a:p>
          <a:p>
            <a:pPr lvl="0" algn="just"/>
            <a:endParaRPr lang="cs-CZ" sz="2000" b="1" i="1" dirty="0"/>
          </a:p>
          <a:p>
            <a:pPr lvl="0" algn="just"/>
            <a:r>
              <a:rPr lang="cs-CZ" sz="2000" b="1" dirty="0"/>
              <a:t>škoda na odložené věci</a:t>
            </a:r>
            <a:r>
              <a:rPr lang="cs-CZ" sz="2000" dirty="0"/>
              <a:t> (§ 2945 </a:t>
            </a:r>
            <a:r>
              <a:rPr lang="cs-CZ" sz="2000" dirty="0" smtClean="0"/>
              <a:t>OZ</a:t>
            </a:r>
            <a:r>
              <a:rPr lang="cs-CZ" sz="2000" dirty="0"/>
              <a:t>) – povinným je provozovatel, s jehož činností je zpravidla spojeno odkládání věci (věc je odložena na místě k tomu </a:t>
            </a:r>
            <a:r>
              <a:rPr lang="cs-CZ" sz="2000" dirty="0" smtClean="0"/>
              <a:t>určeném/obvyklém</a:t>
            </a:r>
            <a:r>
              <a:rPr lang="cs-CZ" sz="2000" dirty="0"/>
              <a:t>)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a:t>
            </a:r>
            <a:r>
              <a:rPr lang="cs-CZ" sz="2000" dirty="0" smtClean="0"/>
              <a:t>dozvědět </a:t>
            </a:r>
            <a:r>
              <a:rPr lang="cs-CZ" sz="2000" b="1" i="1" dirty="0" smtClean="0"/>
              <a:t>(kabát odložený v hospodě)</a:t>
            </a:r>
          </a:p>
          <a:p>
            <a:pPr lvl="0" algn="just"/>
            <a:endParaRPr lang="cs-CZ" sz="2000" b="1" i="1" dirty="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smtClean="0"/>
          </a:p>
          <a:p>
            <a:endParaRPr lang="cs-CZ" sz="2400" b="1" dirty="0" smtClean="0"/>
          </a:p>
          <a:p>
            <a:pPr lvl="0" algn="just"/>
            <a:r>
              <a:rPr lang="cs-CZ" sz="2400" b="1" dirty="0"/>
              <a:t>škoda na vnesené věci </a:t>
            </a:r>
            <a:r>
              <a:rPr lang="cs-CZ" sz="2400" dirty="0"/>
              <a:t>(§§ 2946-2949) – odpovídá provozovatel ubytovacích služeb za předpokladu, že ubytovaný vnesl věc do prostor vyhrazených </a:t>
            </a:r>
            <a:r>
              <a:rPr lang="cs-CZ" sz="2400" dirty="0" smtClean="0"/>
              <a:t>k</a:t>
            </a:r>
            <a:r>
              <a:rPr lang="cs-CZ" sz="2400" dirty="0"/>
              <a:t>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a:t>
            </a:r>
            <a:r>
              <a:rPr lang="cs-CZ" sz="2400" dirty="0" smtClean="0"/>
              <a:t>dozvědět </a:t>
            </a:r>
            <a:r>
              <a:rPr lang="cs-CZ" sz="2400" b="1" i="1" dirty="0" smtClean="0"/>
              <a:t>(věci, které si přinesete na ubytování v hotelu)</a:t>
            </a:r>
            <a:endParaRPr lang="cs-CZ" sz="2400" b="1" i="1"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15</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a:p>
          <a:p>
            <a:pPr algn="just"/>
            <a:r>
              <a:rPr lang="cs-CZ" sz="2000" b="1" dirty="0"/>
              <a:t>škoda způsobená informací nebo radou</a:t>
            </a:r>
            <a:r>
              <a:rPr lang="cs-CZ" sz="2000" dirty="0"/>
              <a:t> (§ 2950 </a:t>
            </a:r>
            <a:r>
              <a:rPr lang="cs-CZ" sz="2000" dirty="0" smtClean="0"/>
              <a:t>OZ</a:t>
            </a:r>
            <a:r>
              <a:rPr lang="cs-CZ" sz="2000" dirty="0"/>
              <a:t>)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smtClean="0"/>
          </a:p>
          <a:p>
            <a:pPr lvl="0" algn="just"/>
            <a:r>
              <a:rPr lang="cs-CZ" sz="2000" b="1" i="1" dirty="0" smtClean="0"/>
              <a:t>Aneb nehrát si za každou cenu na brouka pytlíka…</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Obdélník 3"/>
          <p:cNvSpPr/>
          <p:nvPr/>
        </p:nvSpPr>
        <p:spPr>
          <a:xfrm>
            <a:off x="323528" y="-772150"/>
            <a:ext cx="8208912" cy="627864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r>
              <a:rPr lang="cs-CZ" sz="2400" b="1" dirty="0" smtClean="0"/>
              <a:t>Rozsah a způsob náhrady</a:t>
            </a:r>
          </a:p>
          <a:p>
            <a:endParaRPr lang="cs-CZ" sz="2400" b="1" dirty="0"/>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r>
              <a:rPr lang="cs-CZ" sz="2000" dirty="0" smtClean="0"/>
              <a:t>.</a:t>
            </a:r>
          </a:p>
          <a:p>
            <a:pPr algn="just"/>
            <a:endParaRPr lang="cs-CZ" sz="2000" dirty="0"/>
          </a:p>
          <a:p>
            <a:pPr algn="just"/>
            <a:r>
              <a:rPr lang="cs-CZ" i="1" dirty="0"/>
              <a:t>Pokud noviny zveřejní na titulní straně lživé informace způsobilé přivodit dotčené osobě nemajetkovou újmu, neměla by být zadostiučiněním pouhá omluva na posledních stranách novin, nýbrž kupříkladu omluva zveřejněná též na titulní straně.</a:t>
            </a:r>
            <a:endParaRPr lang="cs-CZ" sz="2000" dirty="0"/>
          </a:p>
          <a:p>
            <a:endParaRPr lang="cs-CZ" sz="2000" dirty="0" smtClean="0"/>
          </a:p>
          <a:p>
            <a:pPr lvl="0" algn="just"/>
            <a:endParaRPr lang="cs-CZ" sz="2000" dirty="0"/>
          </a:p>
          <a:p>
            <a:pPr lvl="0" algn="just"/>
            <a:endParaRPr lang="cs-CZ" sz="2400" b="1" dirty="0" smtClean="0"/>
          </a:p>
        </p:txBody>
      </p:sp>
    </p:spTree>
    <p:extLst>
      <p:ext uri="{BB962C8B-B14F-4D97-AF65-F5344CB8AC3E}">
        <p14:creationId xmlns:p14="http://schemas.microsoft.com/office/powerpoint/2010/main" val="1815080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Obdélník 3"/>
          <p:cNvSpPr/>
          <p:nvPr/>
        </p:nvSpPr>
        <p:spPr>
          <a:xfrm>
            <a:off x="323528" y="-772150"/>
            <a:ext cx="8208912" cy="1040284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a:p>
          <a:p>
            <a:pPr algn="just"/>
            <a:r>
              <a:rPr lang="cs-CZ" sz="2400" b="1" dirty="0"/>
              <a:t>Rozsah a způsob náhrady</a:t>
            </a:r>
          </a:p>
          <a:p>
            <a:pPr algn="just"/>
            <a:endParaRPr lang="cs-CZ" sz="2400" dirty="0" smtClean="0"/>
          </a:p>
          <a:p>
            <a:pPr algn="just"/>
            <a:r>
              <a:rPr lang="cs-CZ" sz="2400" dirty="0" smtClean="0"/>
              <a:t>Nemajetkovou </a:t>
            </a:r>
            <a:r>
              <a:rPr lang="cs-CZ" sz="2400" dirty="0"/>
              <a:t>újmu je třeba </a:t>
            </a:r>
            <a:r>
              <a:rPr lang="cs-CZ" sz="2400" b="1" dirty="0"/>
              <a:t>odčinit</a:t>
            </a:r>
            <a:r>
              <a:rPr lang="cs-CZ" sz="2400" dirty="0"/>
              <a:t>. Zadostiučinění se poskytuje v penězích, nezajistí-li jeho jiný způsob skutečné a dostatečně účinné odčinění způsobené újmy. </a:t>
            </a:r>
            <a:endParaRPr lang="cs-CZ" sz="2400" dirty="0" smtClean="0"/>
          </a:p>
          <a:p>
            <a:pPr algn="just"/>
            <a:endParaRPr lang="cs-CZ" sz="2400" dirty="0"/>
          </a:p>
          <a:p>
            <a:pPr algn="ctr"/>
            <a:r>
              <a:rPr lang="cs-CZ" sz="2400" b="1" dirty="0" smtClean="0"/>
              <a:t>Náhrada při újmě na přirozených právech</a:t>
            </a:r>
          </a:p>
          <a:p>
            <a:pPr algn="just"/>
            <a:endParaRPr lang="cs-CZ" sz="2400" dirty="0"/>
          </a:p>
          <a:p>
            <a:pPr algn="just"/>
            <a:r>
              <a:rPr lang="cs-CZ" sz="2400" dirty="0" smtClean="0"/>
              <a:t>Při </a:t>
            </a:r>
            <a:r>
              <a:rPr lang="cs-CZ" sz="2400" dirty="0"/>
              <a:t>újmě na </a:t>
            </a:r>
            <a:r>
              <a:rPr lang="cs-CZ" sz="2400" b="1" dirty="0"/>
              <a:t>přirozených právech člověka</a:t>
            </a:r>
            <a:r>
              <a:rPr lang="cs-CZ" sz="2400" dirty="0"/>
              <a:t> je škůdce povinen nahradit škodu </a:t>
            </a:r>
            <a:r>
              <a:rPr lang="cs-CZ" sz="2400" dirty="0" smtClean="0"/>
              <a:t>i </a:t>
            </a:r>
            <a:r>
              <a:rPr lang="cs-CZ" sz="2400" dirty="0"/>
              <a:t>nemajetkovou </a:t>
            </a:r>
            <a:r>
              <a:rPr lang="cs-CZ" sz="2400" dirty="0" smtClean="0"/>
              <a:t>újmu, </a:t>
            </a:r>
            <a:r>
              <a:rPr lang="cs-CZ" sz="2400" dirty="0"/>
              <a:t>kterou tím způsobil. Jako nemajetkovou újmu má odčinit i způsobené duševní útrapy (§ </a:t>
            </a:r>
            <a:r>
              <a:rPr lang="cs-CZ" sz="2400" dirty="0" smtClean="0"/>
              <a:t>2956 OZ</a:t>
            </a:r>
            <a:r>
              <a:rPr lang="cs-CZ" sz="2400" dirty="0"/>
              <a:t>). Podle § 2957 </a:t>
            </a:r>
            <a:r>
              <a:rPr lang="cs-CZ" sz="2400" dirty="0" smtClean="0"/>
              <a:t>OZ </a:t>
            </a:r>
            <a:r>
              <a:rPr lang="cs-CZ" sz="2400" dirty="0"/>
              <a:t>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5" name="Obdélník 4"/>
          <p:cNvSpPr/>
          <p:nvPr/>
        </p:nvSpPr>
        <p:spPr>
          <a:xfrm>
            <a:off x="611560" y="620689"/>
            <a:ext cx="8208912" cy="6401753"/>
          </a:xfrm>
          <a:prstGeom prst="rect">
            <a:avLst/>
          </a:prstGeom>
        </p:spPr>
        <p:txBody>
          <a:bodyPr wrap="square">
            <a:spAutoFit/>
          </a:bodyPr>
          <a:lstStyle/>
          <a:p>
            <a:pPr algn="just"/>
            <a:r>
              <a:rPr lang="cs-CZ" sz="2400" b="1" dirty="0"/>
              <a:t>Rozsah a způsob náhrady</a:t>
            </a:r>
          </a:p>
          <a:p>
            <a:pPr lvl="0" algn="just"/>
            <a:endParaRPr lang="cs-CZ" sz="2400" b="1" i="1" dirty="0"/>
          </a:p>
          <a:p>
            <a:pPr lvl="0" algn="just"/>
            <a:r>
              <a:rPr lang="cs-CZ" sz="2400" b="1" i="1" dirty="0" smtClean="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a:t>
            </a:r>
            <a:r>
              <a:rPr lang="cs-CZ" sz="2000" dirty="0" smtClean="0"/>
              <a:t> (§2958-2960)</a:t>
            </a:r>
          </a:p>
          <a:p>
            <a:endParaRPr lang="cs-CZ" sz="2000" b="1" dirty="0"/>
          </a:p>
          <a:p>
            <a:r>
              <a:rPr lang="cs-CZ" sz="2000" b="1" dirty="0" smtClean="0"/>
              <a:t>ublížení </a:t>
            </a:r>
            <a:r>
              <a:rPr lang="cs-CZ" sz="2000" b="1" dirty="0"/>
              <a:t>na zdraví</a:t>
            </a:r>
            <a:r>
              <a:rPr lang="cs-CZ" sz="2000" dirty="0"/>
              <a:t>: náleží peněžitá náhrada vyvažující plně vytrpěné bolesti a další nemajetkové újmy a náhrada za ztížení společenského uplatnění, pokud vznikla poškozením zdraví překážka lepší budoucnosti </a:t>
            </a:r>
            <a:r>
              <a:rPr lang="cs-CZ" sz="2000" dirty="0" smtClean="0"/>
              <a:t>poškozeného</a:t>
            </a:r>
          </a:p>
          <a:p>
            <a:endParaRPr lang="cs-CZ" sz="2000" b="1" dirty="0"/>
          </a:p>
          <a:p>
            <a:r>
              <a:rPr lang="cs-CZ" sz="2000" b="1" dirty="0" smtClean="0"/>
              <a:t>usmrcení/zvlášť </a:t>
            </a:r>
            <a:r>
              <a:rPr lang="cs-CZ" sz="2000" b="1" dirty="0"/>
              <a:t>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smtClean="0"/>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r>
              <a:rPr lang="cs-CZ" sz="2400" b="1" dirty="0"/>
              <a:t>Rozsah a způsob náhrady</a:t>
            </a:r>
          </a:p>
          <a:p>
            <a:pPr algn="just"/>
            <a:endParaRPr lang="cs-CZ" sz="2000" b="1" dirty="0" smtClean="0"/>
          </a:p>
          <a:p>
            <a:pPr algn="just"/>
            <a:r>
              <a:rPr lang="cs-CZ" sz="2000" b="1" dirty="0" smtClean="0"/>
              <a:t>Náklady </a:t>
            </a:r>
            <a:r>
              <a:rPr lang="cs-CZ" sz="2000" b="1" dirty="0"/>
              <a:t>spojené s péčí o zdraví</a:t>
            </a:r>
            <a:r>
              <a:rPr lang="cs-CZ" sz="2000" dirty="0"/>
              <a:t> upravuje § 2960 </a:t>
            </a:r>
            <a:r>
              <a:rPr lang="cs-CZ" sz="2000" dirty="0" smtClean="0"/>
              <a:t>OZ</a:t>
            </a:r>
            <a:r>
              <a:rPr lang="cs-CZ" sz="2000" dirty="0"/>
              <a:t>.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a:t>
            </a:r>
            <a:r>
              <a:rPr lang="cs-CZ" sz="2000" dirty="0" smtClean="0"/>
              <a:t>OZ</a:t>
            </a:r>
            <a:r>
              <a:rPr lang="cs-CZ" sz="2000" dirty="0"/>
              <a:t>)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a:t>
            </a:r>
            <a:r>
              <a:rPr lang="cs-CZ" sz="2000" dirty="0" smtClean="0"/>
              <a:t>OZ</a:t>
            </a:r>
            <a:r>
              <a:rPr lang="cs-CZ" sz="2000" dirty="0"/>
              <a:t>)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val="3088636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8402300"/>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dirty="0"/>
              <a:t>právem reprobované</a:t>
            </a:r>
            <a:r>
              <a:rPr lang="cs-CZ" sz="2000" dirty="0"/>
              <a:t>. Druhou jmenovanou kategorii označujeme jako </a:t>
            </a:r>
            <a:r>
              <a:rPr lang="cs-CZ" sz="2000" b="1" u="sng" dirty="0"/>
              <a:t>protiprávní jednání či protiprávní čin</a:t>
            </a:r>
            <a:r>
              <a:rPr lang="cs-CZ" sz="2000" dirty="0"/>
              <a:t>.</a:t>
            </a:r>
          </a:p>
          <a:p>
            <a:r>
              <a:rPr lang="cs-CZ" sz="2000" dirty="0"/>
              <a:t> </a:t>
            </a:r>
            <a:endParaRPr lang="cs-CZ" sz="2000" dirty="0" smtClean="0"/>
          </a:p>
          <a:p>
            <a:r>
              <a:rPr lang="cs-CZ" sz="2000" dirty="0" smtClean="0"/>
              <a:t>Právní </a:t>
            </a:r>
            <a:r>
              <a:rPr lang="cs-CZ" sz="2000" dirty="0"/>
              <a:t>jednání může být v rozporu s objektivním právem, v takovém případě se jedná o </a:t>
            </a:r>
            <a:r>
              <a:rPr lang="cs-CZ" sz="2000" b="1" dirty="0"/>
              <a:t>porušení mimosmluvní </a:t>
            </a:r>
            <a:r>
              <a:rPr lang="cs-CZ" sz="2000" b="1" dirty="0" smtClean="0"/>
              <a:t>povinnosti</a:t>
            </a:r>
            <a:r>
              <a:rPr lang="cs-CZ" sz="2000" dirty="0"/>
              <a:t>,</a:t>
            </a:r>
            <a:r>
              <a:rPr lang="cs-CZ" sz="2000" dirty="0" smtClean="0"/>
              <a:t> </a:t>
            </a:r>
            <a:r>
              <a:rPr lang="cs-CZ" sz="2000" dirty="0"/>
              <a:t>anebo v rozporu s tím, co si strany ujednaly ve smlouvě, kde jde o </a:t>
            </a:r>
            <a:r>
              <a:rPr lang="cs-CZ" sz="2000" b="1" dirty="0"/>
              <a:t>porušení smluvní </a:t>
            </a:r>
            <a:r>
              <a:rPr lang="cs-CZ" sz="2000" b="1" dirty="0" smtClean="0"/>
              <a:t>povinnosti, </a:t>
            </a:r>
            <a:r>
              <a:rPr lang="cs-CZ" sz="2000" dirty="0" smtClean="0"/>
              <a:t>základní skutková podstata pak stanoví odpovědnost za </a:t>
            </a:r>
            <a:r>
              <a:rPr lang="cs-CZ" sz="2000" b="1" dirty="0" smtClean="0"/>
              <a:t>porušení dobrých mravů.</a:t>
            </a:r>
          </a:p>
          <a:p>
            <a:endParaRPr lang="cs-CZ" i="1" dirty="0" smtClean="0"/>
          </a:p>
          <a:p>
            <a:pPr algn="just"/>
            <a:r>
              <a:rPr lang="cs-CZ" sz="1400" i="1" dirty="0" smtClean="0">
                <a:latin typeface="Times New Roman" panose="02020603050405020304" pitchFamily="18" charset="0"/>
                <a:cs typeface="Times New Roman" panose="02020603050405020304" pitchFamily="18" charset="0"/>
              </a:rPr>
              <a:t>Pokud </a:t>
            </a:r>
            <a:r>
              <a:rPr lang="cs-CZ" sz="1400" i="1" dirty="0">
                <a:latin typeface="Times New Roman" panose="02020603050405020304" pitchFamily="18" charset="0"/>
                <a:cs typeface="Times New Roman" panose="02020603050405020304" pitchFamily="18" charset="0"/>
              </a:rPr>
              <a:t>někdo vlivem nepřiměřené rychlosti poškodí cizí vozidlo, jde o škodu způsobenou porušením zákona. Naproti tomu, pokud někdo včas nedodá svému obchodnímu partnerovi zboží a ten kvůli tomu přijde o zakázku, škoda není způsobená přímým porušením zákona, nýbrž porušením smluvní povinnosti.</a:t>
            </a:r>
            <a:endParaRPr lang="cs-CZ" sz="1400" dirty="0" smtClean="0">
              <a:latin typeface="Times New Roman" panose="02020603050405020304" pitchFamily="18" charset="0"/>
              <a:cs typeface="Times New Roman" panose="02020603050405020304" pitchFamily="18" charset="0"/>
            </a:endParaRPr>
          </a:p>
          <a:p>
            <a:r>
              <a:rPr lang="cs-CZ" sz="2000" dirty="0" smtClean="0"/>
              <a:t> </a:t>
            </a:r>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Obdélník 3"/>
          <p:cNvSpPr/>
          <p:nvPr/>
        </p:nvSpPr>
        <p:spPr>
          <a:xfrm>
            <a:off x="323528" y="-772150"/>
            <a:ext cx="8208912" cy="914096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endParaRPr lang="cs-CZ" b="1" u="sng" dirty="0" smtClean="0"/>
          </a:p>
          <a:p>
            <a:pPr algn="just"/>
            <a:r>
              <a:rPr lang="cs-CZ" b="1" dirty="0"/>
              <a:t>Rozsah a způsob náhrady</a:t>
            </a:r>
          </a:p>
          <a:p>
            <a:pPr algn="just"/>
            <a:endParaRPr lang="cs-CZ" b="1" dirty="0" smtClean="0"/>
          </a:p>
          <a:p>
            <a:pPr algn="just"/>
            <a:endParaRPr lang="cs-CZ" b="1" dirty="0"/>
          </a:p>
          <a:p>
            <a:pPr algn="just"/>
            <a:r>
              <a:rPr lang="cs-CZ" b="1" dirty="0" smtClean="0"/>
              <a:t>Náhrada </a:t>
            </a:r>
            <a:r>
              <a:rPr lang="cs-CZ" b="1" dirty="0"/>
              <a:t>za ztrátu na důchodu</a:t>
            </a:r>
            <a:r>
              <a:rPr lang="cs-CZ" dirty="0"/>
              <a:t> (§ 2964 </a:t>
            </a:r>
            <a:r>
              <a:rPr lang="cs-CZ" dirty="0" smtClean="0"/>
              <a:t>OZ</a:t>
            </a:r>
            <a:r>
              <a:rPr lang="cs-CZ" dirty="0"/>
              <a:t>)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r>
              <a:rPr lang="cs-CZ" dirty="0" smtClean="0"/>
              <a:t>.</a:t>
            </a:r>
          </a:p>
          <a:p>
            <a:pPr algn="just"/>
            <a:endParaRPr lang="cs-CZ" dirty="0"/>
          </a:p>
          <a:p>
            <a:pPr algn="just"/>
            <a:r>
              <a:rPr lang="cs-CZ" b="1" dirty="0"/>
              <a:t>Peněžitý důchod osobě, která konala bezplatné práce pro jiného v jeho domácnosti nebo závodu</a:t>
            </a:r>
            <a:r>
              <a:rPr lang="cs-CZ" dirty="0"/>
              <a:t> (§ 2965 </a:t>
            </a:r>
            <a:r>
              <a:rPr lang="cs-CZ" dirty="0" smtClean="0"/>
              <a:t>OZ</a:t>
            </a:r>
            <a:r>
              <a:rPr lang="cs-CZ" dirty="0"/>
              <a:t>) slouží jako náhrada toho, oč poškozený přišel.</a:t>
            </a:r>
          </a:p>
          <a:p>
            <a:pPr algn="just"/>
            <a:r>
              <a:rPr lang="cs-CZ" b="1" dirty="0"/>
              <a:t> </a:t>
            </a:r>
            <a:endParaRPr lang="cs-CZ" dirty="0"/>
          </a:p>
          <a:p>
            <a:pPr algn="just"/>
            <a:r>
              <a:rPr lang="cs-CZ" b="1" dirty="0"/>
              <a:t>Odbytné </a:t>
            </a:r>
            <a:r>
              <a:rPr lang="cs-CZ" dirty="0"/>
              <a:t>(§ 2968 </a:t>
            </a:r>
            <a:r>
              <a:rPr lang="cs-CZ" dirty="0" smtClean="0"/>
              <a:t>OZ</a:t>
            </a:r>
            <a:r>
              <a:rPr lang="cs-CZ" dirty="0"/>
              <a:t>)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4" name="Obdélník 3"/>
          <p:cNvSpPr/>
          <p:nvPr/>
        </p:nvSpPr>
        <p:spPr>
          <a:xfrm>
            <a:off x="323528" y="-772150"/>
            <a:ext cx="8208912" cy="784830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smtClean="0"/>
          </a:p>
          <a:p>
            <a:pPr algn="just"/>
            <a:r>
              <a:rPr lang="cs-CZ" sz="2400" b="1" dirty="0"/>
              <a:t>Rozsah a způsob náhrady</a:t>
            </a:r>
          </a:p>
          <a:p>
            <a:pPr algn="just"/>
            <a:endParaRPr lang="cs-CZ" sz="2400" b="1" dirty="0" smtClean="0"/>
          </a:p>
          <a:p>
            <a:pPr algn="just"/>
            <a:r>
              <a:rPr lang="cs-CZ" sz="2400" b="1" dirty="0" smtClean="0"/>
              <a:t>Náklady </a:t>
            </a:r>
            <a:r>
              <a:rPr lang="cs-CZ" sz="2400" b="1" dirty="0"/>
              <a:t>pohřbu</a:t>
            </a:r>
            <a:r>
              <a:rPr lang="cs-CZ" sz="2400" dirty="0"/>
              <a:t> (§ 2961 </a:t>
            </a:r>
            <a:r>
              <a:rPr lang="cs-CZ" sz="2400" dirty="0" smtClean="0"/>
              <a:t>OZ</a:t>
            </a:r>
            <a:r>
              <a:rPr lang="cs-CZ" sz="2400" dirty="0"/>
              <a:t>)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a:t>
            </a:r>
            <a:r>
              <a:rPr lang="cs-CZ" sz="2400" dirty="0" smtClean="0"/>
              <a:t>OZ</a:t>
            </a:r>
            <a:r>
              <a:rPr lang="cs-CZ" sz="2400" dirty="0"/>
              <a:t>)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smtClean="0"/>
          </a:p>
        </p:txBody>
      </p:sp>
    </p:spTree>
    <p:extLst>
      <p:ext uri="{BB962C8B-B14F-4D97-AF65-F5344CB8AC3E}">
        <p14:creationId xmlns:p14="http://schemas.microsoft.com/office/powerpoint/2010/main" val="308863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5539978"/>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a:t>
            </a:r>
            <a:r>
              <a:rPr lang="cs-CZ" b="1" u="sng" dirty="0" smtClean="0"/>
              <a:t>škodu.</a:t>
            </a:r>
          </a:p>
          <a:p>
            <a:pPr algn="just"/>
            <a:endParaRPr lang="cs-CZ" b="1" dirty="0"/>
          </a:p>
          <a:p>
            <a:pPr algn="just"/>
            <a:r>
              <a:rPr lang="cs-CZ" b="1" dirty="0" err="1" smtClean="0"/>
              <a:t>Poušení</a:t>
            </a:r>
            <a:r>
              <a:rPr lang="cs-CZ" b="1" dirty="0" smtClean="0"/>
              <a:t> objektivního práva (zákona) – vyžaduje se zavinění, domněnka nedbalosti (§ 2911 OZ)</a:t>
            </a:r>
            <a:r>
              <a:rPr lang="cs-CZ" dirty="0" smtClean="0"/>
              <a:t> čím je vyšší míra zavinění, tím je vyšší je míra přičitatelnosti jednání</a:t>
            </a:r>
          </a:p>
          <a:p>
            <a:pPr algn="just"/>
            <a:r>
              <a:rPr lang="cs-CZ" dirty="0" smtClean="0"/>
              <a:t>Dosavadní praxe vycházela z trestního práva</a:t>
            </a:r>
          </a:p>
          <a:p>
            <a:pPr algn="just"/>
            <a:r>
              <a:rPr lang="cs-CZ" dirty="0" smtClean="0"/>
              <a:t>(úmysl přímý a nepřímý, nedbalost vědomá a nevědomá)</a:t>
            </a:r>
          </a:p>
          <a:p>
            <a:pPr algn="just"/>
            <a:r>
              <a:rPr lang="cs-CZ" dirty="0" smtClean="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povinnosti není zavinění vždy třeba</a:t>
            </a:r>
            <a:r>
              <a:rPr lang="cs-CZ" dirty="0" smtClean="0"/>
              <a:t>.</a:t>
            </a:r>
          </a:p>
          <a:p>
            <a:pPr algn="just"/>
            <a:endParaRPr lang="cs-CZ" b="1" dirty="0"/>
          </a:p>
          <a:p>
            <a:pPr algn="just"/>
            <a:r>
              <a:rPr lang="cs-CZ" i="1" dirty="0"/>
              <a:t>Pokud by ve výše naznačeném případě řidič (který není provozovatel vozidla) prokázal, že poškodil cizí vozidlo v důsledku selhání brzd, které mu v servisu špatně opravili, nemusel by škodu hradit. Naproti tomu, dodavatel, který by svému obchodnímu partnerovi vlivem poruchy na svém vozidle nedodal včas zboží, bude povinen hradit škodu i tak</a:t>
            </a:r>
            <a:r>
              <a:rPr lang="cs-CZ" i="1" dirty="0" smtClean="0"/>
              <a:t>.</a:t>
            </a:r>
            <a:endParaRPr lang="cs-CZ" sz="2000" b="1" dirty="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Obdélník 3"/>
          <p:cNvSpPr/>
          <p:nvPr/>
        </p:nvSpPr>
        <p:spPr>
          <a:xfrm>
            <a:off x="503548" y="404664"/>
            <a:ext cx="8136904" cy="6186309"/>
          </a:xfrm>
          <a:prstGeom prst="rect">
            <a:avLst/>
          </a:prstGeom>
        </p:spPr>
        <p:txBody>
          <a:bodyPr wrap="square">
            <a:spAutoFit/>
          </a:bodyPr>
          <a:lstStyle/>
          <a:p>
            <a:r>
              <a:rPr lang="cs-CZ" b="1" dirty="0" smtClean="0"/>
              <a:t>Zproštění se odpovědnosti za škodu</a:t>
            </a:r>
          </a:p>
          <a:p>
            <a:endParaRPr lang="cs-CZ" b="1" dirty="0"/>
          </a:p>
          <a:p>
            <a:r>
              <a:rPr lang="cs-CZ" dirty="0" smtClean="0"/>
              <a:t>u porušení objektivního práva – jednání je nezaviněné</a:t>
            </a:r>
          </a:p>
          <a:p>
            <a:endParaRPr lang="cs-CZ" dirty="0"/>
          </a:p>
          <a:p>
            <a:pPr algn="just"/>
            <a:r>
              <a:rPr lang="cs-CZ" dirty="0" smtClean="0"/>
              <a:t>u porušení smluvní povinnosti </a:t>
            </a:r>
            <a:r>
              <a:rPr lang="cs-CZ" dirty="0"/>
              <a:t>(§ 2913 OZ) - ve splnění povinnosti ze smlouvy dočasně nebo trvale </a:t>
            </a:r>
            <a:r>
              <a:rPr lang="cs-CZ" b="1" dirty="0"/>
              <a:t>zabránila mimořádná nepředvídatelná a nepřekonatelná překážka vzniklá nezávisle na jeho vůli. </a:t>
            </a:r>
            <a:endParaRPr lang="cs-CZ" dirty="0" smtClean="0"/>
          </a:p>
          <a:p>
            <a:pPr algn="just"/>
            <a:r>
              <a:rPr lang="cs-CZ" dirty="0" smtClean="0"/>
              <a:t>Povinnosti k náhradě škůdce nezprostí</a:t>
            </a:r>
          </a:p>
          <a:p>
            <a:pPr marL="285750" indent="-285750" algn="just">
              <a:buFont typeface="Arial" panose="020B0604020202020204" pitchFamily="34" charset="0"/>
              <a:buChar char="•"/>
            </a:pPr>
            <a:r>
              <a:rPr lang="cs-CZ" dirty="0"/>
              <a:t>p</a:t>
            </a:r>
            <a:r>
              <a:rPr lang="cs-CZ" dirty="0" smtClean="0"/>
              <a:t>řekážka v souvislosti se škůdcovými osobními poměry </a:t>
            </a:r>
            <a:r>
              <a:rPr lang="cs-CZ" dirty="0"/>
              <a:t>nebo </a:t>
            </a:r>
            <a:endParaRPr lang="cs-CZ" dirty="0" smtClean="0"/>
          </a:p>
          <a:p>
            <a:pPr marL="285750" indent="-285750" algn="just">
              <a:buFont typeface="Arial" panose="020B0604020202020204" pitchFamily="34" charset="0"/>
              <a:buChar char="•"/>
            </a:pPr>
            <a:r>
              <a:rPr lang="cs-CZ" dirty="0"/>
              <a:t>p</a:t>
            </a:r>
            <a:r>
              <a:rPr lang="cs-CZ" dirty="0" smtClean="0"/>
              <a:t>řekážka vzniklá </a:t>
            </a:r>
            <a:r>
              <a:rPr lang="cs-CZ" dirty="0"/>
              <a:t>až v době, kdy byl škůdce s plněním smluvené povinnosti v prodlení, </a:t>
            </a:r>
            <a:endParaRPr lang="cs-CZ" dirty="0" smtClean="0"/>
          </a:p>
          <a:p>
            <a:pPr marL="285750" indent="-285750" algn="just">
              <a:buFont typeface="Arial" panose="020B0604020202020204" pitchFamily="34" charset="0"/>
              <a:buChar char="•"/>
            </a:pPr>
            <a:r>
              <a:rPr lang="cs-CZ" dirty="0" smtClean="0"/>
              <a:t>překážka</a:t>
            </a:r>
            <a:r>
              <a:rPr lang="cs-CZ" dirty="0"/>
              <a:t>, kterou </a:t>
            </a:r>
            <a:r>
              <a:rPr lang="cs-CZ" dirty="0" smtClean="0"/>
              <a:t>byl </a:t>
            </a:r>
            <a:r>
              <a:rPr lang="cs-CZ" dirty="0"/>
              <a:t>škůdce podle smlouvy povinen </a:t>
            </a:r>
            <a:r>
              <a:rPr lang="cs-CZ" dirty="0" smtClean="0"/>
              <a:t>překonat.</a:t>
            </a:r>
          </a:p>
          <a:p>
            <a:pPr marL="285750" indent="-285750" algn="just">
              <a:buFont typeface="Arial" panose="020B0604020202020204" pitchFamily="34" charset="0"/>
              <a:buChar char="•"/>
            </a:pPr>
            <a:endParaRPr lang="cs-CZ" dirty="0"/>
          </a:p>
          <a:p>
            <a:pPr algn="just"/>
            <a:r>
              <a:rPr lang="cs-CZ" dirty="0" smtClean="0"/>
              <a:t>u porušení dobrých mravů – jednání </a:t>
            </a:r>
            <a:r>
              <a:rPr lang="cs-CZ" dirty="0"/>
              <a:t>není úmyslné (§ 2909 OZ) </a:t>
            </a:r>
            <a:r>
              <a:rPr lang="cs-CZ" i="1" dirty="0" smtClean="0"/>
              <a:t>škůdce</a:t>
            </a:r>
            <a:r>
              <a:rPr lang="cs-CZ" i="1" dirty="0"/>
              <a:t>, který poškozenému způsobí škodu úmyslným porušením dobrých mravů, je povinen ji </a:t>
            </a:r>
            <a:r>
              <a:rPr lang="cs-CZ" i="1" dirty="0" smtClean="0"/>
              <a:t>nahradit.</a:t>
            </a:r>
          </a:p>
          <a:p>
            <a:pPr algn="just"/>
            <a:r>
              <a:rPr lang="cs-CZ" dirty="0"/>
              <a:t>Právní jednání vyvolává právní následky, které jsou v něm vyjádřeny, jakož i právní následky plynoucí ze zákona, dobrých mravů, zvyklostí a zavedené praxe </a:t>
            </a:r>
            <a:r>
              <a:rPr lang="cs-CZ" dirty="0" smtClean="0"/>
              <a:t>stran (§545 OZ dobré mravy jako pramen práva).</a:t>
            </a:r>
          </a:p>
          <a:p>
            <a:pPr marL="285750" indent="-285750" algn="just">
              <a:buFont typeface="Arial" panose="020B0604020202020204" pitchFamily="34" charset="0"/>
              <a:buChar char="•"/>
            </a:pPr>
            <a:endParaRPr lang="cs-CZ" dirty="0"/>
          </a:p>
          <a:p>
            <a:pPr algn="just"/>
            <a:endParaRPr lang="cs-CZ" dirty="0"/>
          </a:p>
          <a:p>
            <a:endParaRPr lang="cs-CZ" dirty="0"/>
          </a:p>
        </p:txBody>
      </p:sp>
    </p:spTree>
    <p:extLst>
      <p:ext uri="{BB962C8B-B14F-4D97-AF65-F5344CB8AC3E}">
        <p14:creationId xmlns:p14="http://schemas.microsoft.com/office/powerpoint/2010/main" val="355018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a:t>
            </a:r>
            <a:r>
              <a:rPr lang="cs-CZ" dirty="0" smtClean="0"/>
              <a:t>povinnosti</a:t>
            </a:r>
          </a:p>
          <a:p>
            <a:pPr lvl="0" algn="just"/>
            <a:endParaRPr lang="cs-CZ" dirty="0" smtClean="0"/>
          </a:p>
          <a:p>
            <a:pPr marL="285750" lvl="0" indent="-285750" algn="just">
              <a:buFont typeface="Arial" panose="020B0604020202020204" pitchFamily="34" charset="0"/>
              <a:buChar char="•"/>
            </a:pPr>
            <a:r>
              <a:rPr lang="cs-CZ" dirty="0" smtClean="0"/>
              <a:t>porušení dobrých mravů</a:t>
            </a:r>
          </a:p>
          <a:p>
            <a:pPr marL="285750" lvl="0" indent="-285750" algn="just">
              <a:buFont typeface="Arial" panose="020B0604020202020204" pitchFamily="34" charset="0"/>
              <a:buChar char="•"/>
            </a:pPr>
            <a:r>
              <a:rPr lang="cs-CZ" dirty="0" smtClean="0"/>
              <a:t>porušení </a:t>
            </a:r>
            <a:r>
              <a:rPr lang="cs-CZ" dirty="0" smtClean="0"/>
              <a:t>zákona</a:t>
            </a:r>
          </a:p>
          <a:p>
            <a:pPr marL="285750" lvl="0" indent="-285750" algn="just">
              <a:buFont typeface="Arial" panose="020B0604020202020204" pitchFamily="34" charset="0"/>
              <a:buChar char="•"/>
            </a:pPr>
            <a:r>
              <a:rPr lang="cs-CZ" dirty="0"/>
              <a:t>p</a:t>
            </a:r>
            <a:r>
              <a:rPr lang="cs-CZ" dirty="0" smtClean="0"/>
              <a:t>orušení smluvního závazku</a:t>
            </a:r>
            <a:endParaRPr lang="cs-CZ" dirty="0" smtClean="0"/>
          </a:p>
          <a:p>
            <a:pPr marL="285750" lvl="0" indent="-285750" algn="just">
              <a:buFont typeface="Arial" panose="020B0604020202020204" pitchFamily="34" charset="0"/>
              <a:buChar char="•"/>
            </a:pPr>
            <a:endParaRPr lang="cs-CZ" dirty="0" smtClean="0"/>
          </a:p>
          <a:p>
            <a:pPr lvl="0" algn="just"/>
            <a:r>
              <a:rPr lang="cs-CZ" b="1" dirty="0" smtClean="0"/>
              <a:t>újma</a:t>
            </a:r>
            <a:r>
              <a:rPr lang="cs-CZ" dirty="0"/>
              <a:t>: </a:t>
            </a:r>
            <a:endParaRPr lang="cs-CZ" dirty="0" smtClean="0"/>
          </a:p>
          <a:p>
            <a:pPr lvl="0" algn="just"/>
            <a:endParaRPr lang="cs-CZ" dirty="0"/>
          </a:p>
          <a:p>
            <a:pPr lvl="0" algn="just"/>
            <a:r>
              <a:rPr lang="cs-CZ" b="1" dirty="0" smtClean="0"/>
              <a:t>škoda</a:t>
            </a:r>
            <a:r>
              <a:rPr lang="cs-CZ" dirty="0" smtClean="0"/>
              <a:t> </a:t>
            </a:r>
            <a:r>
              <a:rPr lang="cs-CZ" dirty="0"/>
              <a:t>(újma na jmění) bývá definována jako </a:t>
            </a:r>
            <a:r>
              <a:rPr lang="cs-CZ" b="1" dirty="0"/>
              <a:t>majetková újma</a:t>
            </a:r>
            <a:r>
              <a:rPr lang="cs-CZ" dirty="0"/>
              <a:t> vyjádřitelná v penězích, zahrnuje v sobě škodu skutečnou </a:t>
            </a:r>
            <a:r>
              <a:rPr lang="cs-CZ" dirty="0" smtClean="0"/>
              <a:t>(</a:t>
            </a:r>
            <a:r>
              <a:rPr lang="cs-CZ" dirty="0" err="1" smtClean="0"/>
              <a:t>damnum</a:t>
            </a:r>
            <a:r>
              <a:rPr lang="cs-CZ" dirty="0" smtClean="0"/>
              <a:t> </a:t>
            </a:r>
            <a:r>
              <a:rPr lang="cs-CZ" dirty="0" err="1" smtClean="0"/>
              <a:t>emergens</a:t>
            </a:r>
            <a:r>
              <a:rPr lang="cs-CZ" dirty="0" smtClean="0"/>
              <a:t>) i </a:t>
            </a:r>
            <a:r>
              <a:rPr lang="cs-CZ" dirty="0"/>
              <a:t>ušlý </a:t>
            </a:r>
            <a:r>
              <a:rPr lang="cs-CZ" dirty="0" smtClean="0"/>
              <a:t>zisk (</a:t>
            </a:r>
            <a:r>
              <a:rPr lang="cs-CZ" dirty="0" err="1" smtClean="0"/>
              <a:t>lucrum</a:t>
            </a:r>
            <a:r>
              <a:rPr lang="cs-CZ" dirty="0" smtClean="0"/>
              <a:t> </a:t>
            </a:r>
            <a:r>
              <a:rPr lang="cs-CZ" dirty="0" err="1" smtClean="0"/>
              <a:t>cessans</a:t>
            </a:r>
            <a:r>
              <a:rPr lang="cs-CZ" dirty="0" smtClean="0"/>
              <a:t>); </a:t>
            </a:r>
          </a:p>
          <a:p>
            <a:pPr lvl="0" algn="just"/>
            <a:endParaRPr lang="cs-CZ" dirty="0"/>
          </a:p>
          <a:p>
            <a:pPr lvl="0" algn="just"/>
            <a:r>
              <a:rPr lang="cs-CZ" b="1" dirty="0" smtClean="0"/>
              <a:t>nemajetkovou </a:t>
            </a:r>
            <a:r>
              <a:rPr lang="cs-CZ" b="1" dirty="0"/>
              <a:t>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deliktu</a:t>
            </a:r>
          </a:p>
          <a:p>
            <a:pPr lvl="0" algn="just"/>
            <a:endParaRPr lang="cs-CZ" dirty="0"/>
          </a:p>
          <a:p>
            <a:pPr lvl="0"/>
            <a:r>
              <a:rPr lang="cs-CZ" b="1" dirty="0"/>
              <a:t>zavinění</a:t>
            </a:r>
            <a:r>
              <a:rPr lang="cs-CZ" dirty="0" smtClean="0"/>
              <a:t>: v případě porušení dobrých mravů úmysl, v případě porušení zákona minimálně nedbalost, která je stanovena domněnkou</a:t>
            </a:r>
            <a:endParaRPr lang="cs-CZ" b="1" dirty="0"/>
          </a:p>
        </p:txBody>
      </p:sp>
    </p:spTree>
    <p:extLst>
      <p:ext uri="{BB962C8B-B14F-4D97-AF65-F5344CB8AC3E}">
        <p14:creationId xmlns:p14="http://schemas.microsoft.com/office/powerpoint/2010/main" val="985727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smtClean="0">
                <a:latin typeface="+mj-lt"/>
                <a:cs typeface="Times New Roman" panose="02020603050405020304" pitchFamily="18" charset="0"/>
              </a:rPr>
              <a:t>Okolnosti vylučující protiprávnost</a:t>
            </a:r>
          </a:p>
          <a:p>
            <a:pPr marL="0" indent="0">
              <a:buNone/>
            </a:pPr>
            <a:r>
              <a:rPr lang="cs-CZ" sz="2400" b="1" dirty="0" smtClean="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a:t>
            </a:r>
            <a:r>
              <a:rPr lang="cs-CZ" sz="2000" dirty="0" smtClean="0">
                <a:latin typeface="+mj-lt"/>
                <a:cs typeface="Times New Roman" panose="02020603050405020304" pitchFamily="18" charset="0"/>
              </a:rPr>
              <a:t>do odvrací </a:t>
            </a:r>
            <a:r>
              <a:rPr lang="cs-CZ" sz="2000" dirty="0">
                <a:latin typeface="+mj-lt"/>
                <a:cs typeface="Times New Roman" panose="02020603050405020304" pitchFamily="18" charset="0"/>
              </a:rPr>
              <a:t>od sebe nebo od jiného bezprostředně hrozící nebo trvající protiprávní útok a způsobí přitom útočníkovi újmu, není povinen k její </a:t>
            </a:r>
            <a:r>
              <a:rPr lang="cs-CZ" sz="2000" dirty="0" smtClean="0">
                <a:latin typeface="+mj-lt"/>
                <a:cs typeface="Times New Roman" panose="02020603050405020304" pitchFamily="18" charset="0"/>
              </a:rPr>
              <a:t>náhradě = vyjma </a:t>
            </a:r>
            <a:r>
              <a:rPr lang="cs-CZ" sz="2000" b="1" dirty="0" smtClean="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smtClean="0">
              <a:cs typeface="Times New Roman" panose="02020603050405020304" pitchFamily="18" charset="0"/>
            </a:endParaRPr>
          </a:p>
          <a:p>
            <a:pPr marL="0" indent="0" algn="just">
              <a:buNone/>
            </a:pPr>
            <a:r>
              <a:rPr lang="cs-CZ" sz="2400" b="1" dirty="0" smtClean="0">
                <a:cs typeface="Times New Roman" panose="02020603050405020304" pitchFamily="18" charset="0"/>
              </a:rPr>
              <a:t>Krajní nouze (§ 2906 </a:t>
            </a:r>
            <a:r>
              <a:rPr lang="cs-CZ" sz="2400" b="1" dirty="0">
                <a:cs typeface="Times New Roman" panose="02020603050405020304" pitchFamily="18" charset="0"/>
              </a:rPr>
              <a:t>OZ</a:t>
            </a:r>
            <a:r>
              <a:rPr lang="cs-CZ" sz="2400" b="1" dirty="0" smtClean="0">
                <a:cs typeface="Times New Roman" panose="02020603050405020304" pitchFamily="18" charset="0"/>
              </a:rPr>
              <a:t>)</a:t>
            </a:r>
          </a:p>
          <a:p>
            <a:pPr marL="0" indent="0" algn="just">
              <a:buNone/>
            </a:pPr>
            <a:r>
              <a:rPr lang="cs-CZ" sz="1800" dirty="0" smtClean="0">
                <a:cs typeface="Times New Roman" panose="02020603050405020304" pitchFamily="18" charset="0"/>
              </a:rPr>
              <a:t>kdo </a:t>
            </a:r>
            <a:r>
              <a:rPr lang="cs-CZ" sz="1800" dirty="0">
                <a:cs typeface="Times New Roman" panose="02020603050405020304" pitchFamily="18" charset="0"/>
              </a:rPr>
              <a:t>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a:t>
            </a:r>
            <a:r>
              <a:rPr lang="cs-CZ" sz="1800" dirty="0" smtClean="0">
                <a:cs typeface="Times New Roman" panose="02020603050405020304" pitchFamily="18" charset="0"/>
              </a:rPr>
              <a:t>hrozila = vyjma </a:t>
            </a:r>
            <a:r>
              <a:rPr lang="cs-CZ" sz="1800" b="1" dirty="0" smtClean="0">
                <a:cs typeface="Times New Roman" panose="02020603050405020304" pitchFamily="18" charset="0"/>
              </a:rPr>
              <a:t>následek je stejně závažný nebo závažnější</a:t>
            </a:r>
            <a:r>
              <a:rPr lang="cs-CZ" sz="1800" dirty="0" smtClean="0">
                <a:cs typeface="Times New Roman" panose="02020603050405020304" pitchFamily="18" charset="0"/>
              </a:rPr>
              <a:t>, nebo </a:t>
            </a:r>
            <a:r>
              <a:rPr lang="cs-CZ" sz="1800" b="1" dirty="0" smtClean="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r>
              <a:rPr lang="cs-CZ" sz="1600" i="1" dirty="0" smtClean="0"/>
              <a:t>.</a:t>
            </a:r>
          </a:p>
          <a:p>
            <a:pPr marL="0" indent="0" algn="just">
              <a:buNone/>
            </a:pPr>
            <a:endParaRPr lang="cs-CZ" sz="1600" dirty="0" smtClean="0">
              <a:cs typeface="Times New Roman" panose="02020603050405020304" pitchFamily="18" charset="0"/>
            </a:endParaRPr>
          </a:p>
          <a:p>
            <a:pPr marL="0" indent="0" algn="just">
              <a:buNone/>
            </a:pPr>
            <a:r>
              <a:rPr lang="cs-CZ" sz="1600" dirty="0" smtClean="0">
                <a:cs typeface="Times New Roman" panose="02020603050405020304" pitchFamily="18" charset="0"/>
              </a:rPr>
              <a:t>V případech krajní nouze a nutné obrany je nutné přihlédnout k </a:t>
            </a:r>
            <a:r>
              <a:rPr lang="cs-CZ" sz="1600" b="1" dirty="0" smtClean="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smtClean="0">
              <a:latin typeface="+mj-lt"/>
              <a:cs typeface="Times New Roman" panose="02020603050405020304" pitchFamily="18" charset="0"/>
            </a:endParaRPr>
          </a:p>
          <a:p>
            <a:pPr marL="0" indent="0" algn="just">
              <a:buNone/>
            </a:pPr>
            <a:endParaRPr lang="cs-CZ" sz="2000" dirty="0" smtClean="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a:t>
            </a:fld>
            <a:endParaRPr lang="cs-CZ" dirty="0"/>
          </a:p>
        </p:txBody>
      </p:sp>
    </p:spTree>
    <p:extLst>
      <p:ext uri="{BB962C8B-B14F-4D97-AF65-F5344CB8AC3E}">
        <p14:creationId xmlns:p14="http://schemas.microsoft.com/office/powerpoint/2010/main" val="2746608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92500" lnSpcReduction="20000"/>
          </a:bodyPr>
          <a:lstStyle/>
          <a:p>
            <a:pPr marL="0" indent="0">
              <a:buNone/>
            </a:pPr>
            <a:r>
              <a:rPr lang="cs-CZ" sz="2800" b="1" dirty="0" smtClean="0"/>
              <a:t>Zvláštní ustanovení o odpovědnosti</a:t>
            </a:r>
          </a:p>
          <a:p>
            <a:pPr marL="0" indent="0" algn="just">
              <a:buNone/>
            </a:pPr>
            <a:r>
              <a:rPr lang="cs-CZ" sz="2400" b="1" dirty="0" smtClean="0"/>
              <a:t>Princip: </a:t>
            </a:r>
            <a:r>
              <a:rPr lang="cs-CZ" sz="2400" dirty="0" smtClean="0"/>
              <a:t>dát poškozenému co nejširší prostor domoci se náhrady, zvláštní skutkové podstaty upravující specifické situace</a:t>
            </a:r>
          </a:p>
          <a:p>
            <a:pPr algn="just">
              <a:buFont typeface="Wingdings" panose="05000000000000000000" pitchFamily="2" charset="2"/>
              <a:buChar char="q"/>
            </a:pPr>
            <a:r>
              <a:rPr lang="cs-CZ" sz="2400" b="1" dirty="0" smtClean="0">
                <a:solidFill>
                  <a:srgbClr val="92D050"/>
                </a:solidFill>
              </a:rPr>
              <a:t>škoda </a:t>
            </a:r>
            <a:r>
              <a:rPr lang="cs-CZ" sz="2400" b="1" dirty="0">
                <a:solidFill>
                  <a:srgbClr val="92D050"/>
                </a:solidFill>
              </a:rPr>
              <a:t>způsobená tím, kdo nemůže posoudit následky svého </a:t>
            </a:r>
            <a:r>
              <a:rPr lang="cs-CZ" sz="2400" b="1" dirty="0" smtClean="0">
                <a:solidFill>
                  <a:srgbClr val="92D050"/>
                </a:solidFill>
              </a:rPr>
              <a:t>jednání</a:t>
            </a:r>
          </a:p>
          <a:p>
            <a:pPr algn="just">
              <a:buFont typeface="Wingdings" panose="05000000000000000000" pitchFamily="2" charset="2"/>
              <a:buChar char="q"/>
            </a:pPr>
            <a:r>
              <a:rPr lang="cs-CZ" sz="2400" dirty="0" smtClean="0"/>
              <a:t>škoda </a:t>
            </a:r>
            <a:r>
              <a:rPr lang="cs-CZ" sz="2400" dirty="0"/>
              <a:t>způsobená osobou s nebezpečnými </a:t>
            </a:r>
            <a:r>
              <a:rPr lang="cs-CZ" sz="2400" dirty="0" smtClean="0"/>
              <a:t>vlastnostmi</a:t>
            </a:r>
          </a:p>
          <a:p>
            <a:pPr algn="just">
              <a:buFont typeface="Wingdings" panose="05000000000000000000" pitchFamily="2" charset="2"/>
              <a:buChar char="q"/>
            </a:pPr>
            <a:r>
              <a:rPr lang="cs-CZ" sz="2400" dirty="0"/>
              <a:t>š</a:t>
            </a:r>
            <a:r>
              <a:rPr lang="cs-CZ" sz="2400" dirty="0" smtClean="0"/>
              <a:t>koda </a:t>
            </a:r>
            <a:r>
              <a:rPr lang="cs-CZ" sz="2400" dirty="0"/>
              <a:t>z provozní </a:t>
            </a:r>
            <a:r>
              <a:rPr lang="cs-CZ" sz="2400" dirty="0" smtClean="0"/>
              <a:t>činnosti</a:t>
            </a:r>
          </a:p>
          <a:p>
            <a:pPr algn="just">
              <a:buFont typeface="Wingdings" panose="05000000000000000000" pitchFamily="2" charset="2"/>
              <a:buChar char="q"/>
            </a:pPr>
            <a:r>
              <a:rPr lang="cs-CZ" sz="2400" dirty="0" smtClean="0"/>
              <a:t>škoda </a:t>
            </a:r>
            <a:r>
              <a:rPr lang="cs-CZ" sz="2400" dirty="0"/>
              <a:t>způsobená provozem zvlášť </a:t>
            </a:r>
            <a:r>
              <a:rPr lang="cs-CZ" sz="2400" dirty="0" smtClean="0"/>
              <a:t>nebezpečným</a:t>
            </a:r>
          </a:p>
          <a:p>
            <a:pPr algn="just">
              <a:buFont typeface="Wingdings" panose="05000000000000000000" pitchFamily="2" charset="2"/>
              <a:buChar char="q"/>
            </a:pPr>
            <a:r>
              <a:rPr lang="cs-CZ" sz="2400" dirty="0" smtClean="0"/>
              <a:t>škoda </a:t>
            </a:r>
            <a:r>
              <a:rPr lang="cs-CZ" sz="2400" dirty="0"/>
              <a:t>na nemovité </a:t>
            </a:r>
            <a:r>
              <a:rPr lang="cs-CZ" sz="2400" dirty="0" smtClean="0"/>
              <a:t>věci</a:t>
            </a:r>
          </a:p>
          <a:p>
            <a:pPr algn="just">
              <a:buFont typeface="Wingdings" panose="05000000000000000000" pitchFamily="2" charset="2"/>
              <a:buChar char="q"/>
            </a:pPr>
            <a:r>
              <a:rPr lang="pl-PL" sz="2400" b="1" dirty="0" smtClean="0">
                <a:solidFill>
                  <a:srgbClr val="92D050"/>
                </a:solidFill>
              </a:rPr>
              <a:t>škoda </a:t>
            </a:r>
            <a:r>
              <a:rPr lang="pl-PL" sz="2400" b="1" dirty="0">
                <a:solidFill>
                  <a:srgbClr val="92D050"/>
                </a:solidFill>
              </a:rPr>
              <a:t>z provozu dopravních </a:t>
            </a:r>
            <a:r>
              <a:rPr lang="pl-PL" sz="2400" b="1" dirty="0" smtClean="0">
                <a:solidFill>
                  <a:srgbClr val="92D050"/>
                </a:solidFill>
              </a:rPr>
              <a:t>prostředků</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zvířetem</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způsobena věcí</a:t>
            </a:r>
          </a:p>
          <a:p>
            <a:pPr algn="just">
              <a:buFont typeface="Wingdings" panose="05000000000000000000" pitchFamily="2" charset="2"/>
              <a:buChar char="q"/>
            </a:pPr>
            <a:r>
              <a:rPr lang="pl-PL" sz="2400" dirty="0"/>
              <a:t>š</a:t>
            </a:r>
            <a:r>
              <a:rPr lang="pl-PL" sz="2400" dirty="0" smtClean="0"/>
              <a:t>koda způsobena vadou výrobku</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převzaté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odložené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vnesené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informací nebo radou</a:t>
            </a:r>
            <a:endParaRPr lang="pl-PL" sz="2400" b="1" dirty="0">
              <a:solidFill>
                <a:srgbClr val="92D050"/>
              </a:solidFill>
            </a:endParaRPr>
          </a:p>
          <a:p>
            <a:pPr marL="0" indent="0" algn="just">
              <a:buNone/>
            </a:pPr>
            <a:endParaRPr lang="cs-CZ" sz="2400" dirty="0" smtClean="0"/>
          </a:p>
          <a:p>
            <a:pPr marL="0" indent="0" algn="just">
              <a:buNone/>
            </a:pPr>
            <a:endParaRPr lang="cs-CZ" sz="1800" dirty="0" smtClean="0"/>
          </a:p>
          <a:p>
            <a:pPr marL="0" indent="0">
              <a:buNone/>
            </a:pPr>
            <a:endParaRPr lang="cs-CZ" sz="2800" dirty="0" smtClean="0"/>
          </a:p>
          <a:p>
            <a:pPr marL="0" indent="0">
              <a:buNone/>
            </a:pPr>
            <a:endParaRPr lang="cs-CZ" sz="2800"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7</a:t>
            </a:fld>
            <a:endParaRPr lang="cs-CZ" dirty="0"/>
          </a:p>
        </p:txBody>
      </p:sp>
    </p:spTree>
    <p:extLst>
      <p:ext uri="{BB962C8B-B14F-4D97-AF65-F5344CB8AC3E}">
        <p14:creationId xmlns:p14="http://schemas.microsoft.com/office/powerpoint/2010/main" val="3291715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70000" lnSpcReduction="20000"/>
          </a:bodyPr>
          <a:lstStyle/>
          <a:p>
            <a:pPr marL="0" indent="0">
              <a:buNone/>
            </a:pPr>
            <a:r>
              <a:rPr lang="cs-CZ" b="1" dirty="0"/>
              <a:t>Škoda způsobena tím, kdo nemůže posoudit následky svého jednání (§ 2920 - 2922 OZ)</a:t>
            </a:r>
          </a:p>
          <a:p>
            <a:pPr marL="0" indent="0">
              <a:buNone/>
            </a:pPr>
            <a:r>
              <a:rPr lang="cs-CZ" b="1" dirty="0" smtClean="0"/>
              <a:t>Škůdce: </a:t>
            </a:r>
            <a:r>
              <a:rPr lang="cs-CZ" dirty="0"/>
              <a:t>osoba nezletilá, která nenabyla plně svéprávnosti, osoba stižená duševní poruchou, osoba která se vědomě uvede do stavu, kdy není schopna ovládat a posoudit následky svého jednání (intoxikovaná osoba)</a:t>
            </a:r>
          </a:p>
          <a:p>
            <a:pPr marL="0" indent="0" algn="just">
              <a:buNone/>
            </a:pPr>
            <a:r>
              <a:rPr lang="cs-CZ" dirty="0"/>
              <a:t>záleží, zda byla schopna posoudit následky svého jednání (rozpoznávací složka) a je zároveň i schopen své počínání ovládnout (ovládací složka).; obdobně jako příčetnost v trestním právu</a:t>
            </a:r>
          </a:p>
          <a:p>
            <a:pPr marL="0" indent="0" algn="just">
              <a:buNone/>
            </a:pPr>
            <a:r>
              <a:rPr lang="cs-CZ" dirty="0"/>
              <a:t>zachována – škodu hradí škůdce</a:t>
            </a:r>
          </a:p>
          <a:p>
            <a:pPr marL="0" indent="0" algn="just">
              <a:buNone/>
            </a:pPr>
            <a:r>
              <a:rPr lang="cs-CZ" dirty="0"/>
              <a:t>není zachována – hradí škůdce, je-li to spravedlivé s ohledem na majetkové poměry škůdce a poškozeného</a:t>
            </a:r>
          </a:p>
          <a:p>
            <a:pPr marL="0" indent="0" algn="just">
              <a:buNone/>
            </a:pPr>
            <a:r>
              <a:rPr lang="cs-CZ" b="1" dirty="0" smtClean="0"/>
              <a:t>Solidárně odpovědná: </a:t>
            </a:r>
            <a:r>
              <a:rPr lang="cs-CZ" dirty="0"/>
              <a:t>osoba, která má nad škůdcem dohled a tento zanedbala, v celém rozsahu pak u škůdce, který není povinen k náhradě</a:t>
            </a:r>
          </a:p>
          <a:p>
            <a:pPr marL="0" indent="0" algn="just">
              <a:buNone/>
            </a:pPr>
            <a:r>
              <a:rPr lang="cs-CZ" dirty="0"/>
              <a:t>                                    osoby, které jej vlastní vinou do toho stavu přivedly (intoxikovaná osoba)</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a:t>
            </a:fld>
            <a:endParaRPr lang="cs-CZ" dirty="0"/>
          </a:p>
        </p:txBody>
      </p:sp>
    </p:spTree>
    <p:extLst>
      <p:ext uri="{BB962C8B-B14F-4D97-AF65-F5344CB8AC3E}">
        <p14:creationId xmlns:p14="http://schemas.microsoft.com/office/powerpoint/2010/main" val="1709793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marL="0" indent="0">
              <a:buNone/>
            </a:pPr>
            <a:r>
              <a:rPr lang="cs-CZ" sz="2400" b="1" dirty="0" smtClean="0"/>
              <a:t>Škoda z provozu dopravních prostředků (§2927-2932 OZ)</a:t>
            </a:r>
          </a:p>
          <a:p>
            <a:pPr marL="0" indent="0" algn="just">
              <a:buNone/>
            </a:pPr>
            <a:r>
              <a:rPr lang="cs-CZ" sz="2400" b="1" dirty="0" smtClean="0"/>
              <a:t>Škůdce: </a:t>
            </a:r>
            <a:r>
              <a:rPr lang="cs-CZ" sz="2000" dirty="0" smtClean="0"/>
              <a:t>provozovatel dopravy, provozovatel vozidla, plavidla, letadla, vyjma těch poháněných lidskou silou, osoba, která má dopravní prostředek v opravě, osoba, která bez vědomí nebo proti vůli provozovatele dopravní prostředek užila</a:t>
            </a:r>
          </a:p>
          <a:p>
            <a:pPr marL="0" indent="0" algn="just">
              <a:buNone/>
            </a:pPr>
            <a:r>
              <a:rPr lang="cs-CZ" sz="2000" dirty="0" smtClean="0"/>
              <a:t>Nelze-li provozovatele určit, má se za to, že jde o </a:t>
            </a:r>
            <a:r>
              <a:rPr lang="cs-CZ" sz="2000" b="1" dirty="0" smtClean="0"/>
              <a:t>vlastníka vozidla.</a:t>
            </a:r>
          </a:p>
          <a:p>
            <a:pPr marL="0" indent="0" algn="just">
              <a:buNone/>
            </a:pPr>
            <a:endParaRPr lang="cs-CZ" sz="2000" b="1" dirty="0" smtClean="0"/>
          </a:p>
          <a:p>
            <a:pPr marL="0" indent="0" algn="just">
              <a:buNone/>
            </a:pPr>
            <a:r>
              <a:rPr lang="cs-CZ" sz="2000" b="1" dirty="0" smtClean="0"/>
              <a:t>Solidární odpovědnost: </a:t>
            </a:r>
            <a:r>
              <a:rPr lang="cs-CZ" sz="2000" dirty="0" smtClean="0"/>
              <a:t>pokud provozovatel z nedbalosti umožnil užití dopravního prostředku osobě bez jeho vědomí nebo proti jeho vůli</a:t>
            </a:r>
          </a:p>
          <a:p>
            <a:pPr marL="0" indent="0" algn="just">
              <a:buNone/>
            </a:pPr>
            <a:endParaRPr lang="cs-CZ" sz="2000" dirty="0"/>
          </a:p>
          <a:p>
            <a:pPr marL="0" indent="0" algn="just">
              <a:buNone/>
            </a:pPr>
            <a:r>
              <a:rPr lang="cs-CZ" sz="2000" b="1" dirty="0" smtClean="0"/>
              <a:t>Liberační důvody</a:t>
            </a:r>
            <a:r>
              <a:rPr lang="cs-CZ" sz="2000" dirty="0"/>
              <a:t>: </a:t>
            </a:r>
            <a:r>
              <a:rPr lang="cs-CZ" sz="2000" dirty="0" smtClean="0"/>
              <a:t>prokáže-li provozovatel, </a:t>
            </a:r>
            <a:r>
              <a:rPr lang="cs-CZ" sz="2000" dirty="0"/>
              <a:t>že škodě nemohl zabránit ani při vynaložení veškerého úsilí, které lze požadovat</a:t>
            </a:r>
            <a:r>
              <a:rPr lang="cs-CZ" sz="2000" dirty="0" smtClean="0"/>
              <a:t>.</a:t>
            </a:r>
          </a:p>
          <a:p>
            <a:pPr marL="0" indent="0" algn="just">
              <a:buNone/>
            </a:pPr>
            <a:endParaRPr lang="cs-CZ" sz="2000" b="1" dirty="0"/>
          </a:p>
          <a:p>
            <a:pPr marL="0" indent="0" algn="just">
              <a:buNone/>
            </a:pPr>
            <a:r>
              <a:rPr lang="cs-CZ" sz="2000" b="1" dirty="0" smtClean="0"/>
              <a:t>Střet </a:t>
            </a:r>
            <a:r>
              <a:rPr lang="cs-CZ" sz="2000" b="1" dirty="0"/>
              <a:t>více provozů: </a:t>
            </a:r>
            <a:r>
              <a:rPr lang="cs-CZ" sz="2000" dirty="0"/>
              <a:t>Střetnou-li se provozy dvou nebo více provozovatelů a jedná-li se o vypořádání mezi těmito provozovateli, vypořádají se provozovatelé podle své účasti na způsobení vzniklé škody.</a:t>
            </a:r>
            <a:endParaRPr lang="cs-CZ" sz="2000" dirty="0" smtClean="0"/>
          </a:p>
          <a:p>
            <a:pPr marL="0" indent="0">
              <a:buNone/>
            </a:pPr>
            <a:endParaRPr lang="cs-CZ" sz="2400" b="1" dirty="0" smtClean="0"/>
          </a:p>
          <a:p>
            <a:pPr marL="0" indent="0">
              <a:buNone/>
            </a:pPr>
            <a:endParaRPr lang="cs-CZ" sz="2800" b="1" dirty="0" smtClean="0"/>
          </a:p>
          <a:p>
            <a:pPr marL="0" indent="0">
              <a:buNone/>
            </a:pPr>
            <a:endParaRPr lang="cs-CZ" sz="2800" b="1"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9</a:t>
            </a:fld>
            <a:endParaRPr lang="cs-CZ" dirty="0"/>
          </a:p>
        </p:txBody>
      </p:sp>
    </p:spTree>
    <p:extLst>
      <p:ext uri="{BB962C8B-B14F-4D97-AF65-F5344CB8AC3E}">
        <p14:creationId xmlns:p14="http://schemas.microsoft.com/office/powerpoint/2010/main" val="1702182923"/>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2869</TotalTime>
  <Words>2802</Words>
  <Application>Microsoft Office PowerPoint</Application>
  <PresentationFormat>Předvádění na obrazovce (4:3)</PresentationFormat>
  <Paragraphs>297</Paragraphs>
  <Slides>21</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Arial</vt:lpstr>
      <vt:lpstr>Calibri</vt:lpstr>
      <vt:lpstr>Century Gothic</vt:lpstr>
      <vt:lpstr>Times New Roman</vt:lpstr>
      <vt:lpstr>Wingdings</vt:lpstr>
      <vt:lpstr>Motiv sady Office</vt:lpstr>
      <vt:lpstr>OBČANSKÉ PRÁVO-ODPOVĚDNOST V OBČANSKÉM PRÁVU (01. 12. 2020)</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Márton Michal JUDr., Ph.D.</cp:lastModifiedBy>
  <cp:revision>225</cp:revision>
  <dcterms:created xsi:type="dcterms:W3CDTF">2015-09-08T17:35:18Z</dcterms:created>
  <dcterms:modified xsi:type="dcterms:W3CDTF">2020-12-02T08:55:21Z</dcterms:modified>
</cp:coreProperties>
</file>