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E1163-76CD-4BA5-BD93-CAF194D2360D}" type="datetimeFigureOut">
              <a:rPr lang="cs-CZ" smtClean="0"/>
              <a:t>20. 10. 2020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AF4FE-D659-42A4-8455-628467587D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6570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7DF3-00D0-4BF6-BB3A-AC5F73C5EF7E}" type="datetime1">
              <a:rPr lang="cs-CZ" smtClean="0"/>
              <a:t>20. 10. 2020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682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315D6-46D4-41AE-A0A4-E5A2131A0538}" type="datetime1">
              <a:rPr lang="cs-CZ" smtClean="0"/>
              <a:t>20. 10. 2020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09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1F794-0346-4D93-B39F-5EEDB28E90CF}" type="datetime1">
              <a:rPr lang="cs-CZ" smtClean="0"/>
              <a:t>20. 10. 2020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9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09E1-160D-4B53-843B-BAB31E8B8AC0}" type="datetime1">
              <a:rPr lang="cs-CZ" smtClean="0"/>
              <a:t>20. 10. 2020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08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3EA7-02A1-4D35-9303-EF75AF5233FB}" type="datetime1">
              <a:rPr lang="cs-CZ" smtClean="0"/>
              <a:t>20. 10. 2020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945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04749-5820-444E-A3B9-71D8DA3D836C}" type="datetime1">
              <a:rPr lang="cs-CZ" smtClean="0"/>
              <a:t>20. 10. 2020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74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32EDD-36EC-417E-8B27-4E60B6BB116D}" type="datetime1">
              <a:rPr lang="cs-CZ" smtClean="0"/>
              <a:t>20. 10. 2020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045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F9AD-9253-477F-AE90-33B4BC229A60}" type="datetime1">
              <a:rPr lang="cs-CZ" smtClean="0"/>
              <a:t>20. 10. 2020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286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398F-F83E-4328-BFDB-550940A4C11B}" type="datetime1">
              <a:rPr lang="cs-CZ" smtClean="0"/>
              <a:t>20. 10. 2020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13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13CD-FA61-4C1C-A760-744C9A7B3B2C}" type="datetime1">
              <a:rPr lang="cs-CZ" smtClean="0"/>
              <a:t>20. 10. 2020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00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3A0F-50DE-4F9E-8EB9-B25E722DB98D}" type="datetime1">
              <a:rPr lang="cs-CZ" smtClean="0"/>
              <a:t>20. 10. 2020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624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F6D73-0C17-41F8-99A6-B409111C8C7D}" type="datetime1">
              <a:rPr lang="cs-CZ" smtClean="0"/>
              <a:t>20. 10. 2020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9E8AB-69C3-4C60-A25F-2F73311AE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19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Okolnosti vylučující protiprávnost seminář 20. 10. 2020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9E8AB-69C3-4C60-A25F-2F73311AE8C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34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11560" y="620689"/>
            <a:ext cx="820891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protiprávnost</a:t>
            </a:r>
          </a:p>
          <a:p>
            <a:pPr lvl="0" algn="just"/>
            <a:endParaRPr lang="cs-CZ" sz="2000" b="1" dirty="0"/>
          </a:p>
          <a:p>
            <a:pPr algn="just"/>
            <a:r>
              <a:rPr lang="cs-CZ" sz="2000" dirty="0"/>
              <a:t>= okolnosti, které tu jsou v době spáchání trestného činu a které způsobují, že čin není trestným, protože </a:t>
            </a:r>
            <a:r>
              <a:rPr lang="cs-CZ" sz="2000" b="1" dirty="0"/>
              <a:t>není protiprávní</a:t>
            </a:r>
            <a:endParaRPr lang="cs-CZ" sz="2000" dirty="0"/>
          </a:p>
          <a:p>
            <a:pPr lvl="0" algn="just"/>
            <a:endParaRPr lang="cs-CZ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krajní nouze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 smtClean="0"/>
              <a:t>nutná obrana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s</a:t>
            </a:r>
            <a:r>
              <a:rPr lang="cs-CZ" b="1" dirty="0" smtClean="0"/>
              <a:t>volení poškozeného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p</a:t>
            </a:r>
            <a:r>
              <a:rPr lang="cs-CZ" b="1" dirty="0" smtClean="0"/>
              <a:t>řípustné riziko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o</a:t>
            </a:r>
            <a:r>
              <a:rPr lang="cs-CZ" b="1" dirty="0" smtClean="0"/>
              <a:t>právněné užití zbraně</a:t>
            </a:r>
          </a:p>
          <a:p>
            <a:pPr lvl="0" algn="just"/>
            <a:endParaRPr lang="cs-CZ" b="1" dirty="0"/>
          </a:p>
          <a:p>
            <a:pPr lvl="0" algn="just"/>
            <a:endParaRPr lang="cs-CZ" b="1" dirty="0" smtClean="0"/>
          </a:p>
          <a:p>
            <a:pPr lvl="0"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6863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8156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protiprávnost</a:t>
            </a:r>
          </a:p>
          <a:p>
            <a:pPr lvl="0" algn="just"/>
            <a:endParaRPr lang="cs-CZ" sz="2000" b="1" i="1" dirty="0" smtClean="0"/>
          </a:p>
          <a:p>
            <a:pPr algn="just"/>
            <a:r>
              <a:rPr lang="cs-CZ" u="sng" dirty="0"/>
              <a:t>Krajní nouze</a:t>
            </a:r>
            <a:endParaRPr lang="cs-CZ" dirty="0"/>
          </a:p>
          <a:p>
            <a:pPr lvl="0" algn="just"/>
            <a:r>
              <a:rPr lang="cs-CZ" dirty="0"/>
              <a:t>jednomu zájmu chráněnému trestním zákonem hrozí porucha, která může být odvrácena jen poruchou druhého zájmu</a:t>
            </a:r>
          </a:p>
          <a:p>
            <a:pPr lvl="0" algn="just"/>
            <a:r>
              <a:rPr lang="cs-CZ" dirty="0"/>
              <a:t>k činu je oprávněn každý, i ten, jehož zájmy ohroženy nejsou (pomoc v nouzi</a:t>
            </a:r>
            <a:r>
              <a:rPr lang="cs-CZ" dirty="0" smtClean="0"/>
              <a:t>)</a:t>
            </a:r>
          </a:p>
          <a:p>
            <a:pPr lvl="0" algn="just"/>
            <a:endParaRPr lang="cs-CZ" dirty="0"/>
          </a:p>
          <a:p>
            <a:pPr algn="just"/>
            <a:r>
              <a:rPr lang="cs-CZ" u="sng" dirty="0"/>
              <a:t>Odvrácení nebezpečí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0"/>
              <a:t>hrozící zájmu chráněného trestním zákonem =útok na objekt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0"/>
              <a:t>nebezpečí hrozí přímo = vývoj událostí směřuje rychle k poruše, nebo sice nepokračuje, ale jsou splněny všechny podmínky pro to, aby porucha nastala a splnění zbývajících  je věcí náhody, která se může kdykoli a s velkou pravděpodobností stát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0"/>
              <a:t>nebezpečí není možno odvrátit jinak (subsidiarita) = zraněného může odvést řidič, který není podnapilý, rozbití okénka namísto vstupních dveří chaty, preference útěku před útokem, pokud je možný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nutno posoudit, zda nebezpečí bylo možno odvrátit ještě před porušením zájmu chráněného trestním zákonem, kterému nebezpečí hrozilo</a:t>
            </a:r>
            <a:endParaRPr lang="cs-CZ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0"/>
              <a:t>ten, komu hrozí, je není povinen snášet (voják, plavčík, hasič) = podmínku je však nutno vykládat vždy s ohledem na konkrétní podmínky (velitel horské služby neposkytne záchranu bez patřičné výbavy)</a:t>
            </a:r>
          </a:p>
          <a:p>
            <a:pPr lvl="0"/>
            <a:endParaRPr lang="cs-CZ" sz="1400" dirty="0"/>
          </a:p>
          <a:p>
            <a:pPr lvl="0" algn="just"/>
            <a:endParaRPr lang="cs-CZ" sz="1400" b="1" i="1" dirty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939018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protiprávnost</a:t>
            </a:r>
          </a:p>
          <a:p>
            <a:pPr lvl="0" algn="just"/>
            <a:endParaRPr lang="cs-CZ" b="1" u="sng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dirty="0"/>
              <a:t>princip proporcionality = nesmí být způsoben následek stejně závažný nebo závažnější než ten, který hrozil, tzn. </a:t>
            </a:r>
            <a:r>
              <a:rPr lang="cs-CZ" b="1" dirty="0"/>
              <a:t>nelze připustit záchranu jednoho zájmu chráněného trestním zákonem obětováním rovnocenného zájmu</a:t>
            </a:r>
            <a:endParaRPr lang="cs-CZ" dirty="0"/>
          </a:p>
          <a:p>
            <a:pPr algn="just"/>
            <a:r>
              <a:rPr lang="cs-CZ" b="1" u="sng" dirty="0"/>
              <a:t>Exces z krajní </a:t>
            </a:r>
            <a:r>
              <a:rPr lang="cs-CZ" b="1" u="sng" dirty="0" smtClean="0"/>
              <a:t>nouze</a:t>
            </a:r>
          </a:p>
          <a:p>
            <a:pPr algn="just"/>
            <a:endParaRPr lang="cs-CZ" b="1" u="sng" dirty="0"/>
          </a:p>
          <a:p>
            <a:pPr lvl="0" algn="just"/>
            <a:r>
              <a:rPr lang="cs-CZ" b="1" dirty="0"/>
              <a:t>Intenzivní exces </a:t>
            </a:r>
            <a:r>
              <a:rPr lang="cs-CZ" dirty="0"/>
              <a:t>– způsobený následek je stejně závažný nebo závažnější než ten, který </a:t>
            </a:r>
            <a:r>
              <a:rPr lang="cs-CZ" dirty="0" smtClean="0"/>
              <a:t>hrozil</a:t>
            </a:r>
          </a:p>
          <a:p>
            <a:pPr lvl="0" algn="just"/>
            <a:endParaRPr lang="cs-CZ" b="1" dirty="0"/>
          </a:p>
          <a:p>
            <a:pPr lvl="0" algn="just"/>
            <a:r>
              <a:rPr lang="cs-CZ" b="1" dirty="0"/>
              <a:t>Extenzivní exces </a:t>
            </a:r>
            <a:r>
              <a:rPr lang="cs-CZ" dirty="0"/>
              <a:t>– jednání nebylo provedeno v době, kdy nebezpečí bezprostředně hrozilo (předtím nebo potom)</a:t>
            </a:r>
          </a:p>
          <a:p>
            <a:pPr lvl="0" algn="just"/>
            <a:r>
              <a:rPr lang="cs-CZ" dirty="0"/>
              <a:t>nebezpečí bylo možno odvrátit jinak</a:t>
            </a:r>
          </a:p>
          <a:p>
            <a:pPr lvl="0" algn="just"/>
            <a:r>
              <a:rPr lang="cs-CZ" dirty="0"/>
              <a:t>byla tu povinnost nebezpečí snášet</a:t>
            </a:r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1842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</a:t>
            </a:r>
            <a:r>
              <a:rPr lang="cs-CZ" sz="2000" b="1" dirty="0" smtClean="0"/>
              <a:t>protiprávnost</a:t>
            </a:r>
          </a:p>
          <a:p>
            <a:pPr lvl="0" algn="just"/>
            <a:endParaRPr lang="cs-CZ" sz="2000" b="1" dirty="0"/>
          </a:p>
          <a:p>
            <a:r>
              <a:rPr lang="cs-CZ" sz="2000" u="sng" dirty="0"/>
              <a:t>Nutná obrana</a:t>
            </a:r>
            <a:endParaRPr lang="cs-CZ" sz="2000" dirty="0"/>
          </a:p>
          <a:p>
            <a:r>
              <a:rPr lang="cs-CZ" sz="2000" dirty="0"/>
              <a:t>= specialita ve vztahu ke krajní nouzi</a:t>
            </a:r>
          </a:p>
          <a:p>
            <a:r>
              <a:rPr lang="cs-CZ" sz="2000" dirty="0"/>
              <a:t>Podmínky</a:t>
            </a:r>
          </a:p>
          <a:p>
            <a:pPr lvl="0"/>
            <a:r>
              <a:rPr lang="cs-CZ" sz="2000" b="1" dirty="0"/>
              <a:t>přímo hrozící nebo trvající útok</a:t>
            </a:r>
          </a:p>
          <a:p>
            <a:pPr lvl="0"/>
            <a:r>
              <a:rPr lang="cs-CZ" sz="2000" b="1" dirty="0"/>
              <a:t>útok směřuje proti zájmu chráněnému trestním zákonem</a:t>
            </a:r>
          </a:p>
          <a:p>
            <a:pPr lvl="0"/>
            <a:r>
              <a:rPr lang="cs-CZ" sz="2000" b="1" dirty="0"/>
              <a:t>nesmí být zjevně nepřiměřená způsobu </a:t>
            </a:r>
            <a:r>
              <a:rPr lang="cs-CZ" sz="2000" b="1" dirty="0" smtClean="0"/>
              <a:t>útoku (exces)</a:t>
            </a:r>
            <a:endParaRPr lang="cs-CZ" sz="2000" b="1" dirty="0"/>
          </a:p>
          <a:p>
            <a:r>
              <a:rPr lang="cs-CZ" sz="2000" dirty="0"/>
              <a:t>ad 1 ) </a:t>
            </a:r>
            <a:r>
              <a:rPr lang="cs-CZ" sz="2000" b="1" dirty="0"/>
              <a:t>útok</a:t>
            </a:r>
            <a:r>
              <a:rPr lang="cs-CZ" sz="2000" dirty="0"/>
              <a:t> je úmyslné protiprávní jednání člověka, jež je nebezpečné pro společnost, útok je jedna ze specifických forem nebezpečí, útok nemusí být trestným činem a nemusí být veden osobou trestně odpovědnou, útočníkem je vždy člověk, a proto útok poštvaného zvířete je útokem </a:t>
            </a:r>
            <a:endParaRPr lang="cs-CZ" sz="2000" dirty="0" smtClean="0"/>
          </a:p>
          <a:p>
            <a:r>
              <a:rPr lang="cs-CZ" sz="2000" b="1" dirty="0" smtClean="0"/>
              <a:t>přímo </a:t>
            </a:r>
            <a:r>
              <a:rPr lang="cs-CZ" sz="2000" b="1" dirty="0"/>
              <a:t>hrozící útok </a:t>
            </a:r>
            <a:r>
              <a:rPr lang="cs-CZ" sz="2000" dirty="0"/>
              <a:t>= porušení chráněného zájmu má dojít v úzké časové a zpravidla také místní souvislosti, s obranou není nutné čekat až útok začne, může jít i o výhrůžku osoby známé svou násilností</a:t>
            </a:r>
          </a:p>
          <a:p>
            <a:r>
              <a:rPr lang="cs-CZ" sz="2000" b="1" dirty="0"/>
              <a:t>trvající útok </a:t>
            </a:r>
            <a:r>
              <a:rPr lang="cs-CZ" sz="2000" dirty="0"/>
              <a:t>= do doby než je ukončen, pak již není nutná </a:t>
            </a:r>
            <a:r>
              <a:rPr lang="cs-CZ" sz="2000" dirty="0" smtClean="0"/>
              <a:t>obrana přípustná</a:t>
            </a:r>
            <a:endParaRPr lang="cs-CZ" sz="2000" b="1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9688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</a:t>
            </a:r>
            <a:r>
              <a:rPr lang="cs-CZ" sz="2000" b="1" dirty="0" smtClean="0"/>
              <a:t>protiprávnost</a:t>
            </a:r>
          </a:p>
          <a:p>
            <a:pPr lvl="0" algn="just"/>
            <a:endParaRPr lang="cs-CZ" sz="2000" b="1" dirty="0"/>
          </a:p>
          <a:p>
            <a:r>
              <a:rPr lang="cs-CZ" sz="2000" dirty="0"/>
              <a:t>-přiměřenost (vztah založený na intenzitě útoku a obrany)</a:t>
            </a:r>
          </a:p>
          <a:p>
            <a:pPr lvl="0"/>
            <a:r>
              <a:rPr lang="cs-CZ" sz="2000" i="1" dirty="0"/>
              <a:t>exces extenzivní</a:t>
            </a:r>
            <a:r>
              <a:rPr lang="cs-CZ" sz="2000" dirty="0"/>
              <a:t> – obranné jednání je provedeno v době, kdy útok ještě bezprostředně nehrozí, nebo již byl ukončen,</a:t>
            </a:r>
          </a:p>
          <a:p>
            <a:pPr lvl="0"/>
            <a:r>
              <a:rPr lang="cs-CZ" sz="2000" i="1" dirty="0"/>
              <a:t>exces intenzivní</a:t>
            </a:r>
            <a:r>
              <a:rPr lang="cs-CZ" sz="2000" dirty="0"/>
              <a:t> – obrana byla zcela zjevně nepřiměřená způsobu útoku.</a:t>
            </a:r>
          </a:p>
          <a:p>
            <a:pPr lvl="0" algn="just"/>
            <a:endParaRPr lang="cs-CZ" sz="2000" b="1" dirty="0" smtClean="0"/>
          </a:p>
          <a:p>
            <a:pPr lvl="0" algn="just"/>
            <a:endParaRPr lang="cs-CZ" sz="2000" b="1" dirty="0"/>
          </a:p>
          <a:p>
            <a:pPr lvl="0" algn="just"/>
            <a:endParaRPr lang="cs-CZ" sz="2000" b="1" dirty="0" smtClean="0"/>
          </a:p>
          <a:p>
            <a:pPr lvl="0" algn="just"/>
            <a:endParaRPr lang="cs-CZ" sz="2000" b="1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6287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</a:t>
            </a:r>
            <a:r>
              <a:rPr lang="cs-CZ" sz="2000" b="1" dirty="0" smtClean="0"/>
              <a:t>protiprávnost</a:t>
            </a:r>
          </a:p>
          <a:p>
            <a:pPr lvl="0" algn="just"/>
            <a:endParaRPr lang="cs-CZ" sz="2000" b="1" i="1" dirty="0"/>
          </a:p>
          <a:p>
            <a:pPr lvl="0" algn="just"/>
            <a:endParaRPr lang="cs-CZ" sz="2000" b="1" i="1" dirty="0" smtClean="0"/>
          </a:p>
          <a:p>
            <a:pPr lvl="0" algn="just"/>
            <a:r>
              <a:rPr lang="cs-CZ" sz="2000" b="1" i="1" dirty="0" smtClean="0"/>
              <a:t>Svolení poškozeného</a:t>
            </a:r>
          </a:p>
          <a:p>
            <a:pPr lvl="0" algn="just"/>
            <a:endParaRPr lang="cs-CZ" sz="2000" b="1" i="1" dirty="0"/>
          </a:p>
          <a:p>
            <a:pPr lvl="0" algn="just"/>
            <a:r>
              <a:rPr lang="cs-CZ" sz="1600" dirty="0"/>
              <a:t>j</a:t>
            </a:r>
            <a:r>
              <a:rPr lang="cs-CZ" sz="1600" dirty="0" smtClean="0"/>
              <a:t>ednání na </a:t>
            </a:r>
            <a:r>
              <a:rPr lang="cs-CZ" sz="1600" dirty="0"/>
              <a:t>základě </a:t>
            </a:r>
            <a:r>
              <a:rPr lang="cs-CZ" sz="1600" b="1" dirty="0"/>
              <a:t>svolení osoby</a:t>
            </a:r>
            <a:r>
              <a:rPr lang="cs-CZ" sz="1600" dirty="0"/>
              <a:t>, jejíž zájmy, o nichž tato osoba může bez omezení oprávněně rozhodovat, jsou činem dotčeny</a:t>
            </a:r>
            <a:r>
              <a:rPr lang="cs-CZ" sz="1600" dirty="0" smtClean="0"/>
              <a:t>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dirty="0" smtClean="0"/>
              <a:t>Svolení musí </a:t>
            </a:r>
            <a:r>
              <a:rPr lang="cs-CZ" sz="1600" dirty="0"/>
              <a:t>být dáno </a:t>
            </a:r>
            <a:r>
              <a:rPr lang="cs-CZ" sz="1600" b="1" dirty="0"/>
              <a:t>předem nebo současně s jednáním osoby páchající čin jinak trestný</a:t>
            </a:r>
            <a:r>
              <a:rPr lang="cs-CZ" sz="1600" dirty="0"/>
              <a:t>, dobrovolně, určitě, vážně a srozumitelně; je-li takové svolení dáno až po spáchání činu, je pachatel beztrestný, mohl-li důvodně předpokládat, že </a:t>
            </a:r>
            <a:r>
              <a:rPr lang="cs-CZ" sz="1600" b="1" dirty="0"/>
              <a:t>osoba uvedená v odstavci 1 by tento souhlas jinak udělila vzhledem k okolnostem případu a svým poměrům</a:t>
            </a:r>
            <a:r>
              <a:rPr lang="cs-CZ" sz="1600" dirty="0" smtClean="0"/>
              <a:t>.</a:t>
            </a:r>
          </a:p>
          <a:p>
            <a:pPr lvl="0" algn="just"/>
            <a:endParaRPr lang="cs-CZ" sz="1600" dirty="0"/>
          </a:p>
          <a:p>
            <a:pPr lvl="0" algn="just"/>
            <a:r>
              <a:rPr lang="cs-CZ" sz="1600" b="1" dirty="0" smtClean="0"/>
              <a:t>Život a zdraví</a:t>
            </a:r>
          </a:p>
          <a:p>
            <a:pPr lvl="0" algn="just"/>
            <a:r>
              <a:rPr lang="cs-CZ" sz="1600" dirty="0" smtClean="0"/>
              <a:t>-zásahy do těchto zájmů přípustné nejsou</a:t>
            </a:r>
          </a:p>
          <a:p>
            <a:pPr lvl="0" algn="just"/>
            <a:endParaRPr lang="cs-CZ" sz="1600" dirty="0" smtClean="0"/>
          </a:p>
          <a:p>
            <a:pPr lvl="0" algn="just"/>
            <a:r>
              <a:rPr lang="cs-CZ" sz="1600" dirty="0" smtClean="0"/>
              <a:t>Výjimka:</a:t>
            </a:r>
          </a:p>
          <a:p>
            <a:pPr lvl="0" algn="just"/>
            <a:endParaRPr lang="cs-CZ" sz="1600" dirty="0" smtClean="0"/>
          </a:p>
          <a:p>
            <a:pPr lvl="0" algn="just"/>
            <a:r>
              <a:rPr lang="cs-CZ" sz="1600" dirty="0" smtClean="0"/>
              <a:t>svolení </a:t>
            </a:r>
            <a:r>
              <a:rPr lang="cs-CZ" sz="1600" dirty="0"/>
              <a:t>k lékařským zákrokům, které jsou v době činu v souladu s právním řádem a poznatky lékařské vědy a praxe</a:t>
            </a:r>
            <a:endParaRPr lang="cs-CZ" sz="1600" dirty="0" smtClean="0"/>
          </a:p>
          <a:p>
            <a:pPr lvl="0" algn="just"/>
            <a:endParaRPr lang="cs-CZ" sz="1600" dirty="0" smtClean="0"/>
          </a:p>
          <a:p>
            <a:pPr lvl="0" algn="just"/>
            <a:endParaRPr lang="cs-CZ" sz="1600" dirty="0"/>
          </a:p>
          <a:p>
            <a:pPr lvl="0" algn="just"/>
            <a:endParaRPr lang="cs-CZ" sz="1600" dirty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9763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-772150"/>
            <a:ext cx="8208912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algn="just"/>
            <a:endParaRPr lang="cs-CZ" b="1" dirty="0" smtClean="0">
              <a:latin typeface="Century Gothic" pitchFamily="34" charset="0"/>
            </a:endParaRPr>
          </a:p>
          <a:p>
            <a:pPr algn="just"/>
            <a:endParaRPr lang="cs-CZ" b="1" dirty="0">
              <a:latin typeface="Century Gothic" pitchFamily="34" charset="0"/>
            </a:endParaRPr>
          </a:p>
          <a:p>
            <a:pPr lvl="0" algn="just"/>
            <a:r>
              <a:rPr lang="cs-CZ" sz="2400" b="1" dirty="0" smtClean="0"/>
              <a:t>Trestní odpovědnost</a:t>
            </a:r>
          </a:p>
          <a:p>
            <a:pPr lvl="0" algn="just"/>
            <a:r>
              <a:rPr lang="cs-CZ" sz="2000" b="1" dirty="0" smtClean="0"/>
              <a:t>Okolnosti vylučující </a:t>
            </a:r>
            <a:r>
              <a:rPr lang="cs-CZ" sz="2000" b="1" dirty="0" smtClean="0"/>
              <a:t>protiprávnost</a:t>
            </a:r>
          </a:p>
          <a:p>
            <a:pPr lvl="0" algn="just"/>
            <a:endParaRPr lang="cs-CZ" sz="2000" b="1" dirty="0"/>
          </a:p>
          <a:p>
            <a:pPr lvl="0" algn="just"/>
            <a:r>
              <a:rPr lang="cs-CZ" sz="2000" b="1" dirty="0" smtClean="0"/>
              <a:t>Přípustné riziko („bez rizika není pokrok“)</a:t>
            </a:r>
          </a:p>
          <a:p>
            <a:pPr lvl="0" algn="just"/>
            <a:endParaRPr lang="cs-CZ" sz="2000" b="1" dirty="0"/>
          </a:p>
          <a:p>
            <a:pPr lvl="0" algn="just"/>
            <a:r>
              <a:rPr lang="cs-CZ" sz="2000" b="1" dirty="0" smtClean="0"/>
              <a:t>Podmínky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</a:t>
            </a:r>
            <a:r>
              <a:rPr lang="cs-CZ" sz="2000" dirty="0" smtClean="0"/>
              <a:t>ýkon celospolečensky prospěšné činnosti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v</a:t>
            </a:r>
            <a:r>
              <a:rPr lang="cs-CZ" sz="2000" dirty="0" smtClean="0"/>
              <a:t>ýkon této činnosti probíhá v rámci </a:t>
            </a:r>
            <a:r>
              <a:rPr lang="cs-CZ" sz="2000" dirty="0"/>
              <a:t>zaměstnání, povolání, postavení nebo </a:t>
            </a:r>
            <a:r>
              <a:rPr lang="cs-CZ" sz="2000" dirty="0" smtClean="0"/>
              <a:t>funkce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výkon v souladu s dosaženým stavem poznání a informacemi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lvl="0"/>
            <a:r>
              <a:rPr lang="cs-CZ" sz="2000" b="1" dirty="0" smtClean="0"/>
              <a:t>Přípustné riziko není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/>
              <a:t>činnost ohrozí život nebo zdraví člověka, </a:t>
            </a:r>
            <a:r>
              <a:rPr lang="cs-CZ" sz="2000" dirty="0" smtClean="0"/>
              <a:t>aniž by dal předchozí souhlas podle zvláštního právního předpisu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/>
              <a:t>výsledek, k němuž směřuje, zcela zřejmě neodpovídá míře rizika</a:t>
            </a:r>
            <a:r>
              <a:rPr lang="cs-CZ" sz="2000" dirty="0" smtClean="0"/>
              <a:t>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provádění </a:t>
            </a:r>
            <a:r>
              <a:rPr lang="cs-CZ" sz="2000" dirty="0"/>
              <a:t>této činnosti zřejmě odporuje požadavkům jiného právního předpisu, veřejnému zájmu, zásadám lidskosti nebo se příčí dobrým mravům.</a:t>
            </a:r>
            <a:endParaRPr lang="cs-CZ" sz="2000" b="1" dirty="0" smtClean="0"/>
          </a:p>
          <a:p>
            <a:pPr lvl="0"/>
            <a:endParaRPr lang="cs-CZ" sz="2000" dirty="0" smtClean="0"/>
          </a:p>
          <a:p>
            <a:pPr lvl="0"/>
            <a:endParaRPr lang="cs-CZ" sz="2000" dirty="0"/>
          </a:p>
          <a:p>
            <a:pPr lvl="0"/>
            <a:r>
              <a:rPr lang="cs-CZ" sz="2000" dirty="0"/>
              <a:t/>
            </a:r>
            <a:br>
              <a:rPr lang="cs-CZ" sz="2000" dirty="0"/>
            </a:br>
            <a:endParaRPr lang="cs-CZ" sz="2000" b="1" dirty="0" smtClean="0"/>
          </a:p>
          <a:p>
            <a:pPr lvl="0" algn="just"/>
            <a:endParaRPr lang="cs-CZ" b="1" u="sng" dirty="0" smtClean="0"/>
          </a:p>
          <a:p>
            <a:pPr lvl="0" algn="just"/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74741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Okolnosti vylučující protiprávnost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Oprávněné užití zbraně</a:t>
            </a:r>
          </a:p>
          <a:p>
            <a:r>
              <a:rPr lang="cs-CZ" dirty="0" smtClean="0"/>
              <a:t>pouze v souvislosti se služebním užitím zbraně (Policie ČR, obecní policie, vojenská policie, Armáda ČR aj.)</a:t>
            </a:r>
          </a:p>
          <a:p>
            <a:r>
              <a:rPr lang="cs-CZ" dirty="0"/>
              <a:t>i</a:t>
            </a:r>
            <a:r>
              <a:rPr lang="cs-CZ" dirty="0" smtClean="0"/>
              <a:t>ndividuální užití zbraně – nutná obrana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Okolnosti vylučující protiprávnost-seminář 20.10.2020, JUDr. Michal Márton, Ph.D.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12760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517</Words>
  <Application>Microsoft Office PowerPoint</Application>
  <PresentationFormat>Předvádění na obrazovce (4:3)</PresentationFormat>
  <Paragraphs>140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Okolnosti vylučující protiprávnost seminář 20. 10. 2020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Okolnosti vylučující protiprávnost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Okolnosti vylučující protiprávnost seminář 20. 10. 2020</dc:title>
  <dc:creator>Michal Márton</dc:creator>
  <cp:lastModifiedBy>Michal Márton</cp:lastModifiedBy>
  <cp:revision>1</cp:revision>
  <dcterms:created xsi:type="dcterms:W3CDTF">2020-10-20T10:36:43Z</dcterms:created>
  <dcterms:modified xsi:type="dcterms:W3CDTF">2020-10-20T10:38:37Z</dcterms:modified>
</cp:coreProperties>
</file>