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4" r:id="rId6"/>
    <p:sldId id="261" r:id="rId7"/>
    <p:sldId id="262" r:id="rId8"/>
    <p:sldId id="263" r:id="rId9"/>
    <p:sldId id="265" r:id="rId10"/>
    <p:sldId id="266" r:id="rId11"/>
    <p:sldId id="267" r:id="rId12"/>
    <p:sldId id="270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C0E860-5D32-4394-9762-AF784E17C640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3DBB80D-222C-4A1C-BBBF-E301792824C6}">
      <dgm:prSet phldrT="[Text]"/>
      <dgm:spPr/>
      <dgm:t>
        <a:bodyPr/>
        <a:lstStyle/>
        <a:p>
          <a:r>
            <a:rPr lang="cs-CZ" dirty="0" err="1" smtClean="0"/>
            <a:t>guidance</a:t>
          </a:r>
          <a:endParaRPr lang="cs-CZ" dirty="0"/>
        </a:p>
      </dgm:t>
    </dgm:pt>
    <dgm:pt modelId="{C80682C0-FBE8-4F81-9870-CCC8B0128B46}" type="parTrans" cxnId="{66FBD2F0-8100-46B7-A1FF-516248DDD8DB}">
      <dgm:prSet/>
      <dgm:spPr/>
      <dgm:t>
        <a:bodyPr/>
        <a:lstStyle/>
        <a:p>
          <a:endParaRPr lang="cs-CZ"/>
        </a:p>
      </dgm:t>
    </dgm:pt>
    <dgm:pt modelId="{C267391E-AF10-4627-9832-70205EA205A9}" type="sibTrans" cxnId="{66FBD2F0-8100-46B7-A1FF-516248DDD8DB}">
      <dgm:prSet/>
      <dgm:spPr/>
      <dgm:t>
        <a:bodyPr/>
        <a:lstStyle/>
        <a:p>
          <a:endParaRPr lang="cs-CZ"/>
        </a:p>
      </dgm:t>
    </dgm:pt>
    <dgm:pt modelId="{831A5008-2440-4686-AE81-42A617410E57}">
      <dgm:prSet phldrT="[Text]"/>
      <dgm:spPr/>
      <dgm:t>
        <a:bodyPr/>
        <a:lstStyle/>
        <a:p>
          <a:r>
            <a:rPr lang="cs-CZ" dirty="0" smtClean="0"/>
            <a:t>vedení</a:t>
          </a:r>
          <a:endParaRPr lang="cs-CZ" dirty="0"/>
        </a:p>
      </dgm:t>
    </dgm:pt>
    <dgm:pt modelId="{B5A08E3A-B5F5-4872-A3F8-991DD1992C37}" type="parTrans" cxnId="{5958CC13-FDD3-4F36-B7C2-178C8250DDC9}">
      <dgm:prSet/>
      <dgm:spPr/>
      <dgm:t>
        <a:bodyPr/>
        <a:lstStyle/>
        <a:p>
          <a:endParaRPr lang="cs-CZ"/>
        </a:p>
      </dgm:t>
    </dgm:pt>
    <dgm:pt modelId="{7205AEA0-8970-4DD9-9419-87CEA7C6FAB4}" type="sibTrans" cxnId="{5958CC13-FDD3-4F36-B7C2-178C8250DDC9}">
      <dgm:prSet/>
      <dgm:spPr/>
      <dgm:t>
        <a:bodyPr/>
        <a:lstStyle/>
        <a:p>
          <a:endParaRPr lang="cs-CZ"/>
        </a:p>
      </dgm:t>
    </dgm:pt>
    <dgm:pt modelId="{3C52B0E6-9FE9-424E-AC8E-E351C2E19B5D}">
      <dgm:prSet phldrT="[Text]"/>
      <dgm:spPr/>
      <dgm:t>
        <a:bodyPr/>
        <a:lstStyle/>
        <a:p>
          <a:r>
            <a:rPr lang="cs-CZ" dirty="0" smtClean="0"/>
            <a:t>video-</a:t>
          </a:r>
          <a:r>
            <a:rPr lang="cs-CZ" dirty="0" err="1" smtClean="0"/>
            <a:t>counselling</a:t>
          </a:r>
          <a:endParaRPr lang="cs-CZ" dirty="0"/>
        </a:p>
      </dgm:t>
    </dgm:pt>
    <dgm:pt modelId="{52ED2CF2-5B6A-4CDF-9CA5-88A8A30F4EDB}" type="parTrans" cxnId="{378D5C76-58A3-42D4-BE12-E0A1C5FFD46A}">
      <dgm:prSet/>
      <dgm:spPr/>
      <dgm:t>
        <a:bodyPr/>
        <a:lstStyle/>
        <a:p>
          <a:endParaRPr lang="cs-CZ"/>
        </a:p>
      </dgm:t>
    </dgm:pt>
    <dgm:pt modelId="{B923107D-96F4-4F5E-8BC1-AA81013E48A8}" type="sibTrans" cxnId="{378D5C76-58A3-42D4-BE12-E0A1C5FFD46A}">
      <dgm:prSet/>
      <dgm:spPr/>
      <dgm:t>
        <a:bodyPr/>
        <a:lstStyle/>
        <a:p>
          <a:endParaRPr lang="cs-CZ"/>
        </a:p>
      </dgm:t>
    </dgm:pt>
    <dgm:pt modelId="{EB81C024-3EA9-42D5-AC5D-CF245456A06A}">
      <dgm:prSet phldrT="[Text]"/>
      <dgm:spPr/>
      <dgm:t>
        <a:bodyPr/>
        <a:lstStyle/>
        <a:p>
          <a:r>
            <a:rPr lang="cs-CZ" dirty="0" smtClean="0"/>
            <a:t>video- konzultování</a:t>
          </a:r>
          <a:endParaRPr lang="cs-CZ" dirty="0"/>
        </a:p>
      </dgm:t>
    </dgm:pt>
    <dgm:pt modelId="{5808B341-7DFE-4330-B23E-92B0F961DE98}" type="parTrans" cxnId="{903B3D26-2633-4078-8211-5601DBD253EA}">
      <dgm:prSet/>
      <dgm:spPr/>
      <dgm:t>
        <a:bodyPr/>
        <a:lstStyle/>
        <a:p>
          <a:endParaRPr lang="cs-CZ"/>
        </a:p>
      </dgm:t>
    </dgm:pt>
    <dgm:pt modelId="{F04F6AB8-2CAB-4468-9EB9-40EC5C6E3286}" type="sibTrans" cxnId="{903B3D26-2633-4078-8211-5601DBD253EA}">
      <dgm:prSet/>
      <dgm:spPr/>
      <dgm:t>
        <a:bodyPr/>
        <a:lstStyle/>
        <a:p>
          <a:endParaRPr lang="cs-CZ"/>
        </a:p>
      </dgm:t>
    </dgm:pt>
    <dgm:pt modelId="{1DBAA91B-FC4F-4537-ABCC-5A331E680722}">
      <dgm:prSet phldrT="[Text]"/>
      <dgm:spPr/>
      <dgm:t>
        <a:bodyPr/>
        <a:lstStyle/>
        <a:p>
          <a:r>
            <a:rPr lang="cs-CZ" dirty="0" err="1" smtClean="0"/>
            <a:t>mentoring</a:t>
          </a:r>
          <a:endParaRPr lang="cs-CZ" dirty="0"/>
        </a:p>
      </dgm:t>
    </dgm:pt>
    <dgm:pt modelId="{D1828316-C4BE-4D74-B279-8DDECBEA6917}" type="parTrans" cxnId="{04AC56C7-7A1A-4DCE-BCCE-7D3AD49029F6}">
      <dgm:prSet/>
      <dgm:spPr/>
      <dgm:t>
        <a:bodyPr/>
        <a:lstStyle/>
        <a:p>
          <a:endParaRPr lang="cs-CZ"/>
        </a:p>
      </dgm:t>
    </dgm:pt>
    <dgm:pt modelId="{CCFDA809-EA9C-4A72-97ED-FEBB08091834}" type="sibTrans" cxnId="{04AC56C7-7A1A-4DCE-BCCE-7D3AD49029F6}">
      <dgm:prSet/>
      <dgm:spPr/>
      <dgm:t>
        <a:bodyPr/>
        <a:lstStyle/>
        <a:p>
          <a:endParaRPr lang="cs-CZ"/>
        </a:p>
      </dgm:t>
    </dgm:pt>
    <dgm:pt modelId="{DC02C3AB-B9CB-4747-B2EB-E9598E2ADC15}">
      <dgm:prSet phldrT="[Text]"/>
      <dgm:spPr/>
      <dgm:t>
        <a:bodyPr/>
        <a:lstStyle/>
        <a:p>
          <a:r>
            <a:rPr lang="cs-CZ" dirty="0" smtClean="0"/>
            <a:t>patronát</a:t>
          </a:r>
          <a:endParaRPr lang="cs-CZ" dirty="0"/>
        </a:p>
      </dgm:t>
    </dgm:pt>
    <dgm:pt modelId="{09B28A82-D8AB-4BED-BEE1-9961EAA4CDB8}" type="parTrans" cxnId="{6A191EC6-1469-436F-B190-AE9B600CAA6D}">
      <dgm:prSet/>
      <dgm:spPr/>
      <dgm:t>
        <a:bodyPr/>
        <a:lstStyle/>
        <a:p>
          <a:endParaRPr lang="cs-CZ"/>
        </a:p>
      </dgm:t>
    </dgm:pt>
    <dgm:pt modelId="{B8C444E6-8018-4CFA-8B95-E29375BA6A69}" type="sibTrans" cxnId="{6A191EC6-1469-436F-B190-AE9B600CAA6D}">
      <dgm:prSet/>
      <dgm:spPr/>
      <dgm:t>
        <a:bodyPr/>
        <a:lstStyle/>
        <a:p>
          <a:endParaRPr lang="cs-CZ"/>
        </a:p>
      </dgm:t>
    </dgm:pt>
    <dgm:pt modelId="{24695472-1CA4-4A6F-9849-377524256904}" type="pres">
      <dgm:prSet presAssocID="{FDC0E860-5D32-4394-9762-AF784E17C640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68390B2-BADE-4A54-982B-FE0D9D3DD077}" type="pres">
      <dgm:prSet presAssocID="{53DBB80D-222C-4A1C-BBBF-E301792824C6}" presName="circle1" presStyleLbl="node1" presStyleIdx="0" presStyleCnt="3"/>
      <dgm:spPr/>
    </dgm:pt>
    <dgm:pt modelId="{9035100D-BB60-443B-B723-BFA12283DE09}" type="pres">
      <dgm:prSet presAssocID="{53DBB80D-222C-4A1C-BBBF-E301792824C6}" presName="space" presStyleCnt="0"/>
      <dgm:spPr/>
    </dgm:pt>
    <dgm:pt modelId="{149B0E9B-20E0-4805-A317-2E609DD704BA}" type="pres">
      <dgm:prSet presAssocID="{53DBB80D-222C-4A1C-BBBF-E301792824C6}" presName="rect1" presStyleLbl="alignAcc1" presStyleIdx="0" presStyleCnt="3"/>
      <dgm:spPr/>
      <dgm:t>
        <a:bodyPr/>
        <a:lstStyle/>
        <a:p>
          <a:endParaRPr lang="cs-CZ"/>
        </a:p>
      </dgm:t>
    </dgm:pt>
    <dgm:pt modelId="{13BD52BD-83CC-430E-94BB-84780022CF87}" type="pres">
      <dgm:prSet presAssocID="{3C52B0E6-9FE9-424E-AC8E-E351C2E19B5D}" presName="vertSpace2" presStyleLbl="node1" presStyleIdx="0" presStyleCnt="3"/>
      <dgm:spPr/>
    </dgm:pt>
    <dgm:pt modelId="{72D17006-193C-469A-B625-1D36EA5D22AA}" type="pres">
      <dgm:prSet presAssocID="{3C52B0E6-9FE9-424E-AC8E-E351C2E19B5D}" presName="circle2" presStyleLbl="node1" presStyleIdx="1" presStyleCnt="3"/>
      <dgm:spPr/>
    </dgm:pt>
    <dgm:pt modelId="{73C0699C-3968-4CDA-981F-D4F03022B9D6}" type="pres">
      <dgm:prSet presAssocID="{3C52B0E6-9FE9-424E-AC8E-E351C2E19B5D}" presName="rect2" presStyleLbl="alignAcc1" presStyleIdx="1" presStyleCnt="3"/>
      <dgm:spPr/>
      <dgm:t>
        <a:bodyPr/>
        <a:lstStyle/>
        <a:p>
          <a:endParaRPr lang="cs-CZ"/>
        </a:p>
      </dgm:t>
    </dgm:pt>
    <dgm:pt modelId="{FD38866F-4B73-41DA-9C5E-E4B2D2986F23}" type="pres">
      <dgm:prSet presAssocID="{1DBAA91B-FC4F-4537-ABCC-5A331E680722}" presName="vertSpace3" presStyleLbl="node1" presStyleIdx="1" presStyleCnt="3"/>
      <dgm:spPr/>
    </dgm:pt>
    <dgm:pt modelId="{023BEE0B-A1BB-4114-A876-54C5F1576DAB}" type="pres">
      <dgm:prSet presAssocID="{1DBAA91B-FC4F-4537-ABCC-5A331E680722}" presName="circle3" presStyleLbl="node1" presStyleIdx="2" presStyleCnt="3"/>
      <dgm:spPr/>
    </dgm:pt>
    <dgm:pt modelId="{29C9460C-9745-45D9-B629-447A5EF1BDBD}" type="pres">
      <dgm:prSet presAssocID="{1DBAA91B-FC4F-4537-ABCC-5A331E680722}" presName="rect3" presStyleLbl="alignAcc1" presStyleIdx="2" presStyleCnt="3"/>
      <dgm:spPr/>
      <dgm:t>
        <a:bodyPr/>
        <a:lstStyle/>
        <a:p>
          <a:endParaRPr lang="cs-CZ"/>
        </a:p>
      </dgm:t>
    </dgm:pt>
    <dgm:pt modelId="{1B142E61-1D78-4255-873D-9077B5577D9E}" type="pres">
      <dgm:prSet presAssocID="{53DBB80D-222C-4A1C-BBBF-E301792824C6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E9C7BA-81AC-4FEA-B9EE-49B14EC9A535}" type="pres">
      <dgm:prSet presAssocID="{53DBB80D-222C-4A1C-BBBF-E301792824C6}" presName="rect1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2972C3E-6FED-42FC-BD28-CF2BAC67D96B}" type="pres">
      <dgm:prSet presAssocID="{3C52B0E6-9FE9-424E-AC8E-E351C2E19B5D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768B30E-C75D-4FDA-85F1-C58502108585}" type="pres">
      <dgm:prSet presAssocID="{3C52B0E6-9FE9-424E-AC8E-E351C2E19B5D}" presName="rect2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D72C4DF-0BB3-4605-AC21-813E2965AC4C}" type="pres">
      <dgm:prSet presAssocID="{1DBAA91B-FC4F-4537-ABCC-5A331E680722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1C9562D-C6F4-45B8-8404-7611EB0921B0}" type="pres">
      <dgm:prSet presAssocID="{1DBAA91B-FC4F-4537-ABCC-5A331E680722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14B351-9C91-4D0C-9B5D-694681C0654D}" type="presOf" srcId="{53DBB80D-222C-4A1C-BBBF-E301792824C6}" destId="{149B0E9B-20E0-4805-A317-2E609DD704BA}" srcOrd="0" destOrd="0" presId="urn:microsoft.com/office/officeart/2005/8/layout/target3"/>
    <dgm:cxn modelId="{DC404813-E6F2-453A-B813-2422D92BD076}" type="presOf" srcId="{53DBB80D-222C-4A1C-BBBF-E301792824C6}" destId="{1B142E61-1D78-4255-873D-9077B5577D9E}" srcOrd="1" destOrd="0" presId="urn:microsoft.com/office/officeart/2005/8/layout/target3"/>
    <dgm:cxn modelId="{D939BDD7-8376-4347-BF0C-6E73615DFB1A}" type="presOf" srcId="{DC02C3AB-B9CB-4747-B2EB-E9598E2ADC15}" destId="{31C9562D-C6F4-45B8-8404-7611EB0921B0}" srcOrd="0" destOrd="0" presId="urn:microsoft.com/office/officeart/2005/8/layout/target3"/>
    <dgm:cxn modelId="{66FBD2F0-8100-46B7-A1FF-516248DDD8DB}" srcId="{FDC0E860-5D32-4394-9762-AF784E17C640}" destId="{53DBB80D-222C-4A1C-BBBF-E301792824C6}" srcOrd="0" destOrd="0" parTransId="{C80682C0-FBE8-4F81-9870-CCC8B0128B46}" sibTransId="{C267391E-AF10-4627-9832-70205EA205A9}"/>
    <dgm:cxn modelId="{67E1EE42-E204-4724-B989-F57521E50DF9}" type="presOf" srcId="{1DBAA91B-FC4F-4537-ABCC-5A331E680722}" destId="{29C9460C-9745-45D9-B629-447A5EF1BDBD}" srcOrd="0" destOrd="0" presId="urn:microsoft.com/office/officeart/2005/8/layout/target3"/>
    <dgm:cxn modelId="{378D5C76-58A3-42D4-BE12-E0A1C5FFD46A}" srcId="{FDC0E860-5D32-4394-9762-AF784E17C640}" destId="{3C52B0E6-9FE9-424E-AC8E-E351C2E19B5D}" srcOrd="1" destOrd="0" parTransId="{52ED2CF2-5B6A-4CDF-9CA5-88A8A30F4EDB}" sibTransId="{B923107D-96F4-4F5E-8BC1-AA81013E48A8}"/>
    <dgm:cxn modelId="{AE2C4502-8ADB-42A6-BD92-0A9A857B21BB}" type="presOf" srcId="{3C52B0E6-9FE9-424E-AC8E-E351C2E19B5D}" destId="{A2972C3E-6FED-42FC-BD28-CF2BAC67D96B}" srcOrd="1" destOrd="0" presId="urn:microsoft.com/office/officeart/2005/8/layout/target3"/>
    <dgm:cxn modelId="{D18C03C5-3874-4C62-A32B-2D5EB0B6F9F2}" type="presOf" srcId="{FDC0E860-5D32-4394-9762-AF784E17C640}" destId="{24695472-1CA4-4A6F-9849-377524256904}" srcOrd="0" destOrd="0" presId="urn:microsoft.com/office/officeart/2005/8/layout/target3"/>
    <dgm:cxn modelId="{5958CC13-FDD3-4F36-B7C2-178C8250DDC9}" srcId="{53DBB80D-222C-4A1C-BBBF-E301792824C6}" destId="{831A5008-2440-4686-AE81-42A617410E57}" srcOrd="0" destOrd="0" parTransId="{B5A08E3A-B5F5-4872-A3F8-991DD1992C37}" sibTransId="{7205AEA0-8970-4DD9-9419-87CEA7C6FAB4}"/>
    <dgm:cxn modelId="{903B3D26-2633-4078-8211-5601DBD253EA}" srcId="{3C52B0E6-9FE9-424E-AC8E-E351C2E19B5D}" destId="{EB81C024-3EA9-42D5-AC5D-CF245456A06A}" srcOrd="0" destOrd="0" parTransId="{5808B341-7DFE-4330-B23E-92B0F961DE98}" sibTransId="{F04F6AB8-2CAB-4468-9EB9-40EC5C6E3286}"/>
    <dgm:cxn modelId="{6A191EC6-1469-436F-B190-AE9B600CAA6D}" srcId="{1DBAA91B-FC4F-4537-ABCC-5A331E680722}" destId="{DC02C3AB-B9CB-4747-B2EB-E9598E2ADC15}" srcOrd="0" destOrd="0" parTransId="{09B28A82-D8AB-4BED-BEE1-9961EAA4CDB8}" sibTransId="{B8C444E6-8018-4CFA-8B95-E29375BA6A69}"/>
    <dgm:cxn modelId="{D9C9EF46-94A1-4D63-8FD2-7F61E51CF4F7}" type="presOf" srcId="{EB81C024-3EA9-42D5-AC5D-CF245456A06A}" destId="{E768B30E-C75D-4FDA-85F1-C58502108585}" srcOrd="0" destOrd="0" presId="urn:microsoft.com/office/officeart/2005/8/layout/target3"/>
    <dgm:cxn modelId="{B19EFE26-FA89-48C4-BD5F-36168EA52260}" type="presOf" srcId="{3C52B0E6-9FE9-424E-AC8E-E351C2E19B5D}" destId="{73C0699C-3968-4CDA-981F-D4F03022B9D6}" srcOrd="0" destOrd="0" presId="urn:microsoft.com/office/officeart/2005/8/layout/target3"/>
    <dgm:cxn modelId="{E2658AD3-EC24-489D-85B2-F9C3632D5CF6}" type="presOf" srcId="{1DBAA91B-FC4F-4537-ABCC-5A331E680722}" destId="{8D72C4DF-0BB3-4605-AC21-813E2965AC4C}" srcOrd="1" destOrd="0" presId="urn:microsoft.com/office/officeart/2005/8/layout/target3"/>
    <dgm:cxn modelId="{04AC56C7-7A1A-4DCE-BCCE-7D3AD49029F6}" srcId="{FDC0E860-5D32-4394-9762-AF784E17C640}" destId="{1DBAA91B-FC4F-4537-ABCC-5A331E680722}" srcOrd="2" destOrd="0" parTransId="{D1828316-C4BE-4D74-B279-8DDECBEA6917}" sibTransId="{CCFDA809-EA9C-4A72-97ED-FEBB08091834}"/>
    <dgm:cxn modelId="{18A05AF6-4C37-45EE-A6A1-1AB26C661719}" type="presOf" srcId="{831A5008-2440-4686-AE81-42A617410E57}" destId="{36E9C7BA-81AC-4FEA-B9EE-49B14EC9A535}" srcOrd="0" destOrd="0" presId="urn:microsoft.com/office/officeart/2005/8/layout/target3"/>
    <dgm:cxn modelId="{3C2A342C-675B-4E99-AD50-0F3942A41437}" type="presParOf" srcId="{24695472-1CA4-4A6F-9849-377524256904}" destId="{968390B2-BADE-4A54-982B-FE0D9D3DD077}" srcOrd="0" destOrd="0" presId="urn:microsoft.com/office/officeart/2005/8/layout/target3"/>
    <dgm:cxn modelId="{E29F24E6-03E8-4BDA-8EE9-C8243E383665}" type="presParOf" srcId="{24695472-1CA4-4A6F-9849-377524256904}" destId="{9035100D-BB60-443B-B723-BFA12283DE09}" srcOrd="1" destOrd="0" presId="urn:microsoft.com/office/officeart/2005/8/layout/target3"/>
    <dgm:cxn modelId="{F29244BA-0980-4DA7-83BF-0A5FF677EC0E}" type="presParOf" srcId="{24695472-1CA4-4A6F-9849-377524256904}" destId="{149B0E9B-20E0-4805-A317-2E609DD704BA}" srcOrd="2" destOrd="0" presId="urn:microsoft.com/office/officeart/2005/8/layout/target3"/>
    <dgm:cxn modelId="{024F8AFB-CC36-47BA-9F35-5237ED8AD34A}" type="presParOf" srcId="{24695472-1CA4-4A6F-9849-377524256904}" destId="{13BD52BD-83CC-430E-94BB-84780022CF87}" srcOrd="3" destOrd="0" presId="urn:microsoft.com/office/officeart/2005/8/layout/target3"/>
    <dgm:cxn modelId="{AD73C5B8-00C4-4580-9D58-D6C3174F58ED}" type="presParOf" srcId="{24695472-1CA4-4A6F-9849-377524256904}" destId="{72D17006-193C-469A-B625-1D36EA5D22AA}" srcOrd="4" destOrd="0" presId="urn:microsoft.com/office/officeart/2005/8/layout/target3"/>
    <dgm:cxn modelId="{53B8D025-83BD-438A-9D95-2886EE2A7277}" type="presParOf" srcId="{24695472-1CA4-4A6F-9849-377524256904}" destId="{73C0699C-3968-4CDA-981F-D4F03022B9D6}" srcOrd="5" destOrd="0" presId="urn:microsoft.com/office/officeart/2005/8/layout/target3"/>
    <dgm:cxn modelId="{011B9ADA-2AE1-4A89-8108-9CABA6678D1D}" type="presParOf" srcId="{24695472-1CA4-4A6F-9849-377524256904}" destId="{FD38866F-4B73-41DA-9C5E-E4B2D2986F23}" srcOrd="6" destOrd="0" presId="urn:microsoft.com/office/officeart/2005/8/layout/target3"/>
    <dgm:cxn modelId="{2140BD28-55E0-4FCE-B9E1-1A766AB6BD76}" type="presParOf" srcId="{24695472-1CA4-4A6F-9849-377524256904}" destId="{023BEE0B-A1BB-4114-A876-54C5F1576DAB}" srcOrd="7" destOrd="0" presId="urn:microsoft.com/office/officeart/2005/8/layout/target3"/>
    <dgm:cxn modelId="{0481F83A-E844-4F71-AE25-B88B0B2DD6BC}" type="presParOf" srcId="{24695472-1CA4-4A6F-9849-377524256904}" destId="{29C9460C-9745-45D9-B629-447A5EF1BDBD}" srcOrd="8" destOrd="0" presId="urn:microsoft.com/office/officeart/2005/8/layout/target3"/>
    <dgm:cxn modelId="{A78C7568-AEA8-44A6-8688-8DD47307B30E}" type="presParOf" srcId="{24695472-1CA4-4A6F-9849-377524256904}" destId="{1B142E61-1D78-4255-873D-9077B5577D9E}" srcOrd="9" destOrd="0" presId="urn:microsoft.com/office/officeart/2005/8/layout/target3"/>
    <dgm:cxn modelId="{D91A1A1E-7AB7-4E1D-A3E0-F2335733FBCD}" type="presParOf" srcId="{24695472-1CA4-4A6F-9849-377524256904}" destId="{36E9C7BA-81AC-4FEA-B9EE-49B14EC9A535}" srcOrd="10" destOrd="0" presId="urn:microsoft.com/office/officeart/2005/8/layout/target3"/>
    <dgm:cxn modelId="{1FE2747F-4D79-436B-BA31-8795F89593E3}" type="presParOf" srcId="{24695472-1CA4-4A6F-9849-377524256904}" destId="{A2972C3E-6FED-42FC-BD28-CF2BAC67D96B}" srcOrd="11" destOrd="0" presId="urn:microsoft.com/office/officeart/2005/8/layout/target3"/>
    <dgm:cxn modelId="{720423D8-3127-47EC-873F-15EC99D84908}" type="presParOf" srcId="{24695472-1CA4-4A6F-9849-377524256904}" destId="{E768B30E-C75D-4FDA-85F1-C58502108585}" srcOrd="12" destOrd="0" presId="urn:microsoft.com/office/officeart/2005/8/layout/target3"/>
    <dgm:cxn modelId="{20ABA762-4F57-465B-8BBC-5884E97E0B7B}" type="presParOf" srcId="{24695472-1CA4-4A6F-9849-377524256904}" destId="{8D72C4DF-0BB3-4605-AC21-813E2965AC4C}" srcOrd="13" destOrd="0" presId="urn:microsoft.com/office/officeart/2005/8/layout/target3"/>
    <dgm:cxn modelId="{44E872BF-83D9-4147-86E1-72FDF777D12B}" type="presParOf" srcId="{24695472-1CA4-4A6F-9849-377524256904}" destId="{31C9562D-C6F4-45B8-8404-7611EB0921B0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8390B2-BADE-4A54-982B-FE0D9D3DD077}">
      <dsp:nvSpPr>
        <dsp:cNvPr id="0" name=""/>
        <dsp:cNvSpPr/>
      </dsp:nvSpPr>
      <dsp:spPr>
        <a:xfrm>
          <a:off x="0" y="0"/>
          <a:ext cx="3357586" cy="335758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9B0E9B-20E0-4805-A317-2E609DD704BA}">
      <dsp:nvSpPr>
        <dsp:cNvPr id="0" name=""/>
        <dsp:cNvSpPr/>
      </dsp:nvSpPr>
      <dsp:spPr>
        <a:xfrm>
          <a:off x="1678793" y="0"/>
          <a:ext cx="6107949" cy="335758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err="1" smtClean="0"/>
            <a:t>guidance</a:t>
          </a:r>
          <a:endParaRPr lang="cs-CZ" sz="3100" kern="1200" dirty="0"/>
        </a:p>
      </dsp:txBody>
      <dsp:txXfrm>
        <a:off x="1678793" y="0"/>
        <a:ext cx="3053974" cy="1007277"/>
      </dsp:txXfrm>
    </dsp:sp>
    <dsp:sp modelId="{72D17006-193C-469A-B625-1D36EA5D22AA}">
      <dsp:nvSpPr>
        <dsp:cNvPr id="0" name=""/>
        <dsp:cNvSpPr/>
      </dsp:nvSpPr>
      <dsp:spPr>
        <a:xfrm>
          <a:off x="587578" y="1007277"/>
          <a:ext cx="2182428" cy="218242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C0699C-3968-4CDA-981F-D4F03022B9D6}">
      <dsp:nvSpPr>
        <dsp:cNvPr id="0" name=""/>
        <dsp:cNvSpPr/>
      </dsp:nvSpPr>
      <dsp:spPr>
        <a:xfrm>
          <a:off x="1678793" y="1007277"/>
          <a:ext cx="6107949" cy="21824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/>
            <a:t>video-</a:t>
          </a:r>
          <a:r>
            <a:rPr lang="cs-CZ" sz="3100" kern="1200" dirty="0" err="1" smtClean="0"/>
            <a:t>counselling</a:t>
          </a:r>
          <a:endParaRPr lang="cs-CZ" sz="3100" kern="1200" dirty="0"/>
        </a:p>
      </dsp:txBody>
      <dsp:txXfrm>
        <a:off x="1678793" y="1007277"/>
        <a:ext cx="3053974" cy="1007274"/>
      </dsp:txXfrm>
    </dsp:sp>
    <dsp:sp modelId="{023BEE0B-A1BB-4114-A876-54C5F1576DAB}">
      <dsp:nvSpPr>
        <dsp:cNvPr id="0" name=""/>
        <dsp:cNvSpPr/>
      </dsp:nvSpPr>
      <dsp:spPr>
        <a:xfrm>
          <a:off x="1175155" y="2014552"/>
          <a:ext cx="1007274" cy="100727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C9460C-9745-45D9-B629-447A5EF1BDBD}">
      <dsp:nvSpPr>
        <dsp:cNvPr id="0" name=""/>
        <dsp:cNvSpPr/>
      </dsp:nvSpPr>
      <dsp:spPr>
        <a:xfrm>
          <a:off x="1678793" y="2014552"/>
          <a:ext cx="6107949" cy="100727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err="1" smtClean="0"/>
            <a:t>mentoring</a:t>
          </a:r>
          <a:endParaRPr lang="cs-CZ" sz="3100" kern="1200" dirty="0"/>
        </a:p>
      </dsp:txBody>
      <dsp:txXfrm>
        <a:off x="1678793" y="2014552"/>
        <a:ext cx="3053974" cy="1007274"/>
      </dsp:txXfrm>
    </dsp:sp>
    <dsp:sp modelId="{36E9C7BA-81AC-4FEA-B9EE-49B14EC9A535}">
      <dsp:nvSpPr>
        <dsp:cNvPr id="0" name=""/>
        <dsp:cNvSpPr/>
      </dsp:nvSpPr>
      <dsp:spPr>
        <a:xfrm>
          <a:off x="4732767" y="0"/>
          <a:ext cx="3053974" cy="1007277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800" kern="1200" dirty="0" smtClean="0"/>
            <a:t>vedení</a:t>
          </a:r>
          <a:endParaRPr lang="cs-CZ" sz="2800" kern="1200" dirty="0"/>
        </a:p>
      </dsp:txBody>
      <dsp:txXfrm>
        <a:off x="4732767" y="0"/>
        <a:ext cx="3053974" cy="1007277"/>
      </dsp:txXfrm>
    </dsp:sp>
    <dsp:sp modelId="{E768B30E-C75D-4FDA-85F1-C58502108585}">
      <dsp:nvSpPr>
        <dsp:cNvPr id="0" name=""/>
        <dsp:cNvSpPr/>
      </dsp:nvSpPr>
      <dsp:spPr>
        <a:xfrm>
          <a:off x="4732767" y="1007277"/>
          <a:ext cx="3053974" cy="100727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800" kern="1200" dirty="0" smtClean="0"/>
            <a:t>video- konzultování</a:t>
          </a:r>
          <a:endParaRPr lang="cs-CZ" sz="2800" kern="1200" dirty="0"/>
        </a:p>
      </dsp:txBody>
      <dsp:txXfrm>
        <a:off x="4732767" y="1007277"/>
        <a:ext cx="3053974" cy="1007274"/>
      </dsp:txXfrm>
    </dsp:sp>
    <dsp:sp modelId="{31C9562D-C6F4-45B8-8404-7611EB0921B0}">
      <dsp:nvSpPr>
        <dsp:cNvPr id="0" name=""/>
        <dsp:cNvSpPr/>
      </dsp:nvSpPr>
      <dsp:spPr>
        <a:xfrm>
          <a:off x="4732767" y="2014552"/>
          <a:ext cx="3053974" cy="1007274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800" kern="1200" dirty="0" smtClean="0"/>
            <a:t>patronát</a:t>
          </a:r>
          <a:endParaRPr lang="cs-CZ" sz="2800" kern="1200" dirty="0"/>
        </a:p>
      </dsp:txBody>
      <dsp:txXfrm>
        <a:off x="4732767" y="2014552"/>
        <a:ext cx="3053974" cy="10072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5A0371-6808-4661-B2EA-CABAFA17C0E7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0713D-323E-4EA4-8A44-C2E35DF2AF5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1291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</a:t>
            </a:r>
            <a:r>
              <a:rPr lang="cs-CZ" smtClean="0"/>
              <a:t>obsahu 2. tématu </a:t>
            </a:r>
            <a:r>
              <a:rPr lang="cs-CZ" dirty="0" smtClean="0"/>
              <a:t>Systém a organizace</a:t>
            </a:r>
            <a:r>
              <a:rPr lang="cs-CZ" baseline="0" dirty="0" smtClean="0"/>
              <a:t> profesního poradenství, které je členěno na: 2.1, 2.2. a 2.3.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0713D-323E-4EA4-8A44-C2E35DF2AF55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3606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vysvětlení poradenské aktivity video-</a:t>
            </a:r>
            <a:r>
              <a:rPr lang="cs-CZ" dirty="0" err="1" smtClean="0"/>
              <a:t>counselling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0713D-323E-4EA4-8A44-C2E35DF2AF55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35230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vysvětlení poradenské aktivity </a:t>
            </a:r>
            <a:r>
              <a:rPr lang="cs-CZ" dirty="0" err="1" smtClean="0"/>
              <a:t>mentoring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0713D-323E-4EA4-8A44-C2E35DF2AF55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8013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Klíčová slova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mentoringu</a:t>
            </a:r>
            <a:r>
              <a:rPr lang="cs-CZ" baseline="0" dirty="0" smtClean="0"/>
              <a:t>: „</a:t>
            </a:r>
            <a:r>
              <a:rPr lang="cs-CZ" baseline="0" dirty="0" err="1" smtClean="0"/>
              <a:t>rozvíječ</a:t>
            </a:r>
            <a:r>
              <a:rPr lang="cs-CZ" baseline="0" dirty="0" smtClean="0"/>
              <a:t> talentu“ a „</a:t>
            </a:r>
            <a:r>
              <a:rPr lang="cs-CZ" baseline="0" dirty="0" err="1" smtClean="0"/>
              <a:t>otevírač</a:t>
            </a:r>
            <a:r>
              <a:rPr lang="cs-CZ" baseline="0" dirty="0" smtClean="0"/>
              <a:t> dveří“.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0713D-323E-4EA4-8A44-C2E35DF2AF55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224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</a:t>
            </a:r>
            <a:r>
              <a:rPr lang="cs-CZ" baseline="0" dirty="0" smtClean="0"/>
              <a:t> vysvětlení</a:t>
            </a:r>
            <a:r>
              <a:rPr lang="cs-CZ" dirty="0" smtClean="0"/>
              <a:t> liniové organizace profesního poradenství.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0713D-323E-4EA4-8A44-C2E35DF2AF55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1436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na vysvětlení funkčnosti</a:t>
            </a:r>
            <a:r>
              <a:rPr lang="cs-CZ" baseline="0" dirty="0" smtClean="0"/>
              <a:t> liniové organizace profesního poradenství.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0713D-323E-4EA4-8A44-C2E35DF2AF55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702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</a:t>
            </a:r>
            <a:r>
              <a:rPr lang="cs-CZ" baseline="0" dirty="0" smtClean="0"/>
              <a:t> k popisu s</a:t>
            </a:r>
            <a:r>
              <a:rPr lang="cs-CZ" dirty="0" smtClean="0"/>
              <a:t>ystému agentur profesního poradenství na trhu práce.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0713D-323E-4EA4-8A44-C2E35DF2AF55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0387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analýze</a:t>
            </a:r>
            <a:r>
              <a:rPr lang="cs-CZ" baseline="0" dirty="0" smtClean="0"/>
              <a:t> </a:t>
            </a:r>
            <a:r>
              <a:rPr lang="cs-CZ" dirty="0" smtClean="0"/>
              <a:t>systému agentur</a:t>
            </a:r>
            <a:r>
              <a:rPr lang="cs-CZ" baseline="0" dirty="0" smtClean="0"/>
              <a:t> profesního poradenství v resortu MŠMT ČR.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0713D-323E-4EA4-8A44-C2E35DF2AF55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379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analýze agentur profesního poradenství v resortu MPSV ČR.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0713D-323E-4EA4-8A44-C2E35DF2AF55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85640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Přecházíme k analýze</a:t>
            </a:r>
            <a:r>
              <a:rPr lang="cs-CZ" baseline="0" dirty="0" smtClean="0"/>
              <a:t> mezinárodní sítě profesního poradenství.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0713D-323E-4EA4-8A44-C2E35DF2AF55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60406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popisu systému vybraných poradenských aktivit (</a:t>
            </a:r>
            <a:r>
              <a:rPr lang="cs-CZ" dirty="0" err="1" smtClean="0"/>
              <a:t>guidance</a:t>
            </a:r>
            <a:r>
              <a:rPr lang="cs-CZ" dirty="0" smtClean="0"/>
              <a:t>,</a:t>
            </a:r>
            <a:r>
              <a:rPr lang="cs-CZ" baseline="0" dirty="0" smtClean="0"/>
              <a:t> video-</a:t>
            </a:r>
            <a:r>
              <a:rPr lang="cs-CZ" baseline="0" dirty="0" err="1" smtClean="0"/>
              <a:t>counselling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mentoring</a:t>
            </a:r>
            <a:r>
              <a:rPr lang="cs-CZ" baseline="0" dirty="0" smtClean="0"/>
              <a:t>).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0713D-323E-4EA4-8A44-C2E35DF2AF55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0146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Přecházíme k vysvětlení poradenské aktivity </a:t>
            </a:r>
            <a:r>
              <a:rPr lang="cs-CZ" dirty="0" err="1" smtClean="0"/>
              <a:t>guidance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0713D-323E-4EA4-8A44-C2E35DF2AF55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908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4D9F-4602-416F-9292-8CB71030AA8F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0BE5-F30A-4186-B918-2D27F1B65A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4D9F-4602-416F-9292-8CB71030AA8F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0BE5-F30A-4186-B918-2D27F1B65A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4D9F-4602-416F-9292-8CB71030AA8F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0BE5-F30A-4186-B918-2D27F1B65A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4D9F-4602-416F-9292-8CB71030AA8F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0BE5-F30A-4186-B918-2D27F1B65A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4D9F-4602-416F-9292-8CB71030AA8F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0BE5-F30A-4186-B918-2D27F1B65A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4D9F-4602-416F-9292-8CB71030AA8F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0BE5-F30A-4186-B918-2D27F1B65A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4D9F-4602-416F-9292-8CB71030AA8F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0BE5-F30A-4186-B918-2D27F1B65A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4D9F-4602-416F-9292-8CB71030AA8F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0BE5-F30A-4186-B918-2D27F1B65A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4D9F-4602-416F-9292-8CB71030AA8F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0BE5-F30A-4186-B918-2D27F1B65A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4D9F-4602-416F-9292-8CB71030AA8F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0BE5-F30A-4186-B918-2D27F1B65A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94D9F-4602-416F-9292-8CB71030AA8F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0BE5-F30A-4186-B918-2D27F1B65A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94D9F-4602-416F-9292-8CB71030AA8F}" type="datetimeFigureOut">
              <a:rPr lang="cs-CZ" smtClean="0"/>
              <a:pPr/>
              <a:t>4.10.2018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C0BE5-F30A-4186-B918-2D27F1B65A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cene3d>
            <a:camera prst="perspectiveRigh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2. Systém a organizace profesního poradenství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perspectiveHeroicExtremeRightFacing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cs-CZ" dirty="0" smtClean="0"/>
          </a:p>
          <a:p>
            <a:r>
              <a:rPr lang="cs-CZ" smtClean="0">
                <a:solidFill>
                  <a:schemeClr val="tx1"/>
                </a:solidFill>
              </a:rPr>
              <a:t>Dagmar Svobodová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sz="2500" dirty="0" err="1" smtClean="0"/>
              <a:t>Guidance</a:t>
            </a:r>
            <a:r>
              <a:rPr lang="cs-CZ" sz="2500" dirty="0" smtClean="0"/>
              <a:t/>
            </a:r>
            <a:br>
              <a:rPr lang="cs-CZ" sz="2500" dirty="0" smtClean="0"/>
            </a:br>
            <a:endParaRPr lang="cs-CZ" sz="25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scene3d>
            <a:camera prst="perspectiveContrastingLeftFacing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endParaRPr lang="cs-CZ" b="1" dirty="0" smtClean="0"/>
          </a:p>
          <a:p>
            <a:endParaRPr lang="cs-CZ" b="1" dirty="0" smtClean="0"/>
          </a:p>
          <a:p>
            <a:pPr algn="just"/>
            <a:r>
              <a:rPr lang="cs-CZ" b="1" dirty="0" smtClean="0"/>
              <a:t>Vedení klientů se realizuje jako předávání poznatků ve formě přednášky, instruktáže a odpovědi na jejich dotazy, včetně edukace. </a:t>
            </a:r>
          </a:p>
          <a:p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scene3d>
            <a:camera prst="perspectiveContrastingLeftFacing"/>
            <a:lightRig rig="threePt" dir="t"/>
          </a:scene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cs-CZ" dirty="0" smtClean="0"/>
          </a:p>
          <a:p>
            <a:pPr algn="just"/>
            <a:endParaRPr lang="cs-CZ" sz="2000" b="1" dirty="0" smtClean="0"/>
          </a:p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Profesní poradenství ve smyslu </a:t>
            </a:r>
            <a:r>
              <a:rPr lang="cs-CZ" sz="2000" b="1" dirty="0" err="1" smtClean="0"/>
              <a:t>guidance</a:t>
            </a:r>
            <a:r>
              <a:rPr lang="cs-CZ" sz="2000" b="1" dirty="0" smtClean="0"/>
              <a:t> má  osvětový a výchovný charakter s poskytováním informací a dalších vstupů s cílem, aby klient dokázal samostatně řešit svou situaci na trhu práce. </a:t>
            </a:r>
          </a:p>
          <a:p>
            <a:endParaRPr lang="cs-CZ" sz="2000" b="1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cs-CZ" sz="2800" dirty="0" smtClean="0"/>
              <a:t>Video-</a:t>
            </a:r>
            <a:r>
              <a:rPr lang="cs-CZ" sz="2800" dirty="0" err="1" smtClean="0"/>
              <a:t>counselling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575050" y="273050"/>
            <a:ext cx="5354668" cy="5853113"/>
          </a:xfrm>
          <a:scene3d>
            <a:camera prst="perspectiveAbove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cs-CZ" sz="1600" b="1" dirty="0" smtClean="0"/>
              <a:t>Koncept video-konzultace v Holandsku vytvořila Marie </a:t>
            </a:r>
            <a:r>
              <a:rPr lang="cs-CZ" sz="1600" b="1" dirty="0" err="1" smtClean="0"/>
              <a:t>Aartsová</a:t>
            </a:r>
            <a:r>
              <a:rPr lang="cs-CZ" sz="1600" b="1" dirty="0" smtClean="0"/>
              <a:t>. Poradce na video natáčí sekvence z interakce, z nichž s klientem na mikroúrovni prohlížejí úseky se silnou výpovědí a reflektují je s důrazem na zdroje. </a:t>
            </a:r>
          </a:p>
          <a:p>
            <a:pPr algn="just"/>
            <a:endParaRPr lang="cs-CZ" sz="1600" b="1" dirty="0" smtClean="0"/>
          </a:p>
          <a:p>
            <a:pPr algn="just"/>
            <a:r>
              <a:rPr lang="cs-CZ" sz="1600" b="1" dirty="0" smtClean="0"/>
              <a:t>Video-konzultace se využívá v </a:t>
            </a:r>
            <a:r>
              <a:rPr lang="cs-CZ" sz="1600" b="1" dirty="0" err="1" smtClean="0"/>
              <a:t>systemickém</a:t>
            </a:r>
            <a:r>
              <a:rPr lang="cs-CZ" sz="1600" b="1" dirty="0" smtClean="0"/>
              <a:t> koučování. Vyhledávají se sekvence, které pomáhají vytvářet významný a konstruktivní rozdíl proti dosavadnímu pohledu klienta. Kladou se při tom hypotetické otázky:  </a:t>
            </a:r>
            <a:r>
              <a:rPr lang="cs-CZ" sz="1600" b="1" i="1" dirty="0" smtClean="0"/>
              <a:t>Předpokládejme</a:t>
            </a:r>
            <a:r>
              <a:rPr lang="cs-CZ" sz="1600" b="1" i="1" dirty="0" smtClean="0"/>
              <a:t>, že bychom se na daném místě vyměnili, čekali byste, jak klient zareaguje </a:t>
            </a:r>
            <a:r>
              <a:rPr lang="cs-CZ" sz="1600" b="1" i="1" dirty="0"/>
              <a:t>a</a:t>
            </a:r>
            <a:r>
              <a:rPr lang="cs-CZ" sz="1600" b="1" i="1" dirty="0" smtClean="0"/>
              <a:t> </a:t>
            </a:r>
            <a:r>
              <a:rPr lang="cs-CZ" sz="1600" b="1" i="1" dirty="0" smtClean="0"/>
              <a:t>co myslíte, že by se </a:t>
            </a:r>
            <a:r>
              <a:rPr lang="cs-CZ" sz="1600" b="1" i="1" dirty="0" smtClean="0"/>
              <a:t>asi stalo?</a:t>
            </a:r>
            <a:endParaRPr lang="cs-CZ" sz="1600" b="1" i="1" dirty="0" smtClean="0"/>
          </a:p>
          <a:p>
            <a:pPr algn="just"/>
            <a:endParaRPr lang="cs-CZ" sz="1600" b="1" dirty="0" smtClean="0"/>
          </a:p>
          <a:p>
            <a:pPr algn="just"/>
            <a:r>
              <a:rPr lang="cs-CZ" sz="1600" b="1" dirty="0" smtClean="0"/>
              <a:t>Předností video-konzultace je rozvoj konkrétních možností volby jednání. Běžné jednání se zachycuje v řeči a dochází k uvědomění interakčních sekvencí, které normálnímu vnímání zůstávají utajeny. </a:t>
            </a:r>
          </a:p>
          <a:p>
            <a:pPr algn="just"/>
            <a:endParaRPr lang="cs-CZ" sz="1600" b="1" dirty="0" smtClean="0"/>
          </a:p>
          <a:p>
            <a:pPr algn="just"/>
            <a:r>
              <a:rPr lang="cs-CZ" sz="1600" b="1" dirty="0" smtClean="0"/>
              <a:t>Uvedeným způsobem si lze všimnout a poprvé uvědomit komunikační nabídky ze strany protějšku v interakci.</a:t>
            </a:r>
            <a:endParaRPr lang="cs-CZ" sz="1600" b="1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scene3d>
            <a:camera prst="perspectiveHeroicExtremeRightFacing"/>
            <a:lightRig rig="threePt" dir="t"/>
          </a:scene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algn="just"/>
            <a:endParaRPr lang="cs-CZ" sz="2000" b="1" dirty="0" smtClean="0"/>
          </a:p>
          <a:p>
            <a:pPr algn="just"/>
            <a:r>
              <a:rPr lang="cs-CZ" sz="2000" b="1" dirty="0" smtClean="0"/>
              <a:t>Profesní poradenství ve smyslu video-</a:t>
            </a:r>
            <a:r>
              <a:rPr lang="cs-CZ" sz="2000" b="1" dirty="0" err="1" smtClean="0"/>
              <a:t>counselling</a:t>
            </a:r>
            <a:r>
              <a:rPr lang="cs-CZ" sz="2000" b="1" dirty="0" smtClean="0"/>
              <a:t> představuje konzultaci pro klienta a odbornou radu s cílem dovést klienta k hlubšímu vhledu do pracovního problému, jeho příčin a možností řešení na trhu práce.</a:t>
            </a:r>
          </a:p>
          <a:p>
            <a:r>
              <a:rPr lang="cs-CZ" sz="2000" b="1" dirty="0" smtClean="0"/>
              <a:t> </a:t>
            </a:r>
          </a:p>
          <a:p>
            <a:pPr algn="just"/>
            <a:r>
              <a:rPr lang="cs-CZ" sz="2000" b="1" dirty="0" smtClean="0"/>
              <a:t>Profesní poradenství ve smyslu video-</a:t>
            </a:r>
            <a:r>
              <a:rPr lang="cs-CZ" sz="2000" b="1" dirty="0" err="1" smtClean="0"/>
              <a:t>counselling</a:t>
            </a:r>
            <a:r>
              <a:rPr lang="cs-CZ" sz="2000" b="1" dirty="0" smtClean="0"/>
              <a:t> má interaktivní a prožitkový charakter a předpokládá vzájemnou komunikaci mezi klientem a poradenským pracovníkem, individuální diagnostiku a poradenskou intervenci.</a:t>
            </a:r>
          </a:p>
          <a:p>
            <a:endParaRPr lang="cs-CZ" sz="2000" b="1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6227784"/>
          </a:xfrm>
          <a:scene3d>
            <a:camera prst="perspectiveRelaxedModerately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just"/>
            <a:r>
              <a:rPr lang="cs-CZ" dirty="0" smtClean="0"/>
              <a:t>Patronát však může mít i chybu ochrany, při níž patron umožňuje chráněnci dělat chyby, aniž by ohrozily výsledky jeho práce. 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Alternativní formou patronátu je role sponzora s cílem zviditelnit chráněnce za účelem navázání kontaktu s vyšším managementem.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00821"/>
            <a:ext cx="3008313" cy="5065734"/>
          </a:xfrm>
          <a:scene3d>
            <a:camera prst="perspectiveBelow"/>
            <a:lightRig rig="threePt" dir="t"/>
          </a:scene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algn="just"/>
            <a:r>
              <a:rPr lang="cs-CZ" sz="1500" b="1" dirty="0" smtClean="0"/>
              <a:t>Profesní poradenství ve smyslu </a:t>
            </a:r>
            <a:r>
              <a:rPr lang="cs-CZ" sz="1500" b="1" dirty="0" err="1" smtClean="0"/>
              <a:t>mentoringu</a:t>
            </a:r>
            <a:r>
              <a:rPr lang="cs-CZ" sz="1500" b="1" dirty="0" smtClean="0"/>
              <a:t> obsahuje široké spektrum možností a pracovních úkolů, které se dotýkají různých forem patronátu.</a:t>
            </a:r>
          </a:p>
          <a:p>
            <a:pPr algn="just"/>
            <a:endParaRPr lang="cs-CZ" sz="1500" b="1" dirty="0" smtClean="0"/>
          </a:p>
          <a:p>
            <a:pPr algn="just"/>
            <a:r>
              <a:rPr lang="cs-CZ" sz="1500" b="1" dirty="0" smtClean="0"/>
              <a:t>Patron může mít úlohu učitele, kouče nebo trenéra jako osoby, která podává managementu zaměstnavatelské organizace podstatné informace, jak nováček pracuje. </a:t>
            </a:r>
          </a:p>
          <a:p>
            <a:pPr algn="just"/>
            <a:endParaRPr lang="cs-CZ" sz="1500" b="1" dirty="0" smtClean="0"/>
          </a:p>
          <a:p>
            <a:pPr algn="just"/>
            <a:r>
              <a:rPr lang="cs-CZ" sz="1500" b="1" dirty="0" smtClean="0"/>
              <a:t>Významná je úloha patrona v pojetí pozitivního profesního vzoru, jak provádět určitou pracovní činnost. </a:t>
            </a:r>
          </a:p>
          <a:p>
            <a:pPr algn="just"/>
            <a:endParaRPr lang="cs-CZ" sz="1500" b="1" dirty="0" smtClean="0"/>
          </a:p>
          <a:p>
            <a:pPr algn="just"/>
            <a:r>
              <a:rPr lang="cs-CZ" sz="1500" b="1" dirty="0" err="1" smtClean="0"/>
              <a:t>Mentoring</a:t>
            </a:r>
            <a:r>
              <a:rPr lang="cs-CZ" sz="1500" b="1" dirty="0" smtClean="0"/>
              <a:t> může být i speciální typ vedení k zahájení profesní kariéry. </a:t>
            </a:r>
          </a:p>
          <a:p>
            <a:pPr algn="just"/>
            <a:endParaRPr lang="cs-CZ" sz="1500" b="1" dirty="0" smtClean="0"/>
          </a:p>
          <a:p>
            <a:pPr algn="just"/>
            <a:r>
              <a:rPr lang="cs-CZ" sz="1500" b="1" dirty="0" smtClean="0">
                <a:solidFill>
                  <a:schemeClr val="accent5">
                    <a:lumMod val="75000"/>
                  </a:schemeClr>
                </a:solidFill>
              </a:rPr>
              <a:t>Mentor jako </a:t>
            </a:r>
            <a:r>
              <a:rPr lang="cs-CZ" sz="1500" b="1" dirty="0" err="1" smtClean="0">
                <a:solidFill>
                  <a:schemeClr val="accent5">
                    <a:lumMod val="75000"/>
                  </a:schemeClr>
                </a:solidFill>
              </a:rPr>
              <a:t>rozvíječ</a:t>
            </a:r>
            <a:r>
              <a:rPr lang="cs-CZ" sz="1500" b="1" dirty="0" smtClean="0">
                <a:solidFill>
                  <a:schemeClr val="accent5">
                    <a:lumMod val="75000"/>
                  </a:schemeClr>
                </a:solidFill>
              </a:rPr>
              <a:t> talentu </a:t>
            </a:r>
            <a:r>
              <a:rPr lang="cs-CZ" sz="1500" b="1" dirty="0" smtClean="0"/>
              <a:t>zadává zajímavé a náročné úkoly, aby se z nich nováčci mohli učit.</a:t>
            </a:r>
          </a:p>
          <a:p>
            <a:pPr algn="just"/>
            <a:r>
              <a:rPr lang="cs-CZ" sz="1500" b="1" dirty="0" smtClean="0"/>
              <a:t>           </a:t>
            </a:r>
          </a:p>
          <a:p>
            <a:pPr algn="just"/>
            <a:r>
              <a:rPr lang="cs-CZ" sz="1500" b="1" dirty="0" smtClean="0">
                <a:solidFill>
                  <a:schemeClr val="accent5">
                    <a:lumMod val="75000"/>
                  </a:schemeClr>
                </a:solidFill>
              </a:rPr>
              <a:t>Mentor jako </a:t>
            </a:r>
            <a:r>
              <a:rPr lang="cs-CZ" sz="1500" b="1" dirty="0">
                <a:solidFill>
                  <a:schemeClr val="accent5">
                    <a:lumMod val="75000"/>
                  </a:schemeClr>
                </a:solidFill>
              </a:rPr>
              <a:t>o</a:t>
            </a:r>
            <a:r>
              <a:rPr lang="cs-CZ" sz="1500" b="1" dirty="0" smtClean="0">
                <a:solidFill>
                  <a:schemeClr val="accent5">
                    <a:lumMod val="75000"/>
                  </a:schemeClr>
                </a:solidFill>
              </a:rPr>
              <a:t>tevírač dveří</a:t>
            </a:r>
            <a:r>
              <a:rPr lang="cs-CZ" sz="1500" b="1" dirty="0" smtClean="0"/>
              <a:t> nabízí příležitosti k rozvoji, zadává úkoly a zabezpečuje, aby boje nováčka </a:t>
            </a:r>
            <a:r>
              <a:rPr lang="cs-CZ" sz="1500" b="1" smtClean="0"/>
              <a:t>k sebeprosazení na </a:t>
            </a:r>
            <a:r>
              <a:rPr lang="cs-CZ" sz="1500" b="1" dirty="0" smtClean="0"/>
              <a:t>vyšší úrovni řízení byly úspěšné.</a:t>
            </a:r>
          </a:p>
          <a:p>
            <a:pPr algn="just"/>
            <a:endParaRPr lang="cs-CZ" sz="1500" b="1" dirty="0" smtClean="0"/>
          </a:p>
          <a:p>
            <a:endParaRPr lang="cs-CZ" dirty="0" smtClean="0"/>
          </a:p>
        </p:txBody>
      </p:sp>
      <p:sp>
        <p:nvSpPr>
          <p:cNvPr id="5" name="Nadpis 3"/>
          <p:cNvSpPr>
            <a:spLocks noGrp="1"/>
          </p:cNvSpPr>
          <p:nvPr>
            <p:ph type="title"/>
          </p:nvPr>
        </p:nvSpPr>
        <p:spPr>
          <a:xfrm>
            <a:off x="457201" y="273050"/>
            <a:ext cx="2962671" cy="1283742"/>
          </a:xfrm>
          <a:scene3d>
            <a:camera prst="isometricOffAxis2Top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cs-CZ" sz="2500" dirty="0" err="1" smtClean="0"/>
              <a:t>Mentoring</a:t>
            </a:r>
            <a:r>
              <a:rPr lang="cs-CZ" sz="2500" dirty="0" smtClean="0"/>
              <a:t/>
            </a:r>
            <a:br>
              <a:rPr lang="cs-CZ" sz="2500" dirty="0" smtClean="0"/>
            </a:br>
            <a:endParaRPr lang="cs-CZ" sz="25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2. Systém a organizace </a:t>
            </a:r>
            <a:br>
              <a:rPr lang="cs-CZ" dirty="0" smtClean="0"/>
            </a:br>
            <a:r>
              <a:rPr lang="cs-CZ" dirty="0" smtClean="0"/>
              <a:t>profesního poradenství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scene3d>
            <a:camera prst="perspectiveRight"/>
            <a:lightRig rig="threePt" dir="t"/>
          </a:scene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1.1 Liniová organizace profesního poradenství</a:t>
            </a:r>
          </a:p>
          <a:p>
            <a:endParaRPr lang="cs-CZ" dirty="0" smtClean="0"/>
          </a:p>
          <a:p>
            <a:r>
              <a:rPr lang="cs-CZ" dirty="0" smtClean="0"/>
              <a:t>1.2 Systém agentur profesního poradenství na trhu práce</a:t>
            </a:r>
          </a:p>
          <a:p>
            <a:endParaRPr lang="cs-CZ" dirty="0" smtClean="0"/>
          </a:p>
          <a:p>
            <a:r>
              <a:rPr lang="cs-CZ" dirty="0" smtClean="0"/>
              <a:t>1.3 Systém vybraných poradenských aktivit (</a:t>
            </a:r>
            <a:r>
              <a:rPr lang="cs-CZ" dirty="0" err="1" smtClean="0"/>
              <a:t>guidance</a:t>
            </a:r>
            <a:r>
              <a:rPr lang="cs-CZ" dirty="0" smtClean="0"/>
              <a:t>, video-</a:t>
            </a:r>
            <a:r>
              <a:rPr lang="cs-CZ" dirty="0" err="1" smtClean="0"/>
              <a:t>councelling</a:t>
            </a:r>
            <a:r>
              <a:rPr lang="cs-CZ" dirty="0" smtClean="0"/>
              <a:t>, </a:t>
            </a:r>
            <a:r>
              <a:rPr lang="cs-CZ" dirty="0" err="1" smtClean="0"/>
              <a:t>mentoring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scene3d>
            <a:camera prst="perspectiveFront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1.1 Liniová organizace </a:t>
            </a:r>
            <a:br>
              <a:rPr lang="cs-CZ" dirty="0" smtClean="0"/>
            </a:br>
            <a:r>
              <a:rPr lang="cs-CZ" dirty="0" smtClean="0"/>
              <a:t>profesního poradenství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cs-CZ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Jakým způsobem lze systém profesního poradenství vytvářet?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endParaRPr lang="cs-CZ" b="1" dirty="0" smtClean="0"/>
          </a:p>
          <a:p>
            <a:pPr algn="just"/>
            <a:r>
              <a:rPr lang="cs-CZ" b="1" dirty="0" smtClean="0"/>
              <a:t>S odvoláním na integritu poradenských systémů zemí Evropské unie lze doporučit vytvářet systém  profesního poradenství v </a:t>
            </a:r>
            <a:r>
              <a:rPr lang="cs-CZ" b="1" i="1" dirty="0" smtClean="0"/>
              <a:t>liniové</a:t>
            </a:r>
            <a:r>
              <a:rPr lang="cs-CZ" b="1" dirty="0" smtClean="0"/>
              <a:t> kontinuální návaznosti jako poradenský proces :</a:t>
            </a:r>
          </a:p>
          <a:p>
            <a:endParaRPr lang="cs-CZ" b="1" dirty="0" smtClean="0"/>
          </a:p>
          <a:p>
            <a:r>
              <a:rPr lang="cs-CZ" sz="2600" b="1" i="1" dirty="0" err="1" smtClean="0">
                <a:solidFill>
                  <a:srgbClr val="FF0000"/>
                </a:solidFill>
              </a:rPr>
              <a:t>guidance</a:t>
            </a:r>
            <a:r>
              <a:rPr lang="cs-CZ" sz="2600" b="1" i="1" dirty="0" smtClean="0">
                <a:solidFill>
                  <a:srgbClr val="FF0000"/>
                </a:solidFill>
              </a:rPr>
              <a:t> </a:t>
            </a:r>
            <a:r>
              <a:rPr lang="cs-CZ" sz="2600" b="1" i="1" dirty="0" err="1" smtClean="0">
                <a:solidFill>
                  <a:srgbClr val="FF0000"/>
                </a:solidFill>
              </a:rPr>
              <a:t>pre</a:t>
            </a:r>
            <a:r>
              <a:rPr lang="cs-CZ" sz="2600" b="1" i="1" dirty="0" smtClean="0">
                <a:solidFill>
                  <a:srgbClr val="FF0000"/>
                </a:solidFill>
              </a:rPr>
              <a:t>-</a:t>
            </a:r>
            <a:r>
              <a:rPr lang="cs-CZ" sz="2600" b="1" i="1" dirty="0" err="1" smtClean="0">
                <a:solidFill>
                  <a:srgbClr val="FF0000"/>
                </a:solidFill>
              </a:rPr>
              <a:t>entry</a:t>
            </a:r>
            <a:r>
              <a:rPr lang="cs-CZ" sz="2600" b="1" i="1" dirty="0" smtClean="0">
                <a:solidFill>
                  <a:srgbClr val="FF0000"/>
                </a:solidFill>
              </a:rPr>
              <a:t>        </a:t>
            </a:r>
            <a:r>
              <a:rPr lang="cs-CZ" sz="2600" b="1" i="1" dirty="0" err="1" smtClean="0">
                <a:solidFill>
                  <a:srgbClr val="C00000"/>
                </a:solidFill>
              </a:rPr>
              <a:t>guidance</a:t>
            </a:r>
            <a:r>
              <a:rPr lang="cs-CZ" sz="2600" b="1" i="1" dirty="0" smtClean="0">
                <a:solidFill>
                  <a:srgbClr val="C00000"/>
                </a:solidFill>
              </a:rPr>
              <a:t> </a:t>
            </a:r>
            <a:r>
              <a:rPr lang="cs-CZ" sz="2600" b="1" i="1" dirty="0" err="1" smtClean="0">
                <a:solidFill>
                  <a:srgbClr val="C00000"/>
                </a:solidFill>
              </a:rPr>
              <a:t>entry</a:t>
            </a:r>
            <a:r>
              <a:rPr lang="cs-CZ" sz="2600" b="1" i="1" dirty="0" smtClean="0">
                <a:solidFill>
                  <a:srgbClr val="FF0000"/>
                </a:solidFill>
              </a:rPr>
              <a:t>         </a:t>
            </a:r>
            <a:r>
              <a:rPr lang="cs-CZ" sz="2600" b="1" i="1" dirty="0" err="1" smtClean="0">
                <a:solidFill>
                  <a:schemeClr val="accent6">
                    <a:lumMod val="75000"/>
                  </a:schemeClr>
                </a:solidFill>
              </a:rPr>
              <a:t>guidance</a:t>
            </a:r>
            <a:r>
              <a:rPr lang="cs-CZ" sz="2600" b="1" i="1" dirty="0" smtClean="0">
                <a:solidFill>
                  <a:schemeClr val="accent6">
                    <a:lumMod val="75000"/>
                  </a:schemeClr>
                </a:solidFill>
              </a:rPr>
              <a:t> during  </a:t>
            </a:r>
            <a:r>
              <a:rPr lang="cs-CZ" sz="2600" b="1" i="1" dirty="0" smtClean="0">
                <a:solidFill>
                  <a:srgbClr val="FF0000"/>
                </a:solidFill>
              </a:rPr>
              <a:t>       </a:t>
            </a:r>
            <a:r>
              <a:rPr lang="cs-CZ" sz="2600" b="1" i="1" dirty="0" err="1" smtClean="0">
                <a:solidFill>
                  <a:schemeClr val="accent2">
                    <a:lumMod val="75000"/>
                  </a:schemeClr>
                </a:solidFill>
              </a:rPr>
              <a:t>guidance</a:t>
            </a:r>
            <a:r>
              <a:rPr lang="cs-CZ" sz="2600" b="1" i="1" dirty="0" smtClean="0">
                <a:solidFill>
                  <a:schemeClr val="accent2">
                    <a:lumMod val="75000"/>
                  </a:schemeClr>
                </a:solidFill>
              </a:rPr>
              <a:t> exit</a:t>
            </a:r>
            <a:r>
              <a:rPr lang="cs-CZ" sz="2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  <a:p>
            <a:endParaRPr lang="cs-CZ" b="1" dirty="0" smtClean="0"/>
          </a:p>
          <a:p>
            <a:pPr algn="just"/>
            <a:r>
              <a:rPr lang="cs-CZ" b="1" i="1" dirty="0" smtClean="0">
                <a:solidFill>
                  <a:srgbClr val="FF0000"/>
                </a:solidFill>
              </a:rPr>
              <a:t>                              </a:t>
            </a:r>
            <a:r>
              <a:rPr lang="cs-CZ" b="1" dirty="0" smtClean="0"/>
              <a:t>zvyšuje pravděpodobnost přijetí zájemců na vysoké školy </a:t>
            </a:r>
          </a:p>
          <a:p>
            <a:pPr algn="just">
              <a:buNone/>
            </a:pPr>
            <a:r>
              <a:rPr lang="cs-CZ" b="1" dirty="0" smtClean="0"/>
              <a:t>    </a:t>
            </a:r>
          </a:p>
          <a:p>
            <a:pPr algn="just"/>
            <a:r>
              <a:rPr lang="cs-CZ" b="1" i="1" dirty="0" smtClean="0">
                <a:solidFill>
                  <a:srgbClr val="C00000"/>
                </a:solidFill>
              </a:rPr>
              <a:t>                             </a:t>
            </a:r>
            <a:r>
              <a:rPr lang="cs-CZ" b="1" dirty="0" smtClean="0"/>
              <a:t>snižuje </a:t>
            </a:r>
            <a:r>
              <a:rPr lang="cs-CZ" b="1" dirty="0" smtClean="0"/>
              <a:t>počet studentů opouštějících vysokou školu</a:t>
            </a:r>
          </a:p>
          <a:p>
            <a:pPr algn="just">
              <a:buNone/>
            </a:pPr>
            <a:r>
              <a:rPr lang="cs-CZ" b="1" dirty="0" smtClean="0"/>
              <a:t>                                   předčasně</a:t>
            </a:r>
          </a:p>
          <a:p>
            <a:pPr algn="just"/>
            <a:r>
              <a:rPr lang="cs-CZ" b="1" i="1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</a:t>
            </a:r>
            <a:r>
              <a:rPr lang="cs-CZ" b="1" dirty="0" smtClean="0"/>
              <a:t>poskytuje studentům informace při změně studijní </a:t>
            </a:r>
          </a:p>
          <a:p>
            <a:pPr algn="just">
              <a:buNone/>
            </a:pPr>
            <a:r>
              <a:rPr lang="cs-CZ" b="1" dirty="0" smtClean="0"/>
              <a:t>                                   orientace v  rámci školního </a:t>
            </a:r>
            <a:r>
              <a:rPr lang="cs-CZ" b="1" i="1" dirty="0" err="1" smtClean="0"/>
              <a:t>curricula</a:t>
            </a:r>
            <a:endParaRPr lang="cs-CZ" b="1" dirty="0" smtClean="0"/>
          </a:p>
          <a:p>
            <a:pPr algn="just"/>
            <a:r>
              <a:rPr lang="cs-CZ" b="1" dirty="0" smtClean="0"/>
              <a:t>                              zajišťuje přechod absolventů s vysokoškolským vzděláním </a:t>
            </a:r>
          </a:p>
          <a:p>
            <a:pPr algn="just">
              <a:buNone/>
            </a:pPr>
            <a:r>
              <a:rPr lang="cs-CZ" b="1" dirty="0" smtClean="0"/>
              <a:t>                                   do světa práce</a:t>
            </a:r>
          </a:p>
          <a:p>
            <a:endParaRPr lang="cs-CZ" b="1" dirty="0" smtClean="0"/>
          </a:p>
        </p:txBody>
      </p:sp>
      <p:cxnSp>
        <p:nvCxnSpPr>
          <p:cNvPr id="8" name="Přímá spojovací šipka 7"/>
          <p:cNvCxnSpPr/>
          <p:nvPr/>
        </p:nvCxnSpPr>
        <p:spPr>
          <a:xfrm>
            <a:off x="2285984" y="364331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>
            <a:off x="4143372" y="364331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>
            <a:off x="6143636" y="364331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ětiúhelník 8"/>
          <p:cNvSpPr/>
          <p:nvPr/>
        </p:nvSpPr>
        <p:spPr>
          <a:xfrm>
            <a:off x="357158" y="4071942"/>
            <a:ext cx="1785950" cy="42862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i="1" dirty="0" err="1" smtClean="0">
                <a:solidFill>
                  <a:srgbClr val="FF0000"/>
                </a:solidFill>
              </a:rPr>
              <a:t>guidance</a:t>
            </a:r>
            <a:r>
              <a:rPr lang="cs-CZ" sz="1600" b="1" i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cs-CZ" sz="1600" b="1" i="1" dirty="0" err="1" smtClean="0">
                <a:solidFill>
                  <a:srgbClr val="FF0000"/>
                </a:solidFill>
              </a:rPr>
              <a:t>pre</a:t>
            </a:r>
            <a:r>
              <a:rPr lang="cs-CZ" sz="1600" b="1" i="1" dirty="0" smtClean="0">
                <a:solidFill>
                  <a:srgbClr val="FF0000"/>
                </a:solidFill>
              </a:rPr>
              <a:t>-</a:t>
            </a:r>
            <a:r>
              <a:rPr lang="cs-CZ" sz="1600" b="1" i="1" dirty="0" err="1" smtClean="0">
                <a:solidFill>
                  <a:srgbClr val="FF0000"/>
                </a:solidFill>
              </a:rPr>
              <a:t>entry</a:t>
            </a:r>
            <a:endParaRPr lang="cs-CZ" sz="1600" dirty="0"/>
          </a:p>
        </p:txBody>
      </p:sp>
      <p:sp>
        <p:nvSpPr>
          <p:cNvPr id="14" name="Pětiúhelník 13"/>
          <p:cNvSpPr/>
          <p:nvPr/>
        </p:nvSpPr>
        <p:spPr>
          <a:xfrm>
            <a:off x="357158" y="4714884"/>
            <a:ext cx="1785950" cy="42862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i="1" dirty="0" err="1" smtClean="0">
                <a:solidFill>
                  <a:srgbClr val="C00000"/>
                </a:solidFill>
              </a:rPr>
              <a:t>guidance</a:t>
            </a:r>
            <a:r>
              <a:rPr lang="cs-CZ" sz="1600" b="1" i="1" dirty="0" smtClean="0">
                <a:solidFill>
                  <a:srgbClr val="C00000"/>
                </a:solidFill>
              </a:rPr>
              <a:t> </a:t>
            </a:r>
            <a:r>
              <a:rPr lang="cs-CZ" sz="1600" b="1" i="1" dirty="0" err="1" smtClean="0">
                <a:solidFill>
                  <a:srgbClr val="C00000"/>
                </a:solidFill>
              </a:rPr>
              <a:t>entry</a:t>
            </a:r>
            <a:endParaRPr lang="cs-CZ" sz="1600" dirty="0"/>
          </a:p>
        </p:txBody>
      </p:sp>
      <p:sp>
        <p:nvSpPr>
          <p:cNvPr id="15" name="Pětiúhelník 14"/>
          <p:cNvSpPr/>
          <p:nvPr/>
        </p:nvSpPr>
        <p:spPr>
          <a:xfrm>
            <a:off x="357158" y="5429264"/>
            <a:ext cx="1785950" cy="42862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i="1" dirty="0" err="1" smtClean="0">
                <a:solidFill>
                  <a:schemeClr val="accent6">
                    <a:lumMod val="75000"/>
                  </a:schemeClr>
                </a:solidFill>
              </a:rPr>
              <a:t>guidance</a:t>
            </a:r>
            <a:r>
              <a:rPr lang="cs-CZ" sz="1600" b="1" i="1" dirty="0" smtClean="0">
                <a:solidFill>
                  <a:schemeClr val="accent6">
                    <a:lumMod val="75000"/>
                  </a:schemeClr>
                </a:solidFill>
              </a:rPr>
              <a:t> during</a:t>
            </a:r>
            <a:endParaRPr lang="cs-CZ" sz="1600" dirty="0"/>
          </a:p>
        </p:txBody>
      </p:sp>
      <p:sp>
        <p:nvSpPr>
          <p:cNvPr id="16" name="Pětiúhelník 15"/>
          <p:cNvSpPr/>
          <p:nvPr/>
        </p:nvSpPr>
        <p:spPr>
          <a:xfrm>
            <a:off x="357158" y="6143644"/>
            <a:ext cx="1785950" cy="42862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i="1" dirty="0" err="1" smtClean="0">
                <a:solidFill>
                  <a:schemeClr val="accent2">
                    <a:lumMod val="75000"/>
                  </a:schemeClr>
                </a:solidFill>
              </a:rPr>
              <a:t>guidance</a:t>
            </a:r>
            <a:r>
              <a:rPr lang="cs-CZ" sz="1600" b="1" i="1" dirty="0" smtClean="0">
                <a:solidFill>
                  <a:schemeClr val="accent2">
                    <a:lumMod val="75000"/>
                  </a:schemeClr>
                </a:solidFill>
              </a:rPr>
              <a:t>  exit</a:t>
            </a:r>
            <a:r>
              <a:rPr lang="cs-CZ" sz="16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cs-CZ" sz="1600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Funkčnost liniové organizace profesního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cene3d>
            <a:camera prst="perspectiveRelaxedModerately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algn="just"/>
            <a:r>
              <a:rPr lang="cs-CZ" b="1" dirty="0" smtClean="0"/>
              <a:t>Z  hlediska funkčnosti </a:t>
            </a:r>
            <a:r>
              <a:rPr lang="cs-CZ" b="1" i="1" dirty="0" smtClean="0"/>
              <a:t>liniová</a:t>
            </a:r>
            <a:r>
              <a:rPr lang="cs-CZ" b="1" dirty="0" smtClean="0"/>
              <a:t> organizace profesního poradenství zajišťuje </a:t>
            </a:r>
          </a:p>
          <a:p>
            <a:endParaRPr lang="cs-CZ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cs-CZ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za prvé :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cs-CZ" b="1" dirty="0" smtClean="0"/>
              <a:t>integritu segmentů služeb profesního poradenství v uceleném systému </a:t>
            </a:r>
          </a:p>
          <a:p>
            <a:pPr algn="just"/>
            <a:r>
              <a:rPr lang="cs-CZ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za druhé :</a:t>
            </a:r>
            <a:r>
              <a:rPr lang="cs-CZ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cs-CZ" b="1" dirty="0" smtClean="0"/>
              <a:t>autonomii poradenských pracovníků ve smyslu kontinuální návaznosti jejich poradenských aktivit v poradenském procesu poradenské intervence.</a:t>
            </a:r>
          </a:p>
          <a:p>
            <a:endParaRPr lang="cs-CZ" b="1" dirty="0" smtClean="0"/>
          </a:p>
          <a:p>
            <a:pPr algn="just"/>
            <a:r>
              <a:rPr lang="cs-CZ" b="1" dirty="0" smtClean="0"/>
              <a:t>Autonomii poradenských pracovníků ve smyslu kontinuální návaznosti jejich poradenských aktivit v poradenském procesu poradenské intervence zajišťuje </a:t>
            </a:r>
            <a:r>
              <a:rPr lang="cs-CZ" b="1" dirty="0" err="1" smtClean="0"/>
              <a:t>Eurepean</a:t>
            </a:r>
            <a:r>
              <a:rPr lang="cs-CZ" b="1" dirty="0" smtClean="0"/>
              <a:t> </a:t>
            </a:r>
            <a:r>
              <a:rPr lang="cs-CZ" b="1" dirty="0" err="1" smtClean="0"/>
              <a:t>Mentring</a:t>
            </a:r>
            <a:r>
              <a:rPr lang="cs-CZ" b="1" dirty="0" smtClean="0"/>
              <a:t> </a:t>
            </a:r>
            <a:r>
              <a:rPr lang="en-US" b="1" dirty="0" smtClean="0"/>
              <a:t>&amp; </a:t>
            </a:r>
            <a:r>
              <a:rPr lang="cs-CZ" b="1" dirty="0" err="1" smtClean="0"/>
              <a:t>Coaching</a:t>
            </a:r>
            <a:r>
              <a:rPr lang="cs-CZ" b="1" dirty="0" smtClean="0"/>
              <a:t> </a:t>
            </a:r>
            <a:r>
              <a:rPr lang="cs-CZ" b="1" dirty="0" err="1" smtClean="0"/>
              <a:t>Council</a:t>
            </a:r>
            <a:r>
              <a:rPr lang="cs-CZ" b="1" dirty="0" smtClean="0"/>
              <a:t> (EMCC) a </a:t>
            </a:r>
            <a:r>
              <a:rPr lang="cs-CZ" b="1" dirty="0" err="1" smtClean="0"/>
              <a:t>International</a:t>
            </a:r>
            <a:r>
              <a:rPr lang="cs-CZ" b="1" dirty="0" smtClean="0"/>
              <a:t> </a:t>
            </a:r>
            <a:r>
              <a:rPr lang="cs-CZ" b="1" dirty="0" err="1" smtClean="0"/>
              <a:t>Coaching</a:t>
            </a:r>
            <a:r>
              <a:rPr lang="cs-CZ" b="1" dirty="0" smtClean="0"/>
              <a:t> </a:t>
            </a:r>
            <a:r>
              <a:rPr lang="en-US" b="1" dirty="0" err="1" smtClean="0"/>
              <a:t>Fedaration</a:t>
            </a:r>
            <a:r>
              <a:rPr lang="en-US" b="1" dirty="0" smtClean="0"/>
              <a:t> </a:t>
            </a:r>
            <a:r>
              <a:rPr lang="cs-CZ" b="1" dirty="0" smtClean="0"/>
              <a:t>(ICF).</a:t>
            </a:r>
          </a:p>
          <a:p>
            <a:endParaRPr lang="cs-CZ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scene3d>
            <a:camera prst="perspectiveBelow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s-CZ" dirty="0" smtClean="0"/>
              <a:t>1.2 Systém agentur profesního poradenství na trhu práce</a:t>
            </a:r>
            <a:endParaRPr lang="cs-CZ" dirty="0"/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idx="1"/>
          </p:nvPr>
        </p:nvSpPr>
        <p:spPr>
          <a:xfrm>
            <a:off x="711360" y="285727"/>
            <a:ext cx="7772400" cy="4121173"/>
          </a:xfrm>
          <a:scene3d>
            <a:camera prst="perspectiveRight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algn="just"/>
            <a:r>
              <a:rPr lang="cs-CZ" sz="2800" b="1" i="1" dirty="0" smtClean="0">
                <a:solidFill>
                  <a:schemeClr val="tx1"/>
                </a:solidFill>
              </a:rPr>
              <a:t>Jaký je systém agentur profesního poradenství na trhu práce a jak je organizován? </a:t>
            </a:r>
          </a:p>
          <a:p>
            <a:pPr algn="just"/>
            <a:endParaRPr lang="cs-CZ" sz="2800" b="1" i="1" dirty="0" smtClean="0">
              <a:solidFill>
                <a:schemeClr val="tx1"/>
              </a:solidFill>
            </a:endParaRPr>
          </a:p>
          <a:p>
            <a:pPr algn="just"/>
            <a:r>
              <a:rPr lang="cs-CZ" sz="2800" b="1" dirty="0" smtClean="0">
                <a:solidFill>
                  <a:schemeClr val="tx1"/>
                </a:solidFill>
              </a:rPr>
              <a:t>Z hlediska současné poradenské práce není v České republice organizační systém profesního poradenství vytvořen tak, aby klientům poskytoval </a:t>
            </a:r>
            <a:r>
              <a:rPr lang="cs-CZ" sz="2800" b="1" i="1" dirty="0" smtClean="0">
                <a:solidFill>
                  <a:schemeClr val="tx1"/>
                </a:solidFill>
              </a:rPr>
              <a:t>ucelené</a:t>
            </a:r>
            <a:r>
              <a:rPr lang="cs-CZ" sz="2800" b="1" dirty="0" smtClean="0">
                <a:solidFill>
                  <a:schemeClr val="tx1"/>
                </a:solidFill>
              </a:rPr>
              <a:t> poradenské služby. Z  uvedeného vyplývá, že organizační systém profesního poradenství lze chápat jako rozvětvený </a:t>
            </a:r>
            <a:r>
              <a:rPr lang="cs-CZ" sz="2800" b="1" i="1" dirty="0" smtClean="0">
                <a:solidFill>
                  <a:schemeClr val="tx1"/>
                </a:solidFill>
              </a:rPr>
              <a:t>organismus </a:t>
            </a:r>
            <a:r>
              <a:rPr lang="cs-CZ" sz="2800" b="1" dirty="0" smtClean="0">
                <a:solidFill>
                  <a:schemeClr val="tx1"/>
                </a:solidFill>
              </a:rPr>
              <a:t>se samostatnými segmenty poradenských služeb. Ptáme se proto: </a:t>
            </a:r>
            <a:r>
              <a:rPr lang="cs-CZ" sz="2800" b="1" i="1" dirty="0" smtClean="0">
                <a:solidFill>
                  <a:schemeClr val="tx1"/>
                </a:solidFill>
              </a:rPr>
              <a:t>Jaké segmenty poradenských služeb patří do</a:t>
            </a:r>
            <a:r>
              <a:rPr lang="cs-CZ" sz="2800" b="1" dirty="0" smtClean="0">
                <a:solidFill>
                  <a:schemeClr val="tx1"/>
                </a:solidFill>
              </a:rPr>
              <a:t> </a:t>
            </a:r>
            <a:r>
              <a:rPr lang="cs-CZ" sz="2800" b="1" i="1" dirty="0" smtClean="0">
                <a:solidFill>
                  <a:schemeClr val="tx1"/>
                </a:solidFill>
              </a:rPr>
              <a:t>rozvětveného organismu profesního poradenství? </a:t>
            </a:r>
            <a:r>
              <a:rPr lang="cs-CZ" sz="2800" b="1" dirty="0" smtClean="0">
                <a:solidFill>
                  <a:schemeClr val="tx1"/>
                </a:solidFill>
              </a:rPr>
              <a:t>S odvoláním na smlouvu o spolupráci mezi MPSV ČR reprezentovaným SSZ a MŠMT ČR z </a:t>
            </a:r>
            <a:r>
              <a:rPr lang="cs-CZ" sz="2800" b="1" i="1" dirty="0" smtClean="0">
                <a:solidFill>
                  <a:schemeClr val="tx1"/>
                </a:solidFill>
              </a:rPr>
              <a:t>1. dubna 1997</a:t>
            </a:r>
            <a:r>
              <a:rPr lang="cs-CZ" sz="2800" b="1" dirty="0" smtClean="0">
                <a:solidFill>
                  <a:schemeClr val="tx1"/>
                </a:solidFill>
              </a:rPr>
              <a:t> lze hledat segmenty profesně poradenských služeb v resortech MŠMT ČR a MPSV ČR, včetně mezinárodní spolupráce.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 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cene3d>
            <a:camera prst="perspectiveRelaxedModerately"/>
            <a:lightRig rig="threePt" dir="t"/>
          </a:scene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Profesní poradenství</a:t>
            </a:r>
            <a:br>
              <a:rPr lang="cs-CZ" dirty="0" smtClean="0"/>
            </a:br>
            <a:r>
              <a:rPr lang="cs-CZ" dirty="0" smtClean="0"/>
              <a:t>v resortu MŠMT ČR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algn="just"/>
            <a:r>
              <a:rPr lang="cs-CZ" b="1" dirty="0" smtClean="0"/>
              <a:t>1) Výchovné poradenství středních škol v České republice zaměřené na informování o nabídce a obsahu studijních oborů vysokých škol a pomoc při vyplňování přihlášek na vysoké školy.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2) Poradenství studijních oddělení fakult vysokých škol v České republice zaměřené na informace k výběru studijního oboru a k přijímacímu řízení. 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3) Poradenství akademických informačních center (AIC) řízených Nadací Jana Husa v Brně o vysokoškolském studiu v zahraničí (studium jazykových programů Test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English</a:t>
            </a:r>
            <a:r>
              <a:rPr lang="cs-CZ" b="1" dirty="0" smtClean="0"/>
              <a:t> as a </a:t>
            </a:r>
            <a:r>
              <a:rPr lang="cs-CZ" b="1" dirty="0" err="1" smtClean="0"/>
              <a:t>Foreign</a:t>
            </a:r>
            <a:r>
              <a:rPr lang="cs-CZ" b="1" dirty="0" smtClean="0"/>
              <a:t> </a:t>
            </a:r>
            <a:r>
              <a:rPr lang="cs-CZ" b="1" dirty="0" err="1" smtClean="0"/>
              <a:t>Language</a:t>
            </a:r>
            <a:r>
              <a:rPr lang="cs-CZ" b="1" dirty="0" smtClean="0"/>
              <a:t> - TOEFL, </a:t>
            </a:r>
            <a:r>
              <a:rPr lang="cs-CZ" b="1" dirty="0" err="1" smtClean="0"/>
              <a:t>Graduate</a:t>
            </a:r>
            <a:r>
              <a:rPr lang="cs-CZ" b="1" dirty="0" smtClean="0"/>
              <a:t> </a:t>
            </a:r>
            <a:r>
              <a:rPr lang="cs-CZ" b="1" dirty="0" err="1" smtClean="0"/>
              <a:t>Record</a:t>
            </a:r>
            <a:r>
              <a:rPr lang="cs-CZ" b="1" dirty="0" smtClean="0"/>
              <a:t> </a:t>
            </a:r>
            <a:r>
              <a:rPr lang="cs-CZ" b="1" dirty="0" err="1" smtClean="0"/>
              <a:t>Examination</a:t>
            </a:r>
            <a:r>
              <a:rPr lang="cs-CZ" b="1" dirty="0" smtClean="0"/>
              <a:t> - GRE, </a:t>
            </a:r>
            <a:r>
              <a:rPr lang="cs-CZ" b="1" dirty="0" err="1" smtClean="0"/>
              <a:t>Scholastic</a:t>
            </a:r>
            <a:r>
              <a:rPr lang="cs-CZ" b="1" dirty="0" smtClean="0"/>
              <a:t> </a:t>
            </a:r>
            <a:r>
              <a:rPr lang="cs-CZ" b="1" dirty="0" err="1" smtClean="0"/>
              <a:t>Assessment</a:t>
            </a:r>
            <a:r>
              <a:rPr lang="cs-CZ" b="1" dirty="0" smtClean="0"/>
              <a:t> Test - SAT, </a:t>
            </a:r>
            <a:r>
              <a:rPr lang="cs-CZ" b="1" dirty="0" err="1" smtClean="0"/>
              <a:t>Graduate</a:t>
            </a:r>
            <a:r>
              <a:rPr lang="cs-CZ" b="1" dirty="0" smtClean="0"/>
              <a:t> Management </a:t>
            </a:r>
            <a:r>
              <a:rPr lang="cs-CZ" b="1" dirty="0" err="1" smtClean="0"/>
              <a:t>Admission</a:t>
            </a:r>
            <a:r>
              <a:rPr lang="cs-CZ" b="1" dirty="0" smtClean="0"/>
              <a:t> Test – GMAT, </a:t>
            </a:r>
            <a:r>
              <a:rPr lang="cs-CZ" b="1" dirty="0" err="1" smtClean="0"/>
              <a:t>Diplôme</a:t>
            </a:r>
            <a:r>
              <a:rPr lang="cs-CZ" b="1" dirty="0" smtClean="0"/>
              <a:t> </a:t>
            </a:r>
            <a:r>
              <a:rPr lang="cs-CZ" b="1" dirty="0" err="1" smtClean="0"/>
              <a:t>approfondi</a:t>
            </a:r>
            <a:r>
              <a:rPr lang="cs-CZ" b="1" dirty="0" smtClean="0"/>
              <a:t> de </a:t>
            </a:r>
            <a:r>
              <a:rPr lang="cs-CZ" b="1" dirty="0" err="1" smtClean="0"/>
              <a:t>langue</a:t>
            </a:r>
            <a:r>
              <a:rPr lang="cs-CZ" b="1" dirty="0" smtClean="0"/>
              <a:t> </a:t>
            </a:r>
            <a:r>
              <a:rPr lang="cs-CZ" b="1" dirty="0" err="1" smtClean="0"/>
              <a:t>francaise</a:t>
            </a:r>
            <a:r>
              <a:rPr lang="cs-CZ" b="1" dirty="0" smtClean="0"/>
              <a:t> – DALF a </a:t>
            </a:r>
            <a:r>
              <a:rPr lang="cs-CZ" b="1" dirty="0" err="1" smtClean="0"/>
              <a:t>Zentrale</a:t>
            </a:r>
            <a:r>
              <a:rPr lang="cs-CZ" b="1" dirty="0" smtClean="0"/>
              <a:t> </a:t>
            </a:r>
            <a:r>
              <a:rPr lang="cs-CZ" b="1" dirty="0" err="1" smtClean="0"/>
              <a:t>Oberstufenprüfung</a:t>
            </a:r>
            <a:r>
              <a:rPr lang="cs-CZ" b="1" dirty="0" smtClean="0"/>
              <a:t>), prázdninových brigádách a stážích.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4) Poradenství Střediska pro ekvivalenci dokladů o vzdělání při CSVŠ v Praze k uznávání platnosti dokladů (vysvědčení, diplomy, certifikáty) o vzdělání ze středních a vysokých škol a studijních oborech absolvovaných v České republice i v zahraničí.  </a:t>
            </a:r>
          </a:p>
          <a:p>
            <a:pPr algn="just"/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Profesní poradenství </a:t>
            </a:r>
            <a:br>
              <a:rPr lang="cs-CZ" dirty="0" smtClean="0"/>
            </a:br>
            <a:r>
              <a:rPr lang="cs-CZ" dirty="0" smtClean="0"/>
              <a:t>v resortu MPSV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fontScale="62500" lnSpcReduction="20000"/>
          </a:bodyPr>
          <a:lstStyle/>
          <a:p>
            <a:endParaRPr lang="cs-CZ" dirty="0" smtClean="0"/>
          </a:p>
          <a:p>
            <a:pPr algn="just"/>
            <a:r>
              <a:rPr lang="cs-CZ" b="1" dirty="0" smtClean="0"/>
              <a:t>1) Poradenství IPS ÚP pro volbu povolání se zaměřením na informace o nabídce studijních programů a studijních oborů vysokých škol s testováním předpokladů pro studium zvoleného studijního oboru a výkon povolání. 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2) Poradenství poradenských odborů ÚP pro specifické kohorty klientů se změněnou pracovní schopností (ZPS) a ztíženou sociální situací zaměřené na volbu povolání a změnu povolání. 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3) Poradenství poradenských odborů ÚP pro potenciální zaměstnavatele se zaměřením na zprostředkování klientů pro odborné praxe a volná pracovní místa. 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4) Poradenství regionálních poradenských a informačních center (RPIC) a podnikatelských inovačních center (BIC) pro potenciální soukromé podnikatele se zaměřením na financování podnikatelských záměrů a zakládání živností malých a středních podnikatelů. </a:t>
            </a:r>
          </a:p>
          <a:p>
            <a:pPr algn="just">
              <a:buNone/>
            </a:pPr>
            <a:r>
              <a:rPr lang="cs-CZ" b="1" dirty="0" smtClean="0"/>
              <a:t>     </a:t>
            </a:r>
          </a:p>
          <a:p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Mezinárodní síť profesního poradenství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5286388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cs-CZ" b="1" dirty="0" smtClean="0"/>
              <a:t>1) K mezinárodním projektům pro klienty patří projet </a:t>
            </a:r>
            <a:r>
              <a:rPr lang="cs-CZ" b="1" i="1" dirty="0" err="1" smtClean="0"/>
              <a:t>Certifikacate</a:t>
            </a:r>
            <a:r>
              <a:rPr lang="cs-CZ" b="1" dirty="0" smtClean="0"/>
              <a:t> s akčním programem </a:t>
            </a:r>
            <a:r>
              <a:rPr lang="cs-CZ" b="1" i="1" dirty="0" smtClean="0"/>
              <a:t>Transfer</a:t>
            </a:r>
            <a:r>
              <a:rPr lang="cs-CZ" b="1" dirty="0" smtClean="0"/>
              <a:t> k srovnávání a výměně vzdělávacích programů, zajišťovaný </a:t>
            </a:r>
            <a:r>
              <a:rPr lang="cs-CZ" b="1" i="1" dirty="0" err="1" smtClean="0"/>
              <a:t>International</a:t>
            </a:r>
            <a:r>
              <a:rPr lang="cs-CZ" b="1" i="1" dirty="0" smtClean="0"/>
              <a:t> </a:t>
            </a:r>
            <a:r>
              <a:rPr lang="cs-CZ" b="1" i="1" dirty="0" err="1" smtClean="0"/>
              <a:t>Education</a:t>
            </a:r>
            <a:r>
              <a:rPr lang="cs-CZ" b="1" i="1" dirty="0" smtClean="0"/>
              <a:t> Society</a:t>
            </a:r>
            <a:r>
              <a:rPr lang="cs-CZ" b="1" dirty="0" smtClean="0"/>
              <a:t> a projekt </a:t>
            </a:r>
            <a:r>
              <a:rPr lang="cs-CZ" b="1" i="1" dirty="0" err="1" smtClean="0"/>
              <a:t>Eurodesk</a:t>
            </a:r>
            <a:r>
              <a:rPr lang="cs-CZ" b="1" dirty="0" smtClean="0"/>
              <a:t> s informační službou o výměnných programech Evropské unie,  zajišťovaný MŠMT ČR.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2) K mezinárodním programům pro středoškoláky patří program </a:t>
            </a:r>
            <a:r>
              <a:rPr lang="cs-CZ" b="1" i="1" dirty="0" smtClean="0"/>
              <a:t>Leonardo da Vinci</a:t>
            </a:r>
            <a:r>
              <a:rPr lang="cs-CZ" b="1" dirty="0" smtClean="0"/>
              <a:t> s projekty, stážemi, výměnami a pilotními projekty, zajišťovaný Národním vzdělávacím fondem (NVF) a program </a:t>
            </a:r>
            <a:r>
              <a:rPr lang="cs-CZ" b="1" i="1" dirty="0" err="1" smtClean="0"/>
              <a:t>Aktion</a:t>
            </a:r>
            <a:r>
              <a:rPr lang="cs-CZ" b="1" dirty="0" smtClean="0"/>
              <a:t> s letními kurzy německého jazyka, studentskými exkurzemi a odbornými školami různých disciplin, zajišťovaný jednatelstvím </a:t>
            </a:r>
            <a:r>
              <a:rPr lang="cs-CZ" b="1" i="1" dirty="0" err="1" smtClean="0"/>
              <a:t>Aktion</a:t>
            </a:r>
            <a:r>
              <a:rPr lang="cs-CZ" b="1" dirty="0" smtClean="0"/>
              <a:t> a Kanceláří pro výměnné programy se zeměmi střední a východní Evropy.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3) K mezinárodním sítím pro klienty patří Národní informační středisko pro poradenství (</a:t>
            </a:r>
            <a:r>
              <a:rPr lang="cs-CZ" b="1" dirty="0" err="1" smtClean="0"/>
              <a:t>Euroguidance</a:t>
            </a:r>
            <a:r>
              <a:rPr lang="cs-CZ" b="1" dirty="0" smtClean="0"/>
              <a:t>) podporující </a:t>
            </a:r>
            <a:r>
              <a:rPr lang="cs-CZ" b="1" i="1" dirty="0" smtClean="0"/>
              <a:t>evropskou</a:t>
            </a:r>
            <a:r>
              <a:rPr lang="cs-CZ" b="1" dirty="0" smtClean="0"/>
              <a:t> dimenzi v systému poradenství, mezinárodní síť </a:t>
            </a:r>
            <a:r>
              <a:rPr lang="cs-CZ" b="1" dirty="0" err="1" smtClean="0"/>
              <a:t>European</a:t>
            </a:r>
            <a:r>
              <a:rPr lang="cs-CZ" b="1" dirty="0" smtClean="0"/>
              <a:t> Network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Information</a:t>
            </a:r>
            <a:r>
              <a:rPr lang="cs-CZ" b="1" dirty="0" smtClean="0"/>
              <a:t> </a:t>
            </a:r>
            <a:r>
              <a:rPr lang="cs-CZ" b="1" dirty="0" err="1" smtClean="0"/>
              <a:t>Centres</a:t>
            </a:r>
            <a:r>
              <a:rPr lang="cs-CZ" b="1" dirty="0" smtClean="0"/>
              <a:t> (ENIC) se zaměřením na uznávání dokladů všeobecného a vysokoškolského vzdělání pod patronací Rady Evropy, mezinárodní síť </a:t>
            </a:r>
            <a:r>
              <a:rPr lang="cs-CZ" b="1" dirty="0" err="1" smtClean="0"/>
              <a:t>National</a:t>
            </a:r>
            <a:r>
              <a:rPr lang="cs-CZ" b="1" dirty="0" smtClean="0"/>
              <a:t> </a:t>
            </a:r>
            <a:r>
              <a:rPr lang="cs-CZ" b="1" dirty="0" err="1" smtClean="0"/>
              <a:t>Academic</a:t>
            </a:r>
            <a:r>
              <a:rPr lang="cs-CZ" b="1" dirty="0" smtClean="0"/>
              <a:t> </a:t>
            </a:r>
            <a:r>
              <a:rPr lang="cs-CZ" b="1" dirty="0" err="1" smtClean="0"/>
              <a:t>Recognition</a:t>
            </a:r>
            <a:r>
              <a:rPr lang="cs-CZ" b="1" dirty="0" smtClean="0"/>
              <a:t> </a:t>
            </a:r>
            <a:r>
              <a:rPr lang="cs-CZ" b="1" dirty="0" err="1" smtClean="0"/>
              <a:t>Information</a:t>
            </a:r>
            <a:r>
              <a:rPr lang="cs-CZ" b="1" dirty="0" smtClean="0"/>
              <a:t> </a:t>
            </a:r>
            <a:r>
              <a:rPr lang="cs-CZ" b="1" dirty="0" err="1" smtClean="0"/>
              <a:t>Centres</a:t>
            </a:r>
            <a:r>
              <a:rPr lang="cs-CZ" b="1" dirty="0" smtClean="0"/>
              <a:t> (NARIC) se zaměřením na uznávání dokladů o vzdělání v odborné přípravě na středních a vysokých školách a Evropské služby zaměstnanosti (EURES) poskytující informační aktivity </a:t>
            </a:r>
            <a:r>
              <a:rPr lang="cs-CZ" b="1" dirty="0" err="1" smtClean="0"/>
              <a:t>europoradců</a:t>
            </a:r>
            <a:r>
              <a:rPr lang="cs-CZ" b="1" dirty="0" smtClean="0"/>
              <a:t> (</a:t>
            </a:r>
            <a:r>
              <a:rPr lang="cs-CZ" b="1" dirty="0" err="1" smtClean="0"/>
              <a:t>euroadvisers</a:t>
            </a:r>
            <a:r>
              <a:rPr lang="cs-CZ" b="1" dirty="0" smtClean="0"/>
              <a:t>) s cílem zvýšit transparentnost evropského trhu práce.</a:t>
            </a:r>
          </a:p>
          <a:p>
            <a:pPr algn="just">
              <a:buNone/>
            </a:pPr>
            <a:r>
              <a:rPr lang="cs-CZ" b="1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scene3d>
            <a:camera prst="perspectiveBelow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cs-CZ" dirty="0" smtClean="0"/>
              <a:t>1.3 Systém vybraných poradenských aktivit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 smtClean="0">
                <a:solidFill>
                  <a:schemeClr val="accent1"/>
                </a:solidFill>
              </a:rPr>
              <a:t>Poradenské aktivity jako poradenské prostředky</a:t>
            </a:r>
            <a:endParaRPr lang="cs-CZ" dirty="0">
              <a:solidFill>
                <a:schemeClr val="accent1"/>
              </a:solidFill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714348" y="642918"/>
          <a:ext cx="7786742" cy="3357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792</Words>
  <Application>Microsoft Office PowerPoint</Application>
  <PresentationFormat>Předvádění na obrazovce (4:3)</PresentationFormat>
  <Paragraphs>137</Paragraphs>
  <Slides>12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sady Office</vt:lpstr>
      <vt:lpstr>2. Systém a organizace profesního poradenství</vt:lpstr>
      <vt:lpstr>2. Systém a organizace  profesního poradenství</vt:lpstr>
      <vt:lpstr>1.1 Liniová organizace  profesního poradenství</vt:lpstr>
      <vt:lpstr>Funkčnost liniové organizace profesního poradenství</vt:lpstr>
      <vt:lpstr>1.2 Systém agentur profesního poradenství na trhu práce</vt:lpstr>
      <vt:lpstr>Profesní poradenství v resortu MŠMT ČR</vt:lpstr>
      <vt:lpstr>Profesní poradenství  v resortu MPSV ČR</vt:lpstr>
      <vt:lpstr>Mezinárodní síť profesního poradenství</vt:lpstr>
      <vt:lpstr>1.3 Systém vybraných poradenských aktivit</vt:lpstr>
      <vt:lpstr>Guidance </vt:lpstr>
      <vt:lpstr> Video-counselling </vt:lpstr>
      <vt:lpstr>Mentoring </vt:lpstr>
    </vt:vector>
  </TitlesOfParts>
  <Company>OPS SU Karviná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Systém a organizace profesního poradenství</dc:title>
  <dc:creator>Alina Kubicová</dc:creator>
  <cp:lastModifiedBy>svobodovad</cp:lastModifiedBy>
  <cp:revision>37</cp:revision>
  <dcterms:created xsi:type="dcterms:W3CDTF">2009-01-13T11:19:07Z</dcterms:created>
  <dcterms:modified xsi:type="dcterms:W3CDTF">2018-10-04T12:46:27Z</dcterms:modified>
</cp:coreProperties>
</file>