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FB8F9-548F-4BC5-971F-451EAD53DEA2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B1166-7036-4FEF-92F4-7D0083A09D9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462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obsahu 4. tématu Pracovní a výrobně technologický proces v organizacích,</a:t>
            </a:r>
            <a:r>
              <a:rPr lang="cs-CZ" baseline="0" dirty="0" smtClean="0"/>
              <a:t> které je členěno </a:t>
            </a:r>
          </a:p>
          <a:p>
            <a:r>
              <a:rPr lang="cs-CZ" baseline="0" dirty="0" smtClean="0"/>
              <a:t>na 4.1, 4.2 a 4.3.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152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Nyní</a:t>
            </a:r>
            <a:r>
              <a:rPr lang="cs-CZ" baseline="0" dirty="0" smtClean="0"/>
              <a:t> si odpovíme na otázku: „P</a:t>
            </a:r>
            <a:r>
              <a:rPr lang="cs-CZ" dirty="0" smtClean="0"/>
              <a:t>roč zavést čistší</a:t>
            </a:r>
            <a:r>
              <a:rPr lang="cs-CZ" baseline="0" dirty="0" smtClean="0"/>
              <a:t> produkce ve výrobě?“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1107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na ekologickou ohleduplnost a trvale udržitelný rozvoj.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65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 principům trvale udržitelného rozvoje v organizacích.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061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ekologickým postupům a ukazatelům.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381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 slova: environmentalistika, recyklace, šetrné výrobní technologie, snížení emisí CO</a:t>
            </a:r>
            <a:r>
              <a:rPr lang="cs-CZ" baseline="-25000" dirty="0" smtClean="0"/>
              <a:t>2</a:t>
            </a:r>
            <a:r>
              <a:rPr lang="cs-CZ" baseline="0" dirty="0" smtClean="0"/>
              <a:t> a</a:t>
            </a:r>
            <a:r>
              <a:rPr lang="cs-CZ" dirty="0" smtClean="0"/>
              <a:t> skleníkových plynů, </a:t>
            </a:r>
          </a:p>
          <a:p>
            <a:r>
              <a:rPr lang="cs-CZ" dirty="0" smtClean="0"/>
              <a:t>efektivnost energií.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282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</a:t>
            </a:r>
            <a:r>
              <a:rPr lang="cs-CZ" baseline="0" dirty="0" smtClean="0"/>
              <a:t> vysvětlení pojmu „pracovní proces“.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100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popisu humanizace</a:t>
            </a:r>
            <a:r>
              <a:rPr lang="cs-CZ" baseline="0" dirty="0" smtClean="0"/>
              <a:t> pracovního procesu v organizacích.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130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názorům</a:t>
            </a:r>
            <a:r>
              <a:rPr lang="cs-CZ" baseline="0" dirty="0" smtClean="0"/>
              <a:t> k</a:t>
            </a:r>
            <a:r>
              <a:rPr lang="cs-CZ" dirty="0" smtClean="0"/>
              <a:t>ritické sociologie a psychologie o dehumanizaci pracovního procesu.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78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 oblastem </a:t>
            </a:r>
            <a:r>
              <a:rPr lang="cs-CZ" dirty="0" smtClean="0"/>
              <a:t>humanizace</a:t>
            </a:r>
            <a:r>
              <a:rPr lang="cs-CZ" baseline="0" dirty="0" smtClean="0"/>
              <a:t> </a:t>
            </a:r>
            <a:r>
              <a:rPr lang="cs-CZ" dirty="0" smtClean="0"/>
              <a:t>pracovního procesu.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530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zaměření reorganizace pracovního procesu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548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 sociálně</a:t>
            </a:r>
            <a:r>
              <a:rPr lang="cs-CZ" baseline="0" dirty="0" smtClean="0"/>
              <a:t> </a:t>
            </a:r>
            <a:r>
              <a:rPr lang="cs-CZ" dirty="0" smtClean="0"/>
              <a:t>socializační</a:t>
            </a:r>
            <a:r>
              <a:rPr lang="cs-CZ" baseline="0" dirty="0" smtClean="0"/>
              <a:t> a sociálně emancipační funkce pracovního procesu </a:t>
            </a:r>
          </a:p>
          <a:p>
            <a:r>
              <a:rPr lang="cs-CZ" baseline="0" dirty="0" smtClean="0"/>
              <a:t>v organizacích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804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 vysvětlení pojmu „sociální solidarita“.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53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popisu </a:t>
            </a:r>
            <a:r>
              <a:rPr lang="cs-CZ" dirty="0" err="1" smtClean="0"/>
              <a:t>aspeltů</a:t>
            </a:r>
            <a:r>
              <a:rPr lang="cs-CZ" dirty="0" smtClean="0"/>
              <a:t> ekologizace výrobních technologií v organizacích.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B1166-7036-4FEF-92F4-7D0083A09D9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894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F506-E580-477C-8AD4-38B1271F3DEB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3F506-E580-477C-8AD4-38B1271F3DEB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A345B-CF2F-4632-9DD6-71C7E8241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4. Pracovní a výrobně technologický proces v organizacích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effectLst>
            <a:glow rad="139700">
              <a:schemeClr val="accent4">
                <a:satMod val="175000"/>
                <a:alpha val="40000"/>
              </a:schemeClr>
            </a:glow>
          </a:effectLst>
          <a:scene3d>
            <a:camera prst="perspectiveRelaxed"/>
            <a:lightRig rig="threePt" dir="t"/>
          </a:scene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rgbClr val="7030A0"/>
                </a:solidFill>
              </a:rPr>
              <a:t>Dagmar Svobodová</a:t>
            </a:r>
            <a:endParaRPr lang="cs-CZ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4.3 Ekologizace výrobních technologií </a:t>
            </a:r>
            <a:br>
              <a:rPr lang="cs-CZ" dirty="0" smtClean="0"/>
            </a:br>
            <a:r>
              <a:rPr lang="cs-CZ" dirty="0" smtClean="0"/>
              <a:t>v organizacích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Below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dirty="0" smtClean="0">
                <a:solidFill>
                  <a:schemeClr val="accent3"/>
                </a:solidFill>
              </a:rPr>
              <a:t>Auto-ekologizace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výrobních technologií řeší vzájemný vztah pracovníka a pracovního prostředí ve výrobě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Syn-ekologizace </a:t>
            </a:r>
            <a:r>
              <a:rPr lang="cs-CZ" dirty="0" smtClean="0"/>
              <a:t>výrobních technologií řeší vzájemné vztahy pracovních skupin a pracovního prostředí ve výrobě</a:t>
            </a:r>
          </a:p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Ekologická interakce </a:t>
            </a:r>
            <a:r>
              <a:rPr lang="cs-CZ" dirty="0" smtClean="0"/>
              <a:t>je neosobní, obsahuje sub-sociální aspekty struktury výrobních technologií a funguje skrze pracovníky v pracovním prostředí</a:t>
            </a:r>
            <a:endParaRPr lang="cs-CZ" dirty="0"/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Čistší produkce výrobních technologií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  <a:scene3d>
            <a:camera prst="isometricOffAxis1Right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Čistší produkce (</a:t>
            </a:r>
            <a:r>
              <a:rPr lang="cs-CZ" dirty="0" err="1" smtClean="0"/>
              <a:t>Clean</a:t>
            </a:r>
            <a:r>
              <a:rPr lang="cs-CZ" dirty="0" smtClean="0"/>
              <a:t> </a:t>
            </a:r>
            <a:r>
              <a:rPr lang="cs-CZ" dirty="0" err="1" smtClean="0"/>
              <a:t>Production</a:t>
            </a:r>
            <a:r>
              <a:rPr lang="cs-CZ" dirty="0" smtClean="0"/>
              <a:t>) je ekonomicky výhodný způsob snižování negativních dopadů výrobní produkce </a:t>
            </a:r>
            <a:r>
              <a:rPr lang="cs-CZ" dirty="0" smtClean="0"/>
              <a:t>nebo poskytování </a:t>
            </a:r>
            <a:r>
              <a:rPr lang="cs-CZ" dirty="0" smtClean="0"/>
              <a:t>služeb na </a:t>
            </a:r>
            <a:r>
              <a:rPr lang="cs-CZ" dirty="0" smtClean="0"/>
              <a:t>ochranu životního </a:t>
            </a:r>
            <a:r>
              <a:rPr lang="cs-CZ" dirty="0" smtClean="0"/>
              <a:t>prostředí.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00B050"/>
                </a:solidFill>
              </a:rPr>
              <a:t>Důvody zavedení čistší produkce ve výrobě:</a:t>
            </a:r>
          </a:p>
          <a:p>
            <a:endParaRPr lang="cs-CZ" dirty="0" smtClean="0"/>
          </a:p>
          <a:p>
            <a:r>
              <a:rPr lang="cs-CZ" dirty="0" smtClean="0"/>
              <a:t>snížení energetické a materiální náročnosti výroby a provozu</a:t>
            </a:r>
          </a:p>
          <a:p>
            <a:r>
              <a:rPr lang="cs-CZ" dirty="0" smtClean="0"/>
              <a:t>úspora finančních </a:t>
            </a:r>
            <a:r>
              <a:rPr lang="cs-CZ" dirty="0" smtClean="0"/>
              <a:t>nákladů</a:t>
            </a:r>
            <a:endParaRPr lang="cs-CZ" dirty="0" smtClean="0"/>
          </a:p>
          <a:p>
            <a:r>
              <a:rPr lang="cs-CZ" dirty="0" smtClean="0"/>
              <a:t>zvýšení efektivity výroby</a:t>
            </a:r>
          </a:p>
          <a:p>
            <a:r>
              <a:rPr lang="cs-CZ" dirty="0" smtClean="0"/>
              <a:t>zvýšení konkurenční schopnosti organizace</a:t>
            </a:r>
          </a:p>
          <a:p>
            <a:r>
              <a:rPr lang="cs-CZ" dirty="0" smtClean="0"/>
              <a:t>pozitivní vliv na pověst a image organizace</a:t>
            </a:r>
          </a:p>
          <a:p>
            <a:endParaRPr lang="cs-CZ" dirty="0"/>
          </a:p>
        </p:txBody>
      </p:sp>
      <p:sp>
        <p:nvSpPr>
          <p:cNvPr id="4" name="Veselý obličej 3"/>
          <p:cNvSpPr/>
          <p:nvPr/>
        </p:nvSpPr>
        <p:spPr>
          <a:xfrm>
            <a:off x="7020272" y="1988840"/>
            <a:ext cx="1285884" cy="1214446"/>
          </a:xfrm>
          <a:prstGeom prst="smileyFac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Ekologická ohleduplnost </a:t>
            </a:r>
            <a:br>
              <a:rPr lang="cs-CZ" dirty="0" smtClean="0"/>
            </a:br>
            <a:r>
              <a:rPr lang="cs-CZ" dirty="0" smtClean="0"/>
              <a:t> trvale udržitelný rozvoj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Jedná se o způsob rozvoje, který uspokojuje potřeby přítomnosti, aniž by oslaboval možnosti budoucích generací naplňovat jejich potřeby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Agenda 21 je program pro 21. století = 6. akční program EU pro ochranu životního prostředí a strategie udržitelného rozvoje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err="1" smtClean="0"/>
              <a:t>Ekobusiness</a:t>
            </a:r>
            <a:r>
              <a:rPr lang="cs-CZ" dirty="0" smtClean="0"/>
              <a:t> – východiskem byl Kjótský protokol (1997), který začal platit od roku 2005. Podnikání je podřízeno přísným ekologickým zásadám, úspory energií, energeticky úsporné výrobní technologie.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Nesníží-li lidstvo svou spotřebu a plýtvání, život na </a:t>
            </a:r>
            <a:r>
              <a:rPr lang="cs-CZ" dirty="0" smtClean="0"/>
              <a:t>Zemi </a:t>
            </a:r>
            <a:r>
              <a:rPr lang="cs-CZ" dirty="0" smtClean="0"/>
              <a:t>se možná udrží, ale ne nutně ve formě člověka.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 dlouhodobému zachování lidské existence je nutné vybalancovat ekonomickou činnost člověka s přírodou, tedy zájmy výrobců a ekologů a tento </a:t>
            </a:r>
            <a:r>
              <a:rPr lang="cs-CZ" i="1" dirty="0" smtClean="0"/>
              <a:t>be</a:t>
            </a:r>
            <a:r>
              <a:rPr lang="cs-CZ" i="1" dirty="0" smtClean="0"/>
              <a:t>zplatný servis </a:t>
            </a:r>
            <a:r>
              <a:rPr lang="cs-CZ" dirty="0" smtClean="0"/>
              <a:t>představuje významný faktor udržitelného rozvoje.</a:t>
            </a:r>
            <a:endParaRPr lang="cs-CZ" dirty="0"/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effectLst>
            <a:innerShdw blurRad="63500" dist="50800" dir="13500000">
              <a:prstClr val="black">
                <a:alpha val="50000"/>
              </a:prstClr>
            </a:innerShdw>
            <a:reflection blurRad="6350" stA="50000" endA="300" endPos="55500" dist="50800" dir="5400000" sy="-100000" algn="bl" rotWithShape="0"/>
          </a:effectLst>
          <a:scene3d>
            <a:camera prst="perspectiveBelow"/>
            <a:lightRig rig="threePt" dir="t"/>
          </a:scene3d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B050"/>
                </a:solidFill>
              </a:rPr>
              <a:t>Biosféra planety má nekonečnou tržní hodnotu</a:t>
            </a:r>
            <a:endParaRPr lang="cs-CZ" sz="3600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cene3d>
            <a:camera prst="perspectiveRight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cs-CZ" dirty="0" smtClean="0"/>
              <a:t>Na jejím základě je založen trvale udržitelný rozvoj, který představuje nejvyšší prioritu a trvalou odpovědnost organizace (</a:t>
            </a:r>
            <a:r>
              <a:rPr lang="cs-CZ" dirty="0" smtClean="0"/>
              <a:t>CSR) </a:t>
            </a:r>
            <a:r>
              <a:rPr lang="cs-CZ" dirty="0" smtClean="0"/>
              <a:t>jako součást firemní strategie a kvalitního života v organizaci.</a:t>
            </a:r>
          </a:p>
          <a:p>
            <a:endParaRPr lang="cs-CZ" dirty="0" smtClean="0"/>
          </a:p>
          <a:p>
            <a:pPr algn="ctr">
              <a:buNone/>
            </a:pPr>
            <a:r>
              <a:rPr lang="cs-CZ" sz="4000" dirty="0" smtClean="0"/>
              <a:t>K základním principům trvale udržitelného rozvoje patří</a:t>
            </a:r>
          </a:p>
          <a:p>
            <a:endParaRPr lang="cs-CZ" dirty="0" smtClean="0"/>
          </a:p>
          <a:p>
            <a:r>
              <a:rPr lang="cs-CZ" dirty="0" smtClean="0"/>
              <a:t>propojení základních oblastí života</a:t>
            </a:r>
          </a:p>
          <a:p>
            <a:r>
              <a:rPr lang="cs-CZ" dirty="0" smtClean="0"/>
              <a:t>dlouhodobá perspektiva</a:t>
            </a:r>
          </a:p>
          <a:p>
            <a:r>
              <a:rPr lang="cs-CZ" dirty="0" smtClean="0"/>
              <a:t>omezená kapacita životního prostředí</a:t>
            </a:r>
          </a:p>
          <a:p>
            <a:r>
              <a:rPr lang="cs-CZ" dirty="0" smtClean="0"/>
              <a:t>předběžná opatrnost a prevence</a:t>
            </a:r>
          </a:p>
          <a:p>
            <a:r>
              <a:rPr lang="cs-CZ" dirty="0" smtClean="0"/>
              <a:t>kvalita života</a:t>
            </a:r>
          </a:p>
          <a:p>
            <a:r>
              <a:rPr lang="cs-CZ" dirty="0" smtClean="0"/>
              <a:t>sociální spravedlnost </a:t>
            </a:r>
          </a:p>
          <a:p>
            <a:r>
              <a:rPr lang="cs-CZ" dirty="0" smtClean="0"/>
              <a:t>zohlednění vztahu </a:t>
            </a:r>
            <a:r>
              <a:rPr lang="cs-CZ" i="1" dirty="0" err="1" smtClean="0"/>
              <a:t>lokální-globální</a:t>
            </a:r>
            <a:endParaRPr lang="cs-CZ" i="1" dirty="0" smtClean="0"/>
          </a:p>
          <a:p>
            <a:r>
              <a:rPr lang="cs-CZ" dirty="0" smtClean="0"/>
              <a:t>vnitro-generační a mezi-generační odpovědnost</a:t>
            </a:r>
          </a:p>
          <a:p>
            <a:r>
              <a:rPr lang="cs-CZ" dirty="0" smtClean="0"/>
              <a:t>demokratické procesy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3">
                <a:satMod val="175000"/>
                <a:alpha val="40000"/>
              </a:schemeClr>
            </a:glow>
          </a:effectLst>
          <a:scene3d>
            <a:camera prst="perspectiveContrastingRightFacing"/>
            <a:lightRig rig="threePt" dir="t"/>
          </a:scene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Ekologické postupy a ukazatele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ContrastingRightFacing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cs-CZ" dirty="0" smtClean="0"/>
              <a:t>Environmentální politika organizace</a:t>
            </a:r>
          </a:p>
          <a:p>
            <a:r>
              <a:rPr lang="cs-CZ" dirty="0" smtClean="0"/>
              <a:t>Úspory zdrojů energie a vody</a:t>
            </a:r>
          </a:p>
          <a:p>
            <a:r>
              <a:rPr lang="cs-CZ" dirty="0" smtClean="0"/>
              <a:t>Třídění a recyklace odpadu</a:t>
            </a:r>
          </a:p>
          <a:p>
            <a:r>
              <a:rPr lang="cs-CZ" dirty="0" smtClean="0"/>
              <a:t>Nákup recyklovaných materiálů</a:t>
            </a:r>
          </a:p>
          <a:p>
            <a:r>
              <a:rPr lang="cs-CZ" dirty="0" smtClean="0"/>
              <a:t>Ekologicky šetrné výrobky a služby = </a:t>
            </a:r>
            <a:r>
              <a:rPr lang="cs-CZ" dirty="0" err="1" smtClean="0"/>
              <a:t>ekolabelling</a:t>
            </a:r>
            <a:endParaRPr lang="cs-CZ" dirty="0" smtClean="0"/>
          </a:p>
          <a:p>
            <a:pPr algn="just"/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Ekologická doprava (místo osobních aut – silniční a horská kola, </a:t>
            </a:r>
            <a:r>
              <a:rPr lang="cs-CZ" b="1" smtClean="0">
                <a:solidFill>
                  <a:schemeClr val="accent3">
                    <a:lumMod val="50000"/>
                  </a:schemeClr>
                </a:solidFill>
              </a:rPr>
              <a:t>in-line brusle).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Každý zaměstnanec má určen počet kilometrů, který za rok ujede.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  <a:p>
            <a:r>
              <a:rPr lang="cs-CZ" dirty="0" smtClean="0"/>
              <a:t>Ekologická logistika</a:t>
            </a:r>
          </a:p>
          <a:p>
            <a:r>
              <a:rPr lang="cs-CZ" dirty="0" smtClean="0"/>
              <a:t>Zastoupení bezodpadových, energeticky a materiálově nenáročných výrobních technologií</a:t>
            </a:r>
            <a:endParaRPr lang="cs-CZ" dirty="0"/>
          </a:p>
        </p:txBody>
      </p:sp>
      <p:sp>
        <p:nvSpPr>
          <p:cNvPr id="4" name="Slunce 3"/>
          <p:cNvSpPr/>
          <p:nvPr/>
        </p:nvSpPr>
        <p:spPr>
          <a:xfrm>
            <a:off x="6156176" y="3834784"/>
            <a:ext cx="785818" cy="576064"/>
          </a:xfrm>
          <a:prstGeom prst="sun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4. Pracovní a výrobně technologický proces v organizacích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scene3d>
            <a:camera prst="perspectiveRelaxedModerately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4.1 Humanizace pracovního procesu v organizacích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4.2 Sociálně emancipační a sociálně </a:t>
            </a:r>
            <a:r>
              <a:rPr lang="cs-CZ" dirty="0" err="1" smtClean="0"/>
              <a:t>solidarizační</a:t>
            </a:r>
            <a:r>
              <a:rPr lang="cs-CZ" dirty="0" smtClean="0"/>
              <a:t> funkce pracovního procesu v organizacích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4.3 Ekologizace výrobních technologií v organizacích</a:t>
            </a:r>
            <a:endParaRPr lang="cs-CZ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isometricOffAxis1Top"/>
            <a:lightRig rig="threePt" dir="t"/>
          </a:scene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Pracovní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perspectiveContrastingRightFacing"/>
            <a:lightRig rig="threePt" dir="t"/>
          </a:scene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endParaRPr lang="cs-CZ" dirty="0" smtClean="0"/>
          </a:p>
          <a:p>
            <a:pPr algn="just"/>
            <a:r>
              <a:rPr lang="cs-CZ" dirty="0" smtClean="0"/>
              <a:t>Pracovní proces je typ sociálního procesu, který probíhá mezi dvěma pracovními skupinami, příp. mezi pracovní skupinou a jedincem v časovém průběhu.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Změny, které v pracovních skupinách probíhají, vyplývají z interakce mezi jejími členy a z pracovní činnosti, kdy se vytvářejí pracovní hodnoty.</a:t>
            </a:r>
            <a:endParaRPr lang="cs-CZ" dirty="0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reflection blurRad="6350" stA="50000" endA="295" endPos="92000" dist="101600" dir="5400000" sy="-100000" algn="bl" rotWithShape="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4.1 Humanizace </a:t>
            </a:r>
            <a:br>
              <a:rPr lang="cs-CZ" dirty="0" smtClean="0"/>
            </a:br>
            <a:r>
              <a:rPr lang="cs-CZ" dirty="0" smtClean="0"/>
              <a:t>pracovního procesu v organizacích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  <a:scene3d>
            <a:camera prst="perspectiveBelow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r>
              <a:rPr lang="cs-CZ" dirty="0" smtClean="0"/>
              <a:t>V širším smyslu </a:t>
            </a:r>
            <a:r>
              <a:rPr lang="cs-CZ" dirty="0" smtClean="0"/>
              <a:t>jde o odstraňování </a:t>
            </a:r>
            <a:r>
              <a:rPr lang="cs-CZ" dirty="0" smtClean="0"/>
              <a:t>časově, fyzicky a psychicky vyčerpávajících, rizikových, zdraví škodlivých pracovních činností z pracovního procesu, zahrnující příslušná opatření (zkracování pracovní doby až po robotizaci).</a:t>
            </a:r>
          </a:p>
          <a:p>
            <a:pPr algn="just"/>
            <a:r>
              <a:rPr lang="cs-CZ" dirty="0" smtClean="0"/>
              <a:t>V užším smyslu </a:t>
            </a:r>
            <a:r>
              <a:rPr lang="cs-CZ" dirty="0" smtClean="0"/>
              <a:t>jde o hnutí</a:t>
            </a:r>
            <a:r>
              <a:rPr lang="cs-CZ" dirty="0" smtClean="0"/>
              <a:t>, které vzešlo z humanistické psychologie a potřeby seberealizace jedince. Industriální formy masového pracovního procesu omezovaly lidskou tvořivost, protože pro zvyšování pracovní produktivity byla využívána jako motivace a stimulace </a:t>
            </a:r>
            <a:r>
              <a:rPr lang="cs-CZ" dirty="0" smtClean="0"/>
              <a:t>pouze mzda</a:t>
            </a:r>
            <a:r>
              <a:rPr lang="cs-CZ" dirty="0" smtClean="0"/>
              <a:t>, sociální kontrola a sankce.</a:t>
            </a:r>
          </a:p>
          <a:p>
            <a:endParaRPr lang="cs-CZ" dirty="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Kritická sociologie a psychologie </a:t>
            </a:r>
            <a:br>
              <a:rPr lang="cs-CZ" dirty="0" smtClean="0"/>
            </a:br>
            <a:r>
              <a:rPr lang="cs-CZ" dirty="0" smtClean="0"/>
              <a:t>o dehumanizaci pracovního procesu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ln>
            <a:solidFill>
              <a:srgbClr val="0000FF"/>
            </a:solidFill>
          </a:ln>
          <a:scene3d>
            <a:camera prst="perspectiveContrastingRightFacing"/>
            <a:lightRig rig="threePt" dir="t"/>
          </a:scene3d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V kritické sociologii H. </a:t>
            </a:r>
            <a:r>
              <a:rPr lang="cs-CZ" dirty="0" err="1" smtClean="0"/>
              <a:t>Braverman</a:t>
            </a:r>
            <a:r>
              <a:rPr lang="cs-CZ" dirty="0" smtClean="0"/>
              <a:t> varuje před technologickým  panstvím manažerů nad společenským životem pracovníků.</a:t>
            </a:r>
          </a:p>
          <a:p>
            <a:pPr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Tlaky na omezování byrokracie a hierarchie v řízení a kontrole.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ln>
            <a:solidFill>
              <a:srgbClr val="0000FF"/>
            </a:solidFill>
          </a:ln>
          <a:scene3d>
            <a:camera prst="perspectiveRelaxed"/>
            <a:lightRig rig="threePt" dir="t"/>
          </a:scene3d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 kritické psychologii K. </a:t>
            </a:r>
            <a:r>
              <a:rPr lang="cs-CZ" dirty="0" err="1" smtClean="0"/>
              <a:t>Holzkamp</a:t>
            </a:r>
            <a:r>
              <a:rPr lang="cs-CZ" dirty="0" smtClean="0"/>
              <a:t> konstatuje </a:t>
            </a:r>
            <a:r>
              <a:rPr lang="cs-CZ" dirty="0" err="1" smtClean="0"/>
              <a:t>legitimizaci</a:t>
            </a:r>
            <a:r>
              <a:rPr lang="cs-CZ" dirty="0" smtClean="0"/>
              <a:t> technokratů v organizacích.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Odstraňování překážek manažerského </a:t>
            </a:r>
            <a:r>
              <a:rPr lang="cs-CZ" dirty="0" err="1" smtClean="0"/>
              <a:t>konzervativismu</a:t>
            </a:r>
            <a:r>
              <a:rPr lang="cs-CZ" dirty="0" smtClean="0"/>
              <a:t> v organizacích.</a:t>
            </a:r>
            <a:endParaRPr lang="cs-CZ" dirty="0"/>
          </a:p>
        </p:txBody>
      </p:sp>
    </p:spTree>
  </p:cSld>
  <p:clrMapOvr>
    <a:masterClrMapping/>
  </p:clrMapOvr>
  <p:transition>
    <p:cut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  <a:softEdge rad="12700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rmAutofit fontScale="90000"/>
          </a:bodyPr>
          <a:lstStyle/>
          <a:p>
            <a:r>
              <a:rPr lang="cs-CZ" dirty="0" smtClean="0"/>
              <a:t>Oblasti humanizace </a:t>
            </a:r>
            <a:br>
              <a:rPr lang="cs-CZ" dirty="0" smtClean="0"/>
            </a:br>
            <a:r>
              <a:rPr lang="cs-CZ" dirty="0" smtClean="0"/>
              <a:t>pracovního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scene3d>
            <a:camera prst="perspectiveHeroicExtremeLeftFacing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Pravidelné změny pracovního místa, střídání úloh a profesí</a:t>
            </a:r>
          </a:p>
          <a:p>
            <a:r>
              <a:rPr lang="cs-CZ" dirty="0" smtClean="0"/>
              <a:t>Horizontální rozšiřování úloh na úrovni obsluha-údržba, které umožní využití více pracovních dovedností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scene3d>
            <a:camera prst="perspectiveHeroicExtremeLeftFacing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Vertikální obohacení práce o náročnější duševní činnosti, např. o kontrolní, řídící, programátorské</a:t>
            </a:r>
          </a:p>
          <a:p>
            <a:r>
              <a:rPr lang="cs-CZ" dirty="0" smtClean="0"/>
              <a:t>Zvyšování odpovědností, které byly dříve delegovány pouze nadřízeným </a:t>
            </a:r>
            <a:endParaRPr lang="cs-CZ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cs-CZ" dirty="0" smtClean="0"/>
              <a:t>Reorganizace pracovního procesu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43570" y="1600200"/>
            <a:ext cx="3043230" cy="4525963"/>
          </a:xfrm>
          <a:scene3d>
            <a:camera prst="perspectiveContrastingLeftFacing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cs-CZ" b="1" dirty="0" smtClean="0"/>
              <a:t>Zvyšovat účast pracovníků na rozhodování, obohacovat a rozšiřovat jejich pracovní náplň</a:t>
            </a:r>
          </a:p>
          <a:p>
            <a:endParaRPr lang="cs-CZ" b="1" dirty="0" smtClean="0"/>
          </a:p>
          <a:p>
            <a:r>
              <a:rPr lang="cs-CZ" b="1" dirty="0" smtClean="0"/>
              <a:t>Zvyšovat odpovědnost za vlastní práci a její sebekontrolu</a:t>
            </a:r>
          </a:p>
          <a:p>
            <a:endParaRPr lang="cs-CZ" b="1" dirty="0" smtClean="0"/>
          </a:p>
          <a:p>
            <a:r>
              <a:rPr lang="cs-CZ" b="1" dirty="0" smtClean="0"/>
              <a:t>Využívat pružnou pracovní dobu, podporovat a vyvolávat tvůrčí aktivitu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 flipH="1">
            <a:off x="0" y="1857364"/>
            <a:ext cx="5500694" cy="5000636"/>
          </a:xfrm>
          <a:blipFill>
            <a:blip r:embed="rId3" cstate="print"/>
            <a:tile tx="0" ty="0" sx="100000" sy="100000" flip="none" algn="tl"/>
          </a:blipFill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txBody>
          <a:bodyPr>
            <a:normAutofit fontScale="70000" lnSpcReduction="20000"/>
          </a:bodyPr>
          <a:lstStyle/>
          <a:p>
            <a:pPr algn="just"/>
            <a:endParaRPr lang="cs-CZ" sz="2600" dirty="0" smtClean="0"/>
          </a:p>
          <a:p>
            <a:pPr algn="just"/>
            <a:endParaRPr lang="cs-CZ" sz="2600" dirty="0" smtClean="0"/>
          </a:p>
          <a:p>
            <a:pPr algn="just"/>
            <a:r>
              <a:rPr lang="cs-CZ" sz="3400" b="1" dirty="0" smtClean="0"/>
              <a:t>Sociálně orientované strategie manažerů, které se vztahují k liberalizaci a demokratizaci chování v pracovním procesu</a:t>
            </a:r>
          </a:p>
          <a:p>
            <a:endParaRPr lang="cs-CZ" sz="3400" b="1" dirty="0" smtClean="0"/>
          </a:p>
          <a:p>
            <a:pPr>
              <a:buNone/>
            </a:pPr>
            <a:r>
              <a:rPr lang="cs-CZ" sz="3400" b="1" dirty="0" smtClean="0"/>
              <a:t>Reorganizace se týká přehodnocování :</a:t>
            </a:r>
          </a:p>
          <a:p>
            <a:endParaRPr lang="cs-CZ" sz="3400" b="1" dirty="0" smtClean="0"/>
          </a:p>
          <a:p>
            <a:r>
              <a:rPr lang="cs-CZ" sz="3400" b="1" dirty="0" smtClean="0"/>
              <a:t>rutinní práce</a:t>
            </a:r>
          </a:p>
          <a:p>
            <a:r>
              <a:rPr lang="cs-CZ" sz="3400" b="1" dirty="0" smtClean="0"/>
              <a:t>práce pod striktní kontrolou</a:t>
            </a:r>
          </a:p>
          <a:p>
            <a:r>
              <a:rPr lang="cs-CZ" sz="3400" b="1" dirty="0" smtClean="0"/>
              <a:t>práce roztroušené a standardizované</a:t>
            </a:r>
          </a:p>
          <a:p>
            <a:r>
              <a:rPr lang="cs-CZ" sz="3400" b="1" dirty="0" smtClean="0"/>
              <a:t>práce kolektivizované</a:t>
            </a:r>
            <a:endParaRPr lang="cs-CZ" sz="3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4.2 Sociálně emancipační a sociálně </a:t>
            </a:r>
            <a:r>
              <a:rPr lang="cs-CZ" sz="3600" dirty="0" err="1" smtClean="0"/>
              <a:t>solidarizační</a:t>
            </a:r>
            <a:r>
              <a:rPr lang="cs-CZ" sz="3600" dirty="0" smtClean="0"/>
              <a:t> funkce pracovního procesu v organizacích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scene3d>
            <a:camera prst="obliqueBottomRight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endParaRPr lang="cs-CZ" sz="3600" b="1" dirty="0" smtClean="0"/>
          </a:p>
          <a:p>
            <a:endParaRPr lang="cs-CZ" sz="3600" b="1" dirty="0" smtClean="0"/>
          </a:p>
          <a:p>
            <a:r>
              <a:rPr lang="cs-CZ" sz="3600" b="1" dirty="0" smtClean="0"/>
              <a:t>Aristoteles věděl: </a:t>
            </a:r>
            <a:r>
              <a:rPr lang="cs-CZ" b="1" dirty="0" smtClean="0"/>
              <a:t>„že </a:t>
            </a:r>
            <a:r>
              <a:rPr lang="cs-CZ" b="1" dirty="0" smtClean="0"/>
              <a:t>nemůže být štěstí v nečinnosti, pracovní neplodnosti, nýbrž jen v činnosti na všechny strany rozvětvené a ke všem </a:t>
            </a:r>
            <a:r>
              <a:rPr lang="cs-CZ" b="1" dirty="0" smtClean="0"/>
              <a:t>směřující</a:t>
            </a:r>
            <a:r>
              <a:rPr lang="en-US" b="1" dirty="0" smtClean="0"/>
              <a:t>“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Obecná funkce práce, která spojuje sociální funkce pracovního procesu, je funkce </a:t>
            </a:r>
            <a:r>
              <a:rPr lang="cs-CZ" b="1" i="1" dirty="0" smtClean="0"/>
              <a:t>sociálně emancipační</a:t>
            </a:r>
          </a:p>
          <a:p>
            <a:endParaRPr lang="cs-CZ" b="1" dirty="0" smtClean="0"/>
          </a:p>
          <a:p>
            <a:r>
              <a:rPr lang="cs-CZ" b="1" dirty="0" smtClean="0"/>
              <a:t>Sociálně emancipační funkce osvobozuje jedince od hmotné a mravní bídy života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scene3d>
            <a:camera prst="perspectiveRelaxedModerately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cs-CZ" b="1" dirty="0" smtClean="0"/>
              <a:t>pracovní proces vytváří pevné svazky lidského společenství </a:t>
            </a:r>
          </a:p>
          <a:p>
            <a:endParaRPr lang="cs-CZ" b="1" dirty="0" smtClean="0"/>
          </a:p>
          <a:p>
            <a:r>
              <a:rPr lang="cs-CZ" b="1" dirty="0" smtClean="0"/>
              <a:t>práce má kooperativní charakter</a:t>
            </a:r>
          </a:p>
          <a:p>
            <a:endParaRPr lang="cs-CZ" b="1" dirty="0" smtClean="0"/>
          </a:p>
          <a:p>
            <a:r>
              <a:rPr lang="cs-CZ" b="1" dirty="0" smtClean="0"/>
              <a:t>pracovní život je velký kooperativní podnik</a:t>
            </a:r>
          </a:p>
          <a:p>
            <a:endParaRPr lang="cs-CZ" b="1" dirty="0" smtClean="0"/>
          </a:p>
          <a:p>
            <a:r>
              <a:rPr lang="cs-CZ" b="1" dirty="0" smtClean="0"/>
              <a:t>lidské zdroje jsou na sobě vzájemně závislé</a:t>
            </a:r>
          </a:p>
          <a:p>
            <a:endParaRPr lang="cs-CZ" b="1" dirty="0" smtClean="0"/>
          </a:p>
          <a:p>
            <a:r>
              <a:rPr lang="cs-CZ" b="1" dirty="0" smtClean="0"/>
              <a:t>pracovní proces zajišťuje komfort hmotného a duševního života jedince</a:t>
            </a:r>
          </a:p>
          <a:p>
            <a:endParaRPr lang="cs-CZ" b="1" dirty="0" smtClean="0"/>
          </a:p>
          <a:p>
            <a:r>
              <a:rPr lang="cs-CZ" b="1" dirty="0" smtClean="0"/>
              <a:t>pracovní proces plní funkci sociálně </a:t>
            </a:r>
            <a:r>
              <a:rPr lang="cs-CZ" b="1" dirty="0" err="1" smtClean="0"/>
              <a:t>solidarizační</a:t>
            </a:r>
            <a:endParaRPr lang="cs-CZ" b="1" dirty="0" smtClean="0"/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Sociálně </a:t>
            </a:r>
            <a:r>
              <a:rPr lang="cs-CZ" dirty="0" err="1" smtClean="0"/>
              <a:t>solidarizační</a:t>
            </a:r>
            <a:r>
              <a:rPr lang="cs-CZ" dirty="0" smtClean="0"/>
              <a:t> funkci plní sociální solidarita mezi pracovníky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ln>
            <a:solidFill>
              <a:srgbClr val="0070C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perspectiveRelaxedModerately"/>
            <a:lightRig rig="threePt" dir="t"/>
          </a:scene3d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accent5"/>
                </a:solidFill>
              </a:rPr>
              <a:t>Pracovník cítí, že organizace nejsou jen spolupracovníci, nadřízení a podřízení, ale že organizace je i on sám, protože je s ní spojen společenstvím hmotných, duchovních a mravních hodnot. </a:t>
            </a:r>
            <a:endParaRPr lang="cs-CZ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1007</Words>
  <Application>Microsoft Office PowerPoint</Application>
  <PresentationFormat>Předvádění na obrazovce (4:3)</PresentationFormat>
  <Paragraphs>148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4. Pracovní a výrobně technologický proces v organizacích</vt:lpstr>
      <vt:lpstr>4. Pracovní a výrobně technologický proces v organizacích</vt:lpstr>
      <vt:lpstr>Pracovní proces</vt:lpstr>
      <vt:lpstr>4.1 Humanizace  pracovního procesu v organizacích</vt:lpstr>
      <vt:lpstr>Kritická sociologie a psychologie  o dehumanizaci pracovního procesu</vt:lpstr>
      <vt:lpstr>Oblasti humanizace  pracovního procesu</vt:lpstr>
      <vt:lpstr>Reorganizace pracovního procesu</vt:lpstr>
      <vt:lpstr> 4.2 Sociálně emancipační a sociálně solidarizační funkce pracovního procesu v organizacích </vt:lpstr>
      <vt:lpstr>Sociálně solidarizační funkci plní sociální solidarita mezi pracovníky</vt:lpstr>
      <vt:lpstr>4.3 Ekologizace výrobních technologií  v organizacích</vt:lpstr>
      <vt:lpstr>Čistší produkce výrobních technologií</vt:lpstr>
      <vt:lpstr>Ekologická ohleduplnost   trvale udržitelný rozvoj</vt:lpstr>
      <vt:lpstr>Biosféra planety má nekonečnou tržní hodnotu</vt:lpstr>
      <vt:lpstr> Ekologické postupy a ukazatele 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Pracovní a výrobně technologický proces v organizacích</dc:title>
  <dc:creator>Alina Kubicová</dc:creator>
  <cp:lastModifiedBy>svobodovad</cp:lastModifiedBy>
  <cp:revision>38</cp:revision>
  <dcterms:created xsi:type="dcterms:W3CDTF">2009-01-20T12:48:46Z</dcterms:created>
  <dcterms:modified xsi:type="dcterms:W3CDTF">2018-10-10T12:06:28Z</dcterms:modified>
</cp:coreProperties>
</file>