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0" r:id="rId3"/>
    <p:sldId id="261" r:id="rId4"/>
    <p:sldId id="257" r:id="rId5"/>
    <p:sldId id="264" r:id="rId6"/>
    <p:sldId id="258" r:id="rId7"/>
    <p:sldId id="262" r:id="rId8"/>
    <p:sldId id="263" r:id="rId9"/>
    <p:sldId id="265" r:id="rId10"/>
    <p:sldId id="266" r:id="rId11"/>
    <p:sldId id="267" r:id="rId12"/>
    <p:sldId id="272" r:id="rId13"/>
    <p:sldId id="270" r:id="rId14"/>
    <p:sldId id="271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50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C83BB7-863A-4C67-A960-C4B4F7F2DECA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CA59B7C-1C8A-4B5B-9533-22A0B8957EFE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cene3d>
          <a:camera prst="isometricOffAxis1Right"/>
          <a:lightRig rig="threePt" dir="t"/>
        </a:scene3d>
      </dgm:spPr>
      <dgm:t>
        <a:bodyPr/>
        <a:lstStyle/>
        <a:p>
          <a:pPr algn="ctr"/>
          <a:r>
            <a:rPr lang="cs-CZ" sz="1600" b="1" i="0" dirty="0" smtClean="0"/>
            <a:t>Pracovní způsobilost je specifický soubor vlastností, postojů, znalostí, dovedností a zkušeností, které se promítají do jednání a činí jedince způsobilým k výkonu pracovních činností.</a:t>
          </a:r>
          <a:endParaRPr lang="cs-CZ" sz="1600" b="1" i="0" dirty="0"/>
        </a:p>
      </dgm:t>
    </dgm:pt>
    <dgm:pt modelId="{A5F11BE9-03E4-4E01-A5CC-B2C0B4B9B27A}" type="parTrans" cxnId="{6CB67EEC-5AFD-4FA3-B982-E973FF4DD311}">
      <dgm:prSet/>
      <dgm:spPr/>
      <dgm:t>
        <a:bodyPr/>
        <a:lstStyle/>
        <a:p>
          <a:endParaRPr lang="cs-CZ"/>
        </a:p>
      </dgm:t>
    </dgm:pt>
    <dgm:pt modelId="{BB911925-EC5F-4DB8-B948-8065288A5876}" type="sibTrans" cxnId="{6CB67EEC-5AFD-4FA3-B982-E973FF4DD311}">
      <dgm:prSet/>
      <dgm:spPr/>
      <dgm:t>
        <a:bodyPr/>
        <a:lstStyle/>
        <a:p>
          <a:endParaRPr lang="cs-CZ"/>
        </a:p>
      </dgm:t>
    </dgm:pt>
    <dgm:pt modelId="{94B419D9-5219-4362-BDEB-1E3D98B95F3B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cene3d>
          <a:camera prst="isometricOffAxis1Right"/>
          <a:lightRig rig="threePt" dir="t"/>
        </a:scene3d>
      </dgm:spPr>
      <dgm:t>
        <a:bodyPr/>
        <a:lstStyle/>
        <a:p>
          <a:pPr algn="ctr"/>
          <a:r>
            <a:rPr lang="cs-CZ" sz="2000" b="1" i="0" dirty="0" smtClean="0">
              <a:solidFill>
                <a:schemeClr val="tx1"/>
              </a:solidFill>
            </a:rPr>
            <a:t>Kompetence je potenciál </a:t>
          </a:r>
        </a:p>
        <a:p>
          <a:pPr algn="ctr"/>
          <a:r>
            <a:rPr lang="cs-CZ" sz="2000" b="1" i="0" dirty="0" smtClean="0">
              <a:solidFill>
                <a:schemeClr val="tx1"/>
              </a:solidFill>
            </a:rPr>
            <a:t>k pracovnímu výkonu</a:t>
          </a:r>
        </a:p>
        <a:p>
          <a:pPr algn="ctr"/>
          <a:r>
            <a:rPr lang="cs-CZ" sz="2000" b="1" i="0" dirty="0" smtClean="0">
              <a:solidFill>
                <a:schemeClr val="tx1"/>
              </a:solidFill>
            </a:rPr>
            <a:t>vykonavatele profese</a:t>
          </a:r>
          <a:endParaRPr lang="cs-CZ" sz="2000" b="1" i="0" dirty="0">
            <a:solidFill>
              <a:schemeClr val="tx1"/>
            </a:solidFill>
          </a:endParaRPr>
        </a:p>
      </dgm:t>
    </dgm:pt>
    <dgm:pt modelId="{43E30B59-B733-4FCA-9D7B-A0040891F41C}" type="parTrans" cxnId="{16B5E64D-860B-43E2-A093-6D5071F4478F}">
      <dgm:prSet/>
      <dgm:spPr/>
      <dgm:t>
        <a:bodyPr/>
        <a:lstStyle/>
        <a:p>
          <a:endParaRPr lang="cs-CZ"/>
        </a:p>
      </dgm:t>
    </dgm:pt>
    <dgm:pt modelId="{1DCCCFDA-39BE-4280-A81C-32EA9BDC76FF}" type="sibTrans" cxnId="{16B5E64D-860B-43E2-A093-6D5071F4478F}">
      <dgm:prSet/>
      <dgm:spPr/>
      <dgm:t>
        <a:bodyPr/>
        <a:lstStyle/>
        <a:p>
          <a:endParaRPr lang="cs-CZ"/>
        </a:p>
      </dgm:t>
    </dgm:pt>
    <dgm:pt modelId="{3B461D86-13F9-4F21-8C12-71E5DA6D1709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cene3d>
          <a:camera prst="isometricOffAxis1Right"/>
          <a:lightRig rig="threePt" dir="t"/>
        </a:scene3d>
      </dgm:spPr>
      <dgm:t>
        <a:bodyPr/>
        <a:lstStyle/>
        <a:p>
          <a:pPr algn="ctr"/>
          <a:r>
            <a:rPr lang="cs-CZ" sz="1600" b="1" dirty="0" smtClean="0">
              <a:solidFill>
                <a:schemeClr val="tx1"/>
              </a:solidFill>
            </a:rPr>
            <a:t>Způsobilost vykonavatele profese</a:t>
          </a:r>
        </a:p>
        <a:p>
          <a:pPr algn="ctr"/>
          <a:r>
            <a:rPr lang="cs-CZ" sz="1600" b="1" dirty="0" smtClean="0">
              <a:solidFill>
                <a:schemeClr val="tx1"/>
              </a:solidFill>
            </a:rPr>
            <a:t>je </a:t>
          </a:r>
          <a:r>
            <a:rPr lang="cs-CZ" sz="1600" b="1" dirty="0" smtClean="0">
              <a:solidFill>
                <a:schemeClr val="accent3">
                  <a:lumMod val="50000"/>
                </a:schemeClr>
              </a:solidFill>
            </a:rPr>
            <a:t>obecná</a:t>
          </a:r>
          <a:r>
            <a:rPr lang="cs-CZ" sz="1600" b="1" dirty="0" smtClean="0">
              <a:solidFill>
                <a:schemeClr val="tx1"/>
              </a:solidFill>
            </a:rPr>
            <a:t> a </a:t>
          </a:r>
          <a:r>
            <a:rPr lang="cs-CZ" sz="1600" b="1" dirty="0" smtClean="0">
              <a:solidFill>
                <a:srgbClr val="00B050"/>
              </a:solidFill>
            </a:rPr>
            <a:t>specifická/situační</a:t>
          </a:r>
        </a:p>
        <a:p>
          <a:pPr algn="ctr"/>
          <a:r>
            <a:rPr lang="cs-CZ" sz="1600" b="1" dirty="0" smtClean="0">
              <a:solidFill>
                <a:schemeClr val="tx1"/>
              </a:solidFill>
            </a:rPr>
            <a:t>a koresponduje </a:t>
          </a:r>
        </a:p>
        <a:p>
          <a:pPr algn="ctr"/>
          <a:r>
            <a:rPr lang="cs-CZ" sz="1600" b="1" dirty="0" smtClean="0">
              <a:solidFill>
                <a:schemeClr val="tx1"/>
              </a:solidFill>
            </a:rPr>
            <a:t>s </a:t>
          </a:r>
          <a:r>
            <a:rPr lang="cs-CZ" sz="1600" b="1" dirty="0" smtClean="0">
              <a:solidFill>
                <a:schemeClr val="tx2"/>
              </a:solidFill>
            </a:rPr>
            <a:t>pravomocí</a:t>
          </a:r>
          <a:r>
            <a:rPr lang="cs-CZ" sz="1600" b="1" dirty="0" smtClean="0">
              <a:solidFill>
                <a:schemeClr val="tx1"/>
              </a:solidFill>
            </a:rPr>
            <a:t> a </a:t>
          </a:r>
          <a:r>
            <a:rPr lang="cs-CZ" sz="1600" b="1" dirty="0" smtClean="0">
              <a:solidFill>
                <a:schemeClr val="tx2">
                  <a:lumMod val="60000"/>
                  <a:lumOff val="40000"/>
                </a:schemeClr>
              </a:solidFill>
            </a:rPr>
            <a:t>odpovědností</a:t>
          </a:r>
          <a:endParaRPr lang="cs-CZ" sz="1600" b="1" dirty="0">
            <a:solidFill>
              <a:schemeClr val="tx2">
                <a:lumMod val="60000"/>
                <a:lumOff val="40000"/>
              </a:schemeClr>
            </a:solidFill>
          </a:endParaRPr>
        </a:p>
      </dgm:t>
    </dgm:pt>
    <dgm:pt modelId="{C34475BB-4639-42C5-960A-51EF760B17EF}" type="parTrans" cxnId="{D609D069-4B1A-400B-AA1A-51AE5A12BA4A}">
      <dgm:prSet/>
      <dgm:spPr/>
      <dgm:t>
        <a:bodyPr/>
        <a:lstStyle/>
        <a:p>
          <a:endParaRPr lang="cs-CZ"/>
        </a:p>
      </dgm:t>
    </dgm:pt>
    <dgm:pt modelId="{F8E46485-F806-4265-A497-4F430581A75F}" type="sibTrans" cxnId="{D609D069-4B1A-400B-AA1A-51AE5A12BA4A}">
      <dgm:prSet/>
      <dgm:spPr/>
      <dgm:t>
        <a:bodyPr/>
        <a:lstStyle/>
        <a:p>
          <a:endParaRPr lang="cs-CZ"/>
        </a:p>
      </dgm:t>
    </dgm:pt>
    <dgm:pt modelId="{848706F8-CACF-43F9-8117-7B51958E55A9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cene3d>
          <a:camera prst="isometricOffAxis1Right"/>
          <a:lightRig rig="threePt" dir="t"/>
        </a:scene3d>
      </dgm:spPr>
      <dgm:t>
        <a:bodyPr/>
        <a:lstStyle/>
        <a:p>
          <a:r>
            <a:rPr lang="cs-CZ" sz="1800" b="1" i="0" dirty="0" smtClean="0">
              <a:solidFill>
                <a:schemeClr val="accent2"/>
              </a:solidFill>
            </a:rPr>
            <a:t>Kompetentnost</a:t>
          </a:r>
          <a:r>
            <a:rPr lang="cs-CZ" sz="1800" b="1" i="0" dirty="0" smtClean="0">
              <a:solidFill>
                <a:schemeClr val="tx1"/>
              </a:solidFill>
            </a:rPr>
            <a:t> je realizovaná </a:t>
          </a:r>
        </a:p>
        <a:p>
          <a:r>
            <a:rPr lang="cs-CZ" sz="1800" b="1" i="0" dirty="0" smtClean="0">
              <a:solidFill>
                <a:schemeClr val="tx1"/>
              </a:solidFill>
            </a:rPr>
            <a:t>schopnost vykonavatele profese</a:t>
          </a:r>
          <a:endParaRPr lang="cs-CZ" sz="1800" b="1" i="0" dirty="0">
            <a:solidFill>
              <a:schemeClr val="tx1"/>
            </a:solidFill>
          </a:endParaRPr>
        </a:p>
      </dgm:t>
    </dgm:pt>
    <dgm:pt modelId="{E22D1D50-7290-4DBE-93E9-E3B9CEA3FEC7}" type="parTrans" cxnId="{12B98FDA-A813-4567-8198-D56A38E717AC}">
      <dgm:prSet/>
      <dgm:spPr/>
      <dgm:t>
        <a:bodyPr/>
        <a:lstStyle/>
        <a:p>
          <a:endParaRPr lang="cs-CZ"/>
        </a:p>
      </dgm:t>
    </dgm:pt>
    <dgm:pt modelId="{E8A243F9-5A43-46E9-9B9E-7B0C6E5E11F4}" type="sibTrans" cxnId="{12B98FDA-A813-4567-8198-D56A38E717AC}">
      <dgm:prSet/>
      <dgm:spPr/>
      <dgm:t>
        <a:bodyPr/>
        <a:lstStyle/>
        <a:p>
          <a:endParaRPr lang="cs-CZ"/>
        </a:p>
      </dgm:t>
    </dgm:pt>
    <dgm:pt modelId="{849DD4A4-2D6B-4BFC-8CFA-459C59D86E31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cene3d>
          <a:camera prst="isometricOffAxis1Right"/>
          <a:lightRig rig="threePt" dir="t"/>
        </a:scene3d>
      </dgm:spPr>
      <dgm:t>
        <a:bodyPr/>
        <a:lstStyle/>
        <a:p>
          <a:r>
            <a:rPr lang="cs-CZ" sz="1800" b="1" i="0" dirty="0" smtClean="0">
              <a:solidFill>
                <a:schemeClr val="tx1"/>
              </a:solidFill>
            </a:rPr>
            <a:t>Profesní kompetence je pracovní způsobilost a</a:t>
          </a:r>
        </a:p>
        <a:p>
          <a:r>
            <a:rPr lang="cs-CZ" sz="1800" b="1" i="0" dirty="0" smtClean="0">
              <a:solidFill>
                <a:schemeClr val="tx1"/>
              </a:solidFill>
            </a:rPr>
            <a:t>  skutečná profesionalita vykonavatele profese</a:t>
          </a:r>
          <a:endParaRPr lang="cs-CZ" sz="1800" b="1" i="0" dirty="0">
            <a:solidFill>
              <a:schemeClr val="tx1"/>
            </a:solidFill>
          </a:endParaRPr>
        </a:p>
      </dgm:t>
    </dgm:pt>
    <dgm:pt modelId="{9F00184C-989B-4D3E-A93C-BAD2C083ECD2}" type="parTrans" cxnId="{9C84E6DD-801A-4490-ADF2-5A997B65F9B5}">
      <dgm:prSet/>
      <dgm:spPr/>
      <dgm:t>
        <a:bodyPr/>
        <a:lstStyle/>
        <a:p>
          <a:endParaRPr lang="cs-CZ"/>
        </a:p>
      </dgm:t>
    </dgm:pt>
    <dgm:pt modelId="{826BE1C6-0E76-4B30-8C6D-AB840EC17B28}" type="sibTrans" cxnId="{9C84E6DD-801A-4490-ADF2-5A997B65F9B5}">
      <dgm:prSet/>
      <dgm:spPr/>
      <dgm:t>
        <a:bodyPr/>
        <a:lstStyle/>
        <a:p>
          <a:endParaRPr lang="cs-CZ"/>
        </a:p>
      </dgm:t>
    </dgm:pt>
    <dgm:pt modelId="{55A295D1-1D49-4163-8E1F-14B09B404E00}" type="pres">
      <dgm:prSet presAssocID="{C8C83BB7-863A-4C67-A960-C4B4F7F2DEC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791BE2C-82D2-41E5-814A-541D41C1B5DC}" type="pres">
      <dgm:prSet presAssocID="{0CA59B7C-1C8A-4B5B-9533-22A0B8957EFE}" presName="node" presStyleLbl="node1" presStyleIdx="0" presStyleCnt="5" custScaleY="16765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021A1CB-91EB-4520-A1C4-A468383DC8AA}" type="pres">
      <dgm:prSet presAssocID="{BB911925-EC5F-4DB8-B948-8065288A5876}" presName="sibTrans" presStyleCnt="0"/>
      <dgm:spPr/>
    </dgm:pt>
    <dgm:pt modelId="{F685F404-FC74-415F-98FC-5E5C79601CAA}" type="pres">
      <dgm:prSet presAssocID="{94B419D9-5219-4362-BDEB-1E3D98B95F3B}" presName="node" presStyleLbl="node1" presStyleIdx="1" presStyleCnt="5" custScaleY="16299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6879E26-64FC-46C3-BF54-0D1ED6457D0C}" type="pres">
      <dgm:prSet presAssocID="{1DCCCFDA-39BE-4280-A81C-32EA9BDC76FF}" presName="sibTrans" presStyleCnt="0"/>
      <dgm:spPr/>
    </dgm:pt>
    <dgm:pt modelId="{A512A655-9CBD-4CB2-BC1C-AD8A62B31E50}" type="pres">
      <dgm:prSet presAssocID="{3B461D86-13F9-4F21-8C12-71E5DA6D1709}" presName="node" presStyleLbl="node1" presStyleIdx="2" presStyleCnt="5" custScaleY="13298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B186098-9396-40C3-AB75-6D5DD1B6DDEB}" type="pres">
      <dgm:prSet presAssocID="{F8E46485-F806-4265-A497-4F430581A75F}" presName="sibTrans" presStyleCnt="0"/>
      <dgm:spPr/>
    </dgm:pt>
    <dgm:pt modelId="{0FF9BEEF-D9B2-476F-AD71-838FD2DF062F}" type="pres">
      <dgm:prSet presAssocID="{848706F8-CACF-43F9-8117-7B51958E55A9}" presName="node" presStyleLbl="node1" presStyleIdx="3" presStyleCnt="5" custScaleY="12927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6B58AB2-A5DE-4C5C-9E9C-743358504BB0}" type="pres">
      <dgm:prSet presAssocID="{E8A243F9-5A43-46E9-9B9E-7B0C6E5E11F4}" presName="sibTrans" presStyleCnt="0"/>
      <dgm:spPr/>
    </dgm:pt>
    <dgm:pt modelId="{75AF8CD7-BBB4-4854-A322-BE38690E90DE}" type="pres">
      <dgm:prSet presAssocID="{849DD4A4-2D6B-4BFC-8CFA-459C59D86E31}" presName="node" presStyleLbl="node1" presStyleIdx="4" presStyleCnt="5" custScaleX="20775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6702203-5930-4E8C-9B9E-1E5D12BB1B34}" type="presOf" srcId="{848706F8-CACF-43F9-8117-7B51958E55A9}" destId="{0FF9BEEF-D9B2-476F-AD71-838FD2DF062F}" srcOrd="0" destOrd="0" presId="urn:microsoft.com/office/officeart/2005/8/layout/default#1"/>
    <dgm:cxn modelId="{4B8C4D1E-D4CB-4096-9932-07B4F1C9C786}" type="presOf" srcId="{849DD4A4-2D6B-4BFC-8CFA-459C59D86E31}" destId="{75AF8CD7-BBB4-4854-A322-BE38690E90DE}" srcOrd="0" destOrd="0" presId="urn:microsoft.com/office/officeart/2005/8/layout/default#1"/>
    <dgm:cxn modelId="{5596F9C7-D547-48DD-BEF9-A0240B2CFBA0}" type="presOf" srcId="{3B461D86-13F9-4F21-8C12-71E5DA6D1709}" destId="{A512A655-9CBD-4CB2-BC1C-AD8A62B31E50}" srcOrd="0" destOrd="0" presId="urn:microsoft.com/office/officeart/2005/8/layout/default#1"/>
    <dgm:cxn modelId="{8D05B15E-1F20-4D61-A137-35DBDF82DA0F}" type="presOf" srcId="{C8C83BB7-863A-4C67-A960-C4B4F7F2DECA}" destId="{55A295D1-1D49-4163-8E1F-14B09B404E00}" srcOrd="0" destOrd="0" presId="urn:microsoft.com/office/officeart/2005/8/layout/default#1"/>
    <dgm:cxn modelId="{C5C1A8A0-A20F-473E-A238-B9C4055FCE74}" type="presOf" srcId="{0CA59B7C-1C8A-4B5B-9533-22A0B8957EFE}" destId="{6791BE2C-82D2-41E5-814A-541D41C1B5DC}" srcOrd="0" destOrd="0" presId="urn:microsoft.com/office/officeart/2005/8/layout/default#1"/>
    <dgm:cxn modelId="{12B98FDA-A813-4567-8198-D56A38E717AC}" srcId="{C8C83BB7-863A-4C67-A960-C4B4F7F2DECA}" destId="{848706F8-CACF-43F9-8117-7B51958E55A9}" srcOrd="3" destOrd="0" parTransId="{E22D1D50-7290-4DBE-93E9-E3B9CEA3FEC7}" sibTransId="{E8A243F9-5A43-46E9-9B9E-7B0C6E5E11F4}"/>
    <dgm:cxn modelId="{6CB67EEC-5AFD-4FA3-B982-E973FF4DD311}" srcId="{C8C83BB7-863A-4C67-A960-C4B4F7F2DECA}" destId="{0CA59B7C-1C8A-4B5B-9533-22A0B8957EFE}" srcOrd="0" destOrd="0" parTransId="{A5F11BE9-03E4-4E01-A5CC-B2C0B4B9B27A}" sibTransId="{BB911925-EC5F-4DB8-B948-8065288A5876}"/>
    <dgm:cxn modelId="{9C84E6DD-801A-4490-ADF2-5A997B65F9B5}" srcId="{C8C83BB7-863A-4C67-A960-C4B4F7F2DECA}" destId="{849DD4A4-2D6B-4BFC-8CFA-459C59D86E31}" srcOrd="4" destOrd="0" parTransId="{9F00184C-989B-4D3E-A93C-BAD2C083ECD2}" sibTransId="{826BE1C6-0E76-4B30-8C6D-AB840EC17B28}"/>
    <dgm:cxn modelId="{D609D069-4B1A-400B-AA1A-51AE5A12BA4A}" srcId="{C8C83BB7-863A-4C67-A960-C4B4F7F2DECA}" destId="{3B461D86-13F9-4F21-8C12-71E5DA6D1709}" srcOrd="2" destOrd="0" parTransId="{C34475BB-4639-42C5-960A-51EF760B17EF}" sibTransId="{F8E46485-F806-4265-A497-4F430581A75F}"/>
    <dgm:cxn modelId="{A5BBEFE1-5B46-4636-9535-8C90BEC16120}" type="presOf" srcId="{94B419D9-5219-4362-BDEB-1E3D98B95F3B}" destId="{F685F404-FC74-415F-98FC-5E5C79601CAA}" srcOrd="0" destOrd="0" presId="urn:microsoft.com/office/officeart/2005/8/layout/default#1"/>
    <dgm:cxn modelId="{16B5E64D-860B-43E2-A093-6D5071F4478F}" srcId="{C8C83BB7-863A-4C67-A960-C4B4F7F2DECA}" destId="{94B419D9-5219-4362-BDEB-1E3D98B95F3B}" srcOrd="1" destOrd="0" parTransId="{43E30B59-B733-4FCA-9D7B-A0040891F41C}" sibTransId="{1DCCCFDA-39BE-4280-A81C-32EA9BDC76FF}"/>
    <dgm:cxn modelId="{7454B686-D7F5-4861-9D76-828F479C7765}" type="presParOf" srcId="{55A295D1-1D49-4163-8E1F-14B09B404E00}" destId="{6791BE2C-82D2-41E5-814A-541D41C1B5DC}" srcOrd="0" destOrd="0" presId="urn:microsoft.com/office/officeart/2005/8/layout/default#1"/>
    <dgm:cxn modelId="{2D04DD1E-C771-42FD-9920-0EE1E0CBFEF7}" type="presParOf" srcId="{55A295D1-1D49-4163-8E1F-14B09B404E00}" destId="{7021A1CB-91EB-4520-A1C4-A468383DC8AA}" srcOrd="1" destOrd="0" presId="urn:microsoft.com/office/officeart/2005/8/layout/default#1"/>
    <dgm:cxn modelId="{343781EF-1EAC-44D1-A60C-EB8800FC28AE}" type="presParOf" srcId="{55A295D1-1D49-4163-8E1F-14B09B404E00}" destId="{F685F404-FC74-415F-98FC-5E5C79601CAA}" srcOrd="2" destOrd="0" presId="urn:microsoft.com/office/officeart/2005/8/layout/default#1"/>
    <dgm:cxn modelId="{3A3AEFE6-C6A7-45AE-8B21-0CD51004A1BB}" type="presParOf" srcId="{55A295D1-1D49-4163-8E1F-14B09B404E00}" destId="{F6879E26-64FC-46C3-BF54-0D1ED6457D0C}" srcOrd="3" destOrd="0" presId="urn:microsoft.com/office/officeart/2005/8/layout/default#1"/>
    <dgm:cxn modelId="{161C1452-6A29-4500-A614-3E8C8B368FE0}" type="presParOf" srcId="{55A295D1-1D49-4163-8E1F-14B09B404E00}" destId="{A512A655-9CBD-4CB2-BC1C-AD8A62B31E50}" srcOrd="4" destOrd="0" presId="urn:microsoft.com/office/officeart/2005/8/layout/default#1"/>
    <dgm:cxn modelId="{328F0066-5515-4715-8E4A-339886C756EA}" type="presParOf" srcId="{55A295D1-1D49-4163-8E1F-14B09B404E00}" destId="{FB186098-9396-40C3-AB75-6D5DD1B6DDEB}" srcOrd="5" destOrd="0" presId="urn:microsoft.com/office/officeart/2005/8/layout/default#1"/>
    <dgm:cxn modelId="{11A1D528-36D5-4561-8F23-544D3E82DDC9}" type="presParOf" srcId="{55A295D1-1D49-4163-8E1F-14B09B404E00}" destId="{0FF9BEEF-D9B2-476F-AD71-838FD2DF062F}" srcOrd="6" destOrd="0" presId="urn:microsoft.com/office/officeart/2005/8/layout/default#1"/>
    <dgm:cxn modelId="{9BA53532-2F7B-4426-9A3B-0627741B8B76}" type="presParOf" srcId="{55A295D1-1D49-4163-8E1F-14B09B404E00}" destId="{96B58AB2-A5DE-4C5C-9E9C-743358504BB0}" srcOrd="7" destOrd="0" presId="urn:microsoft.com/office/officeart/2005/8/layout/default#1"/>
    <dgm:cxn modelId="{4986C929-EDCC-4610-9E0F-1A9420C98DFE}" type="presParOf" srcId="{55A295D1-1D49-4163-8E1F-14B09B404E00}" destId="{75AF8CD7-BBB4-4854-A322-BE38690E90DE}" srcOrd="8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102F2B9-32E0-4DDB-B3F4-3E91F2334947}" type="doc">
      <dgm:prSet loTypeId="urn:microsoft.com/office/officeart/2005/8/layout/cycle1" loCatId="cycle" qsTypeId="urn:microsoft.com/office/officeart/2005/8/quickstyle/simple1" qsCatId="simple" csTypeId="urn:microsoft.com/office/officeart/2005/8/colors/colorful5" csCatId="colorful" phldr="1"/>
      <dgm:spPr>
        <a:scene3d>
          <a:camera prst="perspectiveRelaxedModerately"/>
          <a:lightRig rig="threePt" dir="t"/>
        </a:scene3d>
      </dgm:spPr>
      <dgm:t>
        <a:bodyPr/>
        <a:lstStyle/>
        <a:p>
          <a:endParaRPr lang="cs-CZ"/>
        </a:p>
      </dgm:t>
    </dgm:pt>
    <dgm:pt modelId="{5621B918-EB94-4ED3-8523-D24195F5DCE5}">
      <dgm:prSet phldrT="[Text]"/>
      <dgm:spPr/>
      <dgm:t>
        <a:bodyPr/>
        <a:lstStyle/>
        <a:p>
          <a:r>
            <a:rPr lang="cs-CZ" b="1" dirty="0" smtClean="0"/>
            <a:t>1. Poznávejte sami sebe</a:t>
          </a:r>
          <a:endParaRPr lang="cs-CZ" b="1" dirty="0"/>
        </a:p>
      </dgm:t>
    </dgm:pt>
    <dgm:pt modelId="{6ADD3559-5525-405B-A5AF-144FAC5A3BCD}" type="parTrans" cxnId="{3987B2DA-7159-4E80-BEDB-A63D8BE5EC59}">
      <dgm:prSet/>
      <dgm:spPr/>
      <dgm:t>
        <a:bodyPr/>
        <a:lstStyle/>
        <a:p>
          <a:endParaRPr lang="cs-CZ"/>
        </a:p>
      </dgm:t>
    </dgm:pt>
    <dgm:pt modelId="{0E57A4F9-1BE7-4E8F-80C2-1D5B57BF0975}" type="sibTrans" cxnId="{3987B2DA-7159-4E80-BEDB-A63D8BE5EC59}">
      <dgm:prSet/>
      <dgm:spPr/>
      <dgm:t>
        <a:bodyPr/>
        <a:lstStyle/>
        <a:p>
          <a:endParaRPr lang="cs-CZ"/>
        </a:p>
      </dgm:t>
    </dgm:pt>
    <dgm:pt modelId="{A97F19C1-1192-4A58-9C76-A13F3D647449}">
      <dgm:prSet phldrT="[Text]"/>
      <dgm:spPr/>
      <dgm:t>
        <a:bodyPr/>
        <a:lstStyle/>
        <a:p>
          <a:r>
            <a:rPr lang="cs-CZ" b="1" dirty="0" smtClean="0"/>
            <a:t>2. Najděte svou vizi a zaujetí</a:t>
          </a:r>
          <a:endParaRPr lang="cs-CZ" b="1" dirty="0"/>
        </a:p>
      </dgm:t>
    </dgm:pt>
    <dgm:pt modelId="{1D19E4BD-2B01-411F-957A-1AFBE258F242}" type="parTrans" cxnId="{E685C473-B4EA-4166-BC58-3D02AE7366C2}">
      <dgm:prSet/>
      <dgm:spPr/>
      <dgm:t>
        <a:bodyPr/>
        <a:lstStyle/>
        <a:p>
          <a:endParaRPr lang="cs-CZ"/>
        </a:p>
      </dgm:t>
    </dgm:pt>
    <dgm:pt modelId="{66274413-0670-4B30-A024-E8E52844D6C2}" type="sibTrans" cxnId="{E685C473-B4EA-4166-BC58-3D02AE7366C2}">
      <dgm:prSet/>
      <dgm:spPr/>
      <dgm:t>
        <a:bodyPr/>
        <a:lstStyle/>
        <a:p>
          <a:endParaRPr lang="cs-CZ"/>
        </a:p>
      </dgm:t>
    </dgm:pt>
    <dgm:pt modelId="{81A0E8CF-A3FF-4BC8-B25E-A318E6A3D4B3}">
      <dgm:prSet phldrT="[Text]"/>
      <dgm:spPr/>
      <dgm:t>
        <a:bodyPr/>
        <a:lstStyle/>
        <a:p>
          <a:r>
            <a:rPr lang="cs-CZ" b="1" dirty="0" smtClean="0"/>
            <a:t>3. Zdravě riskujte</a:t>
          </a:r>
          <a:endParaRPr lang="cs-CZ" b="1" dirty="0"/>
        </a:p>
      </dgm:t>
    </dgm:pt>
    <dgm:pt modelId="{215A5D8B-B642-47D8-934A-A8F199CE9508}" type="parTrans" cxnId="{511BC0DB-CA11-4C75-9165-721CEB27D378}">
      <dgm:prSet/>
      <dgm:spPr/>
      <dgm:t>
        <a:bodyPr/>
        <a:lstStyle/>
        <a:p>
          <a:endParaRPr lang="cs-CZ"/>
        </a:p>
      </dgm:t>
    </dgm:pt>
    <dgm:pt modelId="{97CAEDDC-AF56-4443-ADD0-9BE5F1A40501}" type="sibTrans" cxnId="{511BC0DB-CA11-4C75-9165-721CEB27D378}">
      <dgm:prSet/>
      <dgm:spPr/>
      <dgm:t>
        <a:bodyPr/>
        <a:lstStyle/>
        <a:p>
          <a:endParaRPr lang="cs-CZ"/>
        </a:p>
      </dgm:t>
    </dgm:pt>
    <dgm:pt modelId="{242F241E-73B5-47CB-A6D4-3C5D5BE63E06}">
      <dgm:prSet phldrT="[Text]"/>
      <dgm:spPr/>
      <dgm:t>
        <a:bodyPr/>
        <a:lstStyle/>
        <a:p>
          <a:r>
            <a:rPr lang="cs-CZ" b="1" dirty="0" smtClean="0"/>
            <a:t>4. Komunikujte chytře</a:t>
          </a:r>
          <a:endParaRPr lang="cs-CZ" b="1" dirty="0"/>
        </a:p>
      </dgm:t>
    </dgm:pt>
    <dgm:pt modelId="{A5B0D590-7E0C-416C-B8A2-8BFEC8FD3D4C}" type="parTrans" cxnId="{2555C28C-DEEF-4018-9451-DC62F53FDC06}">
      <dgm:prSet/>
      <dgm:spPr/>
      <dgm:t>
        <a:bodyPr/>
        <a:lstStyle/>
        <a:p>
          <a:endParaRPr lang="cs-CZ"/>
        </a:p>
      </dgm:t>
    </dgm:pt>
    <dgm:pt modelId="{AC83AED3-5AEB-4F97-A631-9397353439F8}" type="sibTrans" cxnId="{2555C28C-DEEF-4018-9451-DC62F53FDC06}">
      <dgm:prSet/>
      <dgm:spPr/>
      <dgm:t>
        <a:bodyPr/>
        <a:lstStyle/>
        <a:p>
          <a:endParaRPr lang="cs-CZ"/>
        </a:p>
      </dgm:t>
    </dgm:pt>
    <dgm:pt modelId="{11D42297-561C-46DE-8171-509735DA2160}">
      <dgm:prSet phldrT="[Text]"/>
      <dgm:spPr/>
      <dgm:t>
        <a:bodyPr/>
        <a:lstStyle/>
        <a:p>
          <a:r>
            <a:rPr lang="cs-CZ" b="1" dirty="0" smtClean="0"/>
            <a:t>5. Kontrolujte dosažený pokrok a výsledky</a:t>
          </a:r>
          <a:endParaRPr lang="cs-CZ" b="1" dirty="0"/>
        </a:p>
      </dgm:t>
    </dgm:pt>
    <dgm:pt modelId="{06201697-1F76-478F-99F0-75156CCC5F1A}" type="parTrans" cxnId="{DD3EDBC1-6F71-48A4-9CA2-9BDCE9AFEBE5}">
      <dgm:prSet/>
      <dgm:spPr/>
      <dgm:t>
        <a:bodyPr/>
        <a:lstStyle/>
        <a:p>
          <a:endParaRPr lang="cs-CZ"/>
        </a:p>
      </dgm:t>
    </dgm:pt>
    <dgm:pt modelId="{8070B2FD-2EE8-48AD-8F7B-DBD75C7862F9}" type="sibTrans" cxnId="{DD3EDBC1-6F71-48A4-9CA2-9BDCE9AFEBE5}">
      <dgm:prSet/>
      <dgm:spPr/>
      <dgm:t>
        <a:bodyPr/>
        <a:lstStyle/>
        <a:p>
          <a:endParaRPr lang="cs-CZ"/>
        </a:p>
      </dgm:t>
    </dgm:pt>
    <dgm:pt modelId="{550C7E59-F479-4222-B5DB-7620642D0199}" type="pres">
      <dgm:prSet presAssocID="{A102F2B9-32E0-4DDB-B3F4-3E91F233494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F64EC73-E6DA-4E46-BCEF-6DB50A3A2062}" type="pres">
      <dgm:prSet presAssocID="{5621B918-EB94-4ED3-8523-D24195F5DCE5}" presName="dummy" presStyleCnt="0"/>
      <dgm:spPr/>
    </dgm:pt>
    <dgm:pt modelId="{E94FDE94-DA5A-4EC6-9DE3-6A252C934E32}" type="pres">
      <dgm:prSet presAssocID="{5621B918-EB94-4ED3-8523-D24195F5DCE5}" presName="node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551A30F-29F6-4241-BBBA-51B541B01721}" type="pres">
      <dgm:prSet presAssocID="{0E57A4F9-1BE7-4E8F-80C2-1D5B57BF0975}" presName="sibTrans" presStyleLbl="node1" presStyleIdx="0" presStyleCnt="5"/>
      <dgm:spPr/>
      <dgm:t>
        <a:bodyPr/>
        <a:lstStyle/>
        <a:p>
          <a:endParaRPr lang="cs-CZ"/>
        </a:p>
      </dgm:t>
    </dgm:pt>
    <dgm:pt modelId="{C26D4D89-AA2A-4105-936D-FCC5A8AE7AA7}" type="pres">
      <dgm:prSet presAssocID="{A97F19C1-1192-4A58-9C76-A13F3D647449}" presName="dummy" presStyleCnt="0"/>
      <dgm:spPr/>
    </dgm:pt>
    <dgm:pt modelId="{3C6E424F-4211-4440-9D1E-63042B8DF790}" type="pres">
      <dgm:prSet presAssocID="{A97F19C1-1192-4A58-9C76-A13F3D647449}" presName="node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1F1E376-5967-4424-897A-77BB14AE2E5E}" type="pres">
      <dgm:prSet presAssocID="{66274413-0670-4B30-A024-E8E52844D6C2}" presName="sibTrans" presStyleLbl="node1" presStyleIdx="1" presStyleCnt="5"/>
      <dgm:spPr/>
      <dgm:t>
        <a:bodyPr/>
        <a:lstStyle/>
        <a:p>
          <a:endParaRPr lang="cs-CZ"/>
        </a:p>
      </dgm:t>
    </dgm:pt>
    <dgm:pt modelId="{E48FD4FC-0735-4695-B4BA-E270716B31E2}" type="pres">
      <dgm:prSet presAssocID="{81A0E8CF-A3FF-4BC8-B25E-A318E6A3D4B3}" presName="dummy" presStyleCnt="0"/>
      <dgm:spPr/>
    </dgm:pt>
    <dgm:pt modelId="{8A10C8C2-E697-49C1-A76B-7C72017A5CED}" type="pres">
      <dgm:prSet presAssocID="{81A0E8CF-A3FF-4BC8-B25E-A318E6A3D4B3}" presName="node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0E79491-A8B6-4C89-9E1D-0A8FD7C91B48}" type="pres">
      <dgm:prSet presAssocID="{97CAEDDC-AF56-4443-ADD0-9BE5F1A40501}" presName="sibTrans" presStyleLbl="node1" presStyleIdx="2" presStyleCnt="5"/>
      <dgm:spPr/>
      <dgm:t>
        <a:bodyPr/>
        <a:lstStyle/>
        <a:p>
          <a:endParaRPr lang="cs-CZ"/>
        </a:p>
      </dgm:t>
    </dgm:pt>
    <dgm:pt modelId="{371F3959-7828-4BC4-A82D-3F16D972F810}" type="pres">
      <dgm:prSet presAssocID="{242F241E-73B5-47CB-A6D4-3C5D5BE63E06}" presName="dummy" presStyleCnt="0"/>
      <dgm:spPr/>
    </dgm:pt>
    <dgm:pt modelId="{DBE5AF10-E742-4EB6-A98B-A286CA64B9F5}" type="pres">
      <dgm:prSet presAssocID="{242F241E-73B5-47CB-A6D4-3C5D5BE63E06}" presName="node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0F02090-FE95-4F50-AD35-72E68DEC9CCF}" type="pres">
      <dgm:prSet presAssocID="{AC83AED3-5AEB-4F97-A631-9397353439F8}" presName="sibTrans" presStyleLbl="node1" presStyleIdx="3" presStyleCnt="5"/>
      <dgm:spPr/>
      <dgm:t>
        <a:bodyPr/>
        <a:lstStyle/>
        <a:p>
          <a:endParaRPr lang="cs-CZ"/>
        </a:p>
      </dgm:t>
    </dgm:pt>
    <dgm:pt modelId="{4B98CD88-EC18-4F59-A1BC-4FFB440D2AC4}" type="pres">
      <dgm:prSet presAssocID="{11D42297-561C-46DE-8171-509735DA2160}" presName="dummy" presStyleCnt="0"/>
      <dgm:spPr/>
    </dgm:pt>
    <dgm:pt modelId="{AB4B5D0E-FD39-4F76-B14A-D8AD4FE0E83D}" type="pres">
      <dgm:prSet presAssocID="{11D42297-561C-46DE-8171-509735DA2160}" presName="nod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7A1F201-45A6-4893-BEE4-3FBEBB8E66C8}" type="pres">
      <dgm:prSet presAssocID="{8070B2FD-2EE8-48AD-8F7B-DBD75C7862F9}" presName="sibTrans" presStyleLbl="node1" presStyleIdx="4" presStyleCnt="5"/>
      <dgm:spPr/>
      <dgm:t>
        <a:bodyPr/>
        <a:lstStyle/>
        <a:p>
          <a:endParaRPr lang="cs-CZ"/>
        </a:p>
      </dgm:t>
    </dgm:pt>
  </dgm:ptLst>
  <dgm:cxnLst>
    <dgm:cxn modelId="{63444B1D-BB25-4D4F-B220-BE9D7B7C94C9}" type="presOf" srcId="{242F241E-73B5-47CB-A6D4-3C5D5BE63E06}" destId="{DBE5AF10-E742-4EB6-A98B-A286CA64B9F5}" srcOrd="0" destOrd="0" presId="urn:microsoft.com/office/officeart/2005/8/layout/cycle1"/>
    <dgm:cxn modelId="{3987B2DA-7159-4E80-BEDB-A63D8BE5EC59}" srcId="{A102F2B9-32E0-4DDB-B3F4-3E91F2334947}" destId="{5621B918-EB94-4ED3-8523-D24195F5DCE5}" srcOrd="0" destOrd="0" parTransId="{6ADD3559-5525-405B-A5AF-144FAC5A3BCD}" sibTransId="{0E57A4F9-1BE7-4E8F-80C2-1D5B57BF0975}"/>
    <dgm:cxn modelId="{F9796FA1-D3FC-4C58-A712-AFA075B5D47A}" type="presOf" srcId="{5621B918-EB94-4ED3-8523-D24195F5DCE5}" destId="{E94FDE94-DA5A-4EC6-9DE3-6A252C934E32}" srcOrd="0" destOrd="0" presId="urn:microsoft.com/office/officeart/2005/8/layout/cycle1"/>
    <dgm:cxn modelId="{9069B222-EF42-4F00-BD07-008BE88FE44A}" type="presOf" srcId="{97CAEDDC-AF56-4443-ADD0-9BE5F1A40501}" destId="{80E79491-A8B6-4C89-9E1D-0A8FD7C91B48}" srcOrd="0" destOrd="0" presId="urn:microsoft.com/office/officeart/2005/8/layout/cycle1"/>
    <dgm:cxn modelId="{B8658D28-F151-49EC-B337-27D0442E2A10}" type="presOf" srcId="{A102F2B9-32E0-4DDB-B3F4-3E91F2334947}" destId="{550C7E59-F479-4222-B5DB-7620642D0199}" srcOrd="0" destOrd="0" presId="urn:microsoft.com/office/officeart/2005/8/layout/cycle1"/>
    <dgm:cxn modelId="{2B832779-9F1A-42AF-8D44-ADF8B0D0FF1E}" type="presOf" srcId="{81A0E8CF-A3FF-4BC8-B25E-A318E6A3D4B3}" destId="{8A10C8C2-E697-49C1-A76B-7C72017A5CED}" srcOrd="0" destOrd="0" presId="urn:microsoft.com/office/officeart/2005/8/layout/cycle1"/>
    <dgm:cxn modelId="{DD3EDBC1-6F71-48A4-9CA2-9BDCE9AFEBE5}" srcId="{A102F2B9-32E0-4DDB-B3F4-3E91F2334947}" destId="{11D42297-561C-46DE-8171-509735DA2160}" srcOrd="4" destOrd="0" parTransId="{06201697-1F76-478F-99F0-75156CCC5F1A}" sibTransId="{8070B2FD-2EE8-48AD-8F7B-DBD75C7862F9}"/>
    <dgm:cxn modelId="{1B844067-806B-497A-A4C0-BF1278294D7E}" type="presOf" srcId="{A97F19C1-1192-4A58-9C76-A13F3D647449}" destId="{3C6E424F-4211-4440-9D1E-63042B8DF790}" srcOrd="0" destOrd="0" presId="urn:microsoft.com/office/officeart/2005/8/layout/cycle1"/>
    <dgm:cxn modelId="{E685C473-B4EA-4166-BC58-3D02AE7366C2}" srcId="{A102F2B9-32E0-4DDB-B3F4-3E91F2334947}" destId="{A97F19C1-1192-4A58-9C76-A13F3D647449}" srcOrd="1" destOrd="0" parTransId="{1D19E4BD-2B01-411F-957A-1AFBE258F242}" sibTransId="{66274413-0670-4B30-A024-E8E52844D6C2}"/>
    <dgm:cxn modelId="{3B8371DC-6A63-4502-9160-FC271D661614}" type="presOf" srcId="{11D42297-561C-46DE-8171-509735DA2160}" destId="{AB4B5D0E-FD39-4F76-B14A-D8AD4FE0E83D}" srcOrd="0" destOrd="0" presId="urn:microsoft.com/office/officeart/2005/8/layout/cycle1"/>
    <dgm:cxn modelId="{511BC0DB-CA11-4C75-9165-721CEB27D378}" srcId="{A102F2B9-32E0-4DDB-B3F4-3E91F2334947}" destId="{81A0E8CF-A3FF-4BC8-B25E-A318E6A3D4B3}" srcOrd="2" destOrd="0" parTransId="{215A5D8B-B642-47D8-934A-A8F199CE9508}" sibTransId="{97CAEDDC-AF56-4443-ADD0-9BE5F1A40501}"/>
    <dgm:cxn modelId="{52690B67-CC04-4209-B30E-CA9E3A517785}" type="presOf" srcId="{66274413-0670-4B30-A024-E8E52844D6C2}" destId="{D1F1E376-5967-4424-897A-77BB14AE2E5E}" srcOrd="0" destOrd="0" presId="urn:microsoft.com/office/officeart/2005/8/layout/cycle1"/>
    <dgm:cxn modelId="{2555C28C-DEEF-4018-9451-DC62F53FDC06}" srcId="{A102F2B9-32E0-4DDB-B3F4-3E91F2334947}" destId="{242F241E-73B5-47CB-A6D4-3C5D5BE63E06}" srcOrd="3" destOrd="0" parTransId="{A5B0D590-7E0C-416C-B8A2-8BFEC8FD3D4C}" sibTransId="{AC83AED3-5AEB-4F97-A631-9397353439F8}"/>
    <dgm:cxn modelId="{A85C5082-77EA-4DFF-90CE-A3527F430120}" type="presOf" srcId="{8070B2FD-2EE8-48AD-8F7B-DBD75C7862F9}" destId="{27A1F201-45A6-4893-BEE4-3FBEBB8E66C8}" srcOrd="0" destOrd="0" presId="urn:microsoft.com/office/officeart/2005/8/layout/cycle1"/>
    <dgm:cxn modelId="{EEFAD796-C4B7-40BB-8533-D4AA7CA5000E}" type="presOf" srcId="{0E57A4F9-1BE7-4E8F-80C2-1D5B57BF0975}" destId="{8551A30F-29F6-4241-BBBA-51B541B01721}" srcOrd="0" destOrd="0" presId="urn:microsoft.com/office/officeart/2005/8/layout/cycle1"/>
    <dgm:cxn modelId="{49167225-0401-4C04-8192-451E2BCD6F91}" type="presOf" srcId="{AC83AED3-5AEB-4F97-A631-9397353439F8}" destId="{B0F02090-FE95-4F50-AD35-72E68DEC9CCF}" srcOrd="0" destOrd="0" presId="urn:microsoft.com/office/officeart/2005/8/layout/cycle1"/>
    <dgm:cxn modelId="{76664465-D9FA-4CB8-B466-8ABDF51388D8}" type="presParOf" srcId="{550C7E59-F479-4222-B5DB-7620642D0199}" destId="{EF64EC73-E6DA-4E46-BCEF-6DB50A3A2062}" srcOrd="0" destOrd="0" presId="urn:microsoft.com/office/officeart/2005/8/layout/cycle1"/>
    <dgm:cxn modelId="{9A919303-5120-4465-9DCF-A7BE0081A01A}" type="presParOf" srcId="{550C7E59-F479-4222-B5DB-7620642D0199}" destId="{E94FDE94-DA5A-4EC6-9DE3-6A252C934E32}" srcOrd="1" destOrd="0" presId="urn:microsoft.com/office/officeart/2005/8/layout/cycle1"/>
    <dgm:cxn modelId="{D57C52CA-68AB-4F52-8718-5881B04E6428}" type="presParOf" srcId="{550C7E59-F479-4222-B5DB-7620642D0199}" destId="{8551A30F-29F6-4241-BBBA-51B541B01721}" srcOrd="2" destOrd="0" presId="urn:microsoft.com/office/officeart/2005/8/layout/cycle1"/>
    <dgm:cxn modelId="{37A675DC-CB3D-40E4-9271-6BBBCDCBCB79}" type="presParOf" srcId="{550C7E59-F479-4222-B5DB-7620642D0199}" destId="{C26D4D89-AA2A-4105-936D-FCC5A8AE7AA7}" srcOrd="3" destOrd="0" presId="urn:microsoft.com/office/officeart/2005/8/layout/cycle1"/>
    <dgm:cxn modelId="{C0CCA74F-24F6-4226-B535-7DDB193D6B7B}" type="presParOf" srcId="{550C7E59-F479-4222-B5DB-7620642D0199}" destId="{3C6E424F-4211-4440-9D1E-63042B8DF790}" srcOrd="4" destOrd="0" presId="urn:microsoft.com/office/officeart/2005/8/layout/cycle1"/>
    <dgm:cxn modelId="{D047456C-426B-41F4-8BCD-7905CB7A83DD}" type="presParOf" srcId="{550C7E59-F479-4222-B5DB-7620642D0199}" destId="{D1F1E376-5967-4424-897A-77BB14AE2E5E}" srcOrd="5" destOrd="0" presId="urn:microsoft.com/office/officeart/2005/8/layout/cycle1"/>
    <dgm:cxn modelId="{E7141FE3-471E-47E7-9D92-9D54DB0AD541}" type="presParOf" srcId="{550C7E59-F479-4222-B5DB-7620642D0199}" destId="{E48FD4FC-0735-4695-B4BA-E270716B31E2}" srcOrd="6" destOrd="0" presId="urn:microsoft.com/office/officeart/2005/8/layout/cycle1"/>
    <dgm:cxn modelId="{877BD4BC-525B-4EC1-8E09-969B8F085707}" type="presParOf" srcId="{550C7E59-F479-4222-B5DB-7620642D0199}" destId="{8A10C8C2-E697-49C1-A76B-7C72017A5CED}" srcOrd="7" destOrd="0" presId="urn:microsoft.com/office/officeart/2005/8/layout/cycle1"/>
    <dgm:cxn modelId="{103783A3-E282-4C28-A53F-BF3A0299FCF2}" type="presParOf" srcId="{550C7E59-F479-4222-B5DB-7620642D0199}" destId="{80E79491-A8B6-4C89-9E1D-0A8FD7C91B48}" srcOrd="8" destOrd="0" presId="urn:microsoft.com/office/officeart/2005/8/layout/cycle1"/>
    <dgm:cxn modelId="{271F8E3E-3E17-4C3C-85C6-3BE63E2EAFA6}" type="presParOf" srcId="{550C7E59-F479-4222-B5DB-7620642D0199}" destId="{371F3959-7828-4BC4-A82D-3F16D972F810}" srcOrd="9" destOrd="0" presId="urn:microsoft.com/office/officeart/2005/8/layout/cycle1"/>
    <dgm:cxn modelId="{A17BA3F5-80E2-41E6-9138-C5104E18EB10}" type="presParOf" srcId="{550C7E59-F479-4222-B5DB-7620642D0199}" destId="{DBE5AF10-E742-4EB6-A98B-A286CA64B9F5}" srcOrd="10" destOrd="0" presId="urn:microsoft.com/office/officeart/2005/8/layout/cycle1"/>
    <dgm:cxn modelId="{9F5214E3-DD9F-4194-BA63-5AC786FEA2D5}" type="presParOf" srcId="{550C7E59-F479-4222-B5DB-7620642D0199}" destId="{B0F02090-FE95-4F50-AD35-72E68DEC9CCF}" srcOrd="11" destOrd="0" presId="urn:microsoft.com/office/officeart/2005/8/layout/cycle1"/>
    <dgm:cxn modelId="{78685F77-EB5B-4D5F-BBBB-8255C46376AE}" type="presParOf" srcId="{550C7E59-F479-4222-B5DB-7620642D0199}" destId="{4B98CD88-EC18-4F59-A1BC-4FFB440D2AC4}" srcOrd="12" destOrd="0" presId="urn:microsoft.com/office/officeart/2005/8/layout/cycle1"/>
    <dgm:cxn modelId="{4B90EF2E-53C8-48FF-9679-4FC50F5F17F0}" type="presParOf" srcId="{550C7E59-F479-4222-B5DB-7620642D0199}" destId="{AB4B5D0E-FD39-4F76-B14A-D8AD4FE0E83D}" srcOrd="13" destOrd="0" presId="urn:microsoft.com/office/officeart/2005/8/layout/cycle1"/>
    <dgm:cxn modelId="{36A0AC50-66D6-4B17-A33A-6B91BFEE340D}" type="presParOf" srcId="{550C7E59-F479-4222-B5DB-7620642D0199}" destId="{27A1F201-45A6-4893-BEE4-3FBEBB8E66C8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C5FDE32-D84A-4078-8162-FC202E43F943}" type="doc">
      <dgm:prSet loTypeId="urn:microsoft.com/office/officeart/2005/8/layout/radial6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9F1EC95E-7FF1-4781-B544-D10DDCE163E1}">
      <dgm:prSet phldrT="[Text]"/>
      <dgm:spPr/>
      <dgm:t>
        <a:bodyPr/>
        <a:lstStyle/>
        <a:p>
          <a:r>
            <a:rPr lang="cs-CZ" dirty="0" smtClean="0"/>
            <a:t>Strategie rozvoje vnitřního potenciálu</a:t>
          </a:r>
          <a:endParaRPr lang="cs-CZ" dirty="0"/>
        </a:p>
      </dgm:t>
    </dgm:pt>
    <dgm:pt modelId="{FADF33F8-2181-46D4-96C2-99B42777A04B}" type="parTrans" cxnId="{DD995771-3201-4436-8AAA-E71D75770BCE}">
      <dgm:prSet/>
      <dgm:spPr/>
      <dgm:t>
        <a:bodyPr/>
        <a:lstStyle/>
        <a:p>
          <a:endParaRPr lang="cs-CZ"/>
        </a:p>
      </dgm:t>
    </dgm:pt>
    <dgm:pt modelId="{6D3CD296-6465-4D03-B2D7-2D2829023365}" type="sibTrans" cxnId="{DD995771-3201-4436-8AAA-E71D75770BCE}">
      <dgm:prSet/>
      <dgm:spPr/>
      <dgm:t>
        <a:bodyPr/>
        <a:lstStyle/>
        <a:p>
          <a:endParaRPr lang="cs-CZ"/>
        </a:p>
      </dgm:t>
    </dgm:pt>
    <dgm:pt modelId="{FE3C963D-3407-437B-A2F0-607C1E5887C1}">
      <dgm:prSet phldrT="[Text]"/>
      <dgm:spPr/>
      <dgm:t>
        <a:bodyPr/>
        <a:lstStyle/>
        <a:p>
          <a:r>
            <a:rPr lang="cs-CZ" dirty="0" smtClean="0"/>
            <a:t>1. Ukončení krize a uhašení požáru</a:t>
          </a:r>
          <a:endParaRPr lang="cs-CZ" dirty="0"/>
        </a:p>
      </dgm:t>
    </dgm:pt>
    <dgm:pt modelId="{8A6CAF1C-6B8D-46E5-8C9A-6C30BFCAC6BE}" type="parTrans" cxnId="{2C7C8B01-9CE5-4F99-A10C-6A83B12AD6EE}">
      <dgm:prSet/>
      <dgm:spPr/>
      <dgm:t>
        <a:bodyPr/>
        <a:lstStyle/>
        <a:p>
          <a:endParaRPr lang="cs-CZ"/>
        </a:p>
      </dgm:t>
    </dgm:pt>
    <dgm:pt modelId="{0A531739-0E28-4421-B176-0186A0BD36B4}" type="sibTrans" cxnId="{2C7C8B01-9CE5-4F99-A10C-6A83B12AD6EE}">
      <dgm:prSet/>
      <dgm:spPr/>
      <dgm:t>
        <a:bodyPr/>
        <a:lstStyle/>
        <a:p>
          <a:endParaRPr lang="cs-CZ"/>
        </a:p>
      </dgm:t>
    </dgm:pt>
    <dgm:pt modelId="{A57CC10A-D183-4C6F-BA3E-11F60765E918}">
      <dgm:prSet phldrT="[Text]"/>
      <dgm:spPr/>
      <dgm:t>
        <a:bodyPr/>
        <a:lstStyle/>
        <a:p>
          <a:r>
            <a:rPr lang="cs-CZ" dirty="0" smtClean="0"/>
            <a:t>2. Stabilita provozního prostředí, snížení časové a energetické náročnosti pro lidské zdroje </a:t>
          </a:r>
          <a:endParaRPr lang="cs-CZ" dirty="0"/>
        </a:p>
      </dgm:t>
    </dgm:pt>
    <dgm:pt modelId="{4AD76ABA-1F1B-40D3-9584-9E3866D14B1D}" type="parTrans" cxnId="{C9DB6DEF-1865-4D74-8D51-A34796369EE7}">
      <dgm:prSet/>
      <dgm:spPr/>
      <dgm:t>
        <a:bodyPr/>
        <a:lstStyle/>
        <a:p>
          <a:endParaRPr lang="cs-CZ"/>
        </a:p>
      </dgm:t>
    </dgm:pt>
    <dgm:pt modelId="{05324F04-A14A-4F80-BD6F-D76EC5996399}" type="sibTrans" cxnId="{C9DB6DEF-1865-4D74-8D51-A34796369EE7}">
      <dgm:prSet/>
      <dgm:spPr/>
      <dgm:t>
        <a:bodyPr/>
        <a:lstStyle/>
        <a:p>
          <a:endParaRPr lang="cs-CZ"/>
        </a:p>
      </dgm:t>
    </dgm:pt>
    <dgm:pt modelId="{864C2384-8393-42F3-9E7E-EADE348BFEA2}">
      <dgm:prSet phldrT="[Text]"/>
      <dgm:spPr>
        <a:scene3d>
          <a:camera prst="perspectiveBelow"/>
          <a:lightRig rig="threePt" dir="t"/>
        </a:scene3d>
      </dgm:spPr>
      <dgm:t>
        <a:bodyPr/>
        <a:lstStyle/>
        <a:p>
          <a:r>
            <a:rPr lang="cs-CZ" dirty="0" smtClean="0"/>
            <a:t>3. Znalostní potenciál manažerů k vedení lidí, efektivní způsob řízení změn, přechod z tlaku na tah, od direktivy k participaci</a:t>
          </a:r>
          <a:endParaRPr lang="cs-CZ" dirty="0"/>
        </a:p>
      </dgm:t>
    </dgm:pt>
    <dgm:pt modelId="{3C40C8EA-5242-43FD-812E-D9D91E4BD5E7}" type="parTrans" cxnId="{0B4E7944-9448-4B2A-A454-22677F35AACC}">
      <dgm:prSet/>
      <dgm:spPr/>
      <dgm:t>
        <a:bodyPr/>
        <a:lstStyle/>
        <a:p>
          <a:endParaRPr lang="cs-CZ"/>
        </a:p>
      </dgm:t>
    </dgm:pt>
    <dgm:pt modelId="{D284320B-2ED0-4E36-8F90-AB7F5A34FF5B}" type="sibTrans" cxnId="{0B4E7944-9448-4B2A-A454-22677F35AACC}">
      <dgm:prSet/>
      <dgm:spPr/>
      <dgm:t>
        <a:bodyPr/>
        <a:lstStyle/>
        <a:p>
          <a:endParaRPr lang="cs-CZ"/>
        </a:p>
      </dgm:t>
    </dgm:pt>
    <dgm:pt modelId="{186DE33E-41B0-4E5F-8583-9276CD450AF9}">
      <dgm:prSet phldrT="[Text]"/>
      <dgm:spPr/>
      <dgm:t>
        <a:bodyPr/>
        <a:lstStyle/>
        <a:p>
          <a:r>
            <a:rPr lang="cs-CZ" dirty="0" smtClean="0"/>
            <a:t>4. Tvorba sítě interních fraktálních skupin, samo-řídící autonomní týmy</a:t>
          </a:r>
          <a:endParaRPr lang="cs-CZ" dirty="0"/>
        </a:p>
      </dgm:t>
    </dgm:pt>
    <dgm:pt modelId="{FCD7E4C7-5FB3-4817-899B-0FFC6B3BCEEA}" type="parTrans" cxnId="{51B3047A-4A35-43B9-959E-4A673090F6FB}">
      <dgm:prSet/>
      <dgm:spPr/>
      <dgm:t>
        <a:bodyPr/>
        <a:lstStyle/>
        <a:p>
          <a:endParaRPr lang="cs-CZ"/>
        </a:p>
      </dgm:t>
    </dgm:pt>
    <dgm:pt modelId="{C3A0BC96-C9D3-4D02-B9EC-96FA910DE90D}" type="sibTrans" cxnId="{51B3047A-4A35-43B9-959E-4A673090F6FB}">
      <dgm:prSet/>
      <dgm:spPr/>
      <dgm:t>
        <a:bodyPr/>
        <a:lstStyle/>
        <a:p>
          <a:endParaRPr lang="cs-CZ"/>
        </a:p>
      </dgm:t>
    </dgm:pt>
    <dgm:pt modelId="{7666C4A6-E1A9-4D13-88B5-8E76222409DB}" type="pres">
      <dgm:prSet presAssocID="{CC5FDE32-D84A-4078-8162-FC202E43F94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C78BD7D-12AB-4DCF-848B-CEF5F0A49C98}" type="pres">
      <dgm:prSet presAssocID="{9F1EC95E-7FF1-4781-B544-D10DDCE163E1}" presName="centerShape" presStyleLbl="node0" presStyleIdx="0" presStyleCnt="1"/>
      <dgm:spPr/>
      <dgm:t>
        <a:bodyPr/>
        <a:lstStyle/>
        <a:p>
          <a:endParaRPr lang="cs-CZ"/>
        </a:p>
      </dgm:t>
    </dgm:pt>
    <dgm:pt modelId="{05EBFFE9-A4FF-43BF-8619-1CE42593050E}" type="pres">
      <dgm:prSet presAssocID="{FE3C963D-3407-437B-A2F0-607C1E5887C1}" presName="node" presStyleLbl="node1" presStyleIdx="0" presStyleCnt="4" custScaleX="228874" custScaleY="15690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26460EA-EF19-43D0-9358-00A02F7CD840}" type="pres">
      <dgm:prSet presAssocID="{FE3C963D-3407-437B-A2F0-607C1E5887C1}" presName="dummy" presStyleCnt="0"/>
      <dgm:spPr/>
    </dgm:pt>
    <dgm:pt modelId="{F703298A-0B7F-4F48-8C54-85F04F59CF4B}" type="pres">
      <dgm:prSet presAssocID="{0A531739-0E28-4421-B176-0186A0BD36B4}" presName="sibTrans" presStyleLbl="sibTrans2D1" presStyleIdx="0" presStyleCnt="4"/>
      <dgm:spPr/>
      <dgm:t>
        <a:bodyPr/>
        <a:lstStyle/>
        <a:p>
          <a:endParaRPr lang="cs-CZ"/>
        </a:p>
      </dgm:t>
    </dgm:pt>
    <dgm:pt modelId="{DA6AD351-7BD5-423C-ABCC-01C1C414A6C8}" type="pres">
      <dgm:prSet presAssocID="{A57CC10A-D183-4C6F-BA3E-11F60765E918}" presName="node" presStyleLbl="node1" presStyleIdx="1" presStyleCnt="4" custScaleX="118314" custScaleY="25591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3D84C1D-4E51-422D-B526-12C1AF11274D}" type="pres">
      <dgm:prSet presAssocID="{A57CC10A-D183-4C6F-BA3E-11F60765E918}" presName="dummy" presStyleCnt="0"/>
      <dgm:spPr/>
    </dgm:pt>
    <dgm:pt modelId="{503D6CC2-4BE7-4D4C-AADC-46927DD46FBA}" type="pres">
      <dgm:prSet presAssocID="{05324F04-A14A-4F80-BD6F-D76EC5996399}" presName="sibTrans" presStyleLbl="sibTrans2D1" presStyleIdx="1" presStyleCnt="4"/>
      <dgm:spPr/>
      <dgm:t>
        <a:bodyPr/>
        <a:lstStyle/>
        <a:p>
          <a:endParaRPr lang="cs-CZ"/>
        </a:p>
      </dgm:t>
    </dgm:pt>
    <dgm:pt modelId="{C4B66E2D-4168-49DE-A78B-17A209D9DCFA}" type="pres">
      <dgm:prSet presAssocID="{864C2384-8393-42F3-9E7E-EADE348BFEA2}" presName="node" presStyleLbl="node1" presStyleIdx="2" presStyleCnt="4" custScaleX="230155" custScaleY="16004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3CF1003-A7CE-4D0A-A791-21F824FA4F66}" type="pres">
      <dgm:prSet presAssocID="{864C2384-8393-42F3-9E7E-EADE348BFEA2}" presName="dummy" presStyleCnt="0"/>
      <dgm:spPr/>
    </dgm:pt>
    <dgm:pt modelId="{1207D881-6CCB-4133-95B2-4CC6A006B54C}" type="pres">
      <dgm:prSet presAssocID="{D284320B-2ED0-4E36-8F90-AB7F5A34FF5B}" presName="sibTrans" presStyleLbl="sibTrans2D1" presStyleIdx="2" presStyleCnt="4"/>
      <dgm:spPr/>
      <dgm:t>
        <a:bodyPr/>
        <a:lstStyle/>
        <a:p>
          <a:endParaRPr lang="cs-CZ"/>
        </a:p>
      </dgm:t>
    </dgm:pt>
    <dgm:pt modelId="{6DBD25BC-2C83-4DB5-BDA1-50CD47862668}" type="pres">
      <dgm:prSet presAssocID="{186DE33E-41B0-4E5F-8583-9276CD450AF9}" presName="node" presStyleLbl="node1" presStyleIdx="3" presStyleCnt="4" custScaleX="129710" custScaleY="26675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1E59F35-0E8F-495C-A48F-331660F06703}" type="pres">
      <dgm:prSet presAssocID="{186DE33E-41B0-4E5F-8583-9276CD450AF9}" presName="dummy" presStyleCnt="0"/>
      <dgm:spPr/>
    </dgm:pt>
    <dgm:pt modelId="{FFE30AA0-0522-47F0-B55A-6046859384A6}" type="pres">
      <dgm:prSet presAssocID="{C3A0BC96-C9D3-4D02-B9EC-96FA910DE90D}" presName="sibTrans" presStyleLbl="sibTrans2D1" presStyleIdx="3" presStyleCnt="4"/>
      <dgm:spPr/>
      <dgm:t>
        <a:bodyPr/>
        <a:lstStyle/>
        <a:p>
          <a:endParaRPr lang="cs-CZ"/>
        </a:p>
      </dgm:t>
    </dgm:pt>
  </dgm:ptLst>
  <dgm:cxnLst>
    <dgm:cxn modelId="{28DDDC94-C653-4340-A599-76BEC85954E1}" type="presOf" srcId="{864C2384-8393-42F3-9E7E-EADE348BFEA2}" destId="{C4B66E2D-4168-49DE-A78B-17A209D9DCFA}" srcOrd="0" destOrd="0" presId="urn:microsoft.com/office/officeart/2005/8/layout/radial6"/>
    <dgm:cxn modelId="{C9DB6DEF-1865-4D74-8D51-A34796369EE7}" srcId="{9F1EC95E-7FF1-4781-B544-D10DDCE163E1}" destId="{A57CC10A-D183-4C6F-BA3E-11F60765E918}" srcOrd="1" destOrd="0" parTransId="{4AD76ABA-1F1B-40D3-9584-9E3866D14B1D}" sibTransId="{05324F04-A14A-4F80-BD6F-D76EC5996399}"/>
    <dgm:cxn modelId="{C831D1F2-886F-423B-AFB9-7CCBA089228B}" type="presOf" srcId="{186DE33E-41B0-4E5F-8583-9276CD450AF9}" destId="{6DBD25BC-2C83-4DB5-BDA1-50CD47862668}" srcOrd="0" destOrd="0" presId="urn:microsoft.com/office/officeart/2005/8/layout/radial6"/>
    <dgm:cxn modelId="{51B3047A-4A35-43B9-959E-4A673090F6FB}" srcId="{9F1EC95E-7FF1-4781-B544-D10DDCE163E1}" destId="{186DE33E-41B0-4E5F-8583-9276CD450AF9}" srcOrd="3" destOrd="0" parTransId="{FCD7E4C7-5FB3-4817-899B-0FFC6B3BCEEA}" sibTransId="{C3A0BC96-C9D3-4D02-B9EC-96FA910DE90D}"/>
    <dgm:cxn modelId="{DBADC8A0-BACD-452B-ABE6-2AB08F0246EE}" type="presOf" srcId="{0A531739-0E28-4421-B176-0186A0BD36B4}" destId="{F703298A-0B7F-4F48-8C54-85F04F59CF4B}" srcOrd="0" destOrd="0" presId="urn:microsoft.com/office/officeart/2005/8/layout/radial6"/>
    <dgm:cxn modelId="{14807870-B1A6-4A25-BB5C-039FE460EBD8}" type="presOf" srcId="{A57CC10A-D183-4C6F-BA3E-11F60765E918}" destId="{DA6AD351-7BD5-423C-ABCC-01C1C414A6C8}" srcOrd="0" destOrd="0" presId="urn:microsoft.com/office/officeart/2005/8/layout/radial6"/>
    <dgm:cxn modelId="{7E7ECBAF-2AEA-424B-AA01-A2A73C48FE93}" type="presOf" srcId="{D284320B-2ED0-4E36-8F90-AB7F5A34FF5B}" destId="{1207D881-6CCB-4133-95B2-4CC6A006B54C}" srcOrd="0" destOrd="0" presId="urn:microsoft.com/office/officeart/2005/8/layout/radial6"/>
    <dgm:cxn modelId="{BADA09A4-CD75-4794-B479-C2322051B330}" type="presOf" srcId="{C3A0BC96-C9D3-4D02-B9EC-96FA910DE90D}" destId="{FFE30AA0-0522-47F0-B55A-6046859384A6}" srcOrd="0" destOrd="0" presId="urn:microsoft.com/office/officeart/2005/8/layout/radial6"/>
    <dgm:cxn modelId="{DD995771-3201-4436-8AAA-E71D75770BCE}" srcId="{CC5FDE32-D84A-4078-8162-FC202E43F943}" destId="{9F1EC95E-7FF1-4781-B544-D10DDCE163E1}" srcOrd="0" destOrd="0" parTransId="{FADF33F8-2181-46D4-96C2-99B42777A04B}" sibTransId="{6D3CD296-6465-4D03-B2D7-2D2829023365}"/>
    <dgm:cxn modelId="{D7BBEAC3-87E0-448B-83C1-EEDE6C57DEF2}" type="presOf" srcId="{FE3C963D-3407-437B-A2F0-607C1E5887C1}" destId="{05EBFFE9-A4FF-43BF-8619-1CE42593050E}" srcOrd="0" destOrd="0" presId="urn:microsoft.com/office/officeart/2005/8/layout/radial6"/>
    <dgm:cxn modelId="{0B4E7944-9448-4B2A-A454-22677F35AACC}" srcId="{9F1EC95E-7FF1-4781-B544-D10DDCE163E1}" destId="{864C2384-8393-42F3-9E7E-EADE348BFEA2}" srcOrd="2" destOrd="0" parTransId="{3C40C8EA-5242-43FD-812E-D9D91E4BD5E7}" sibTransId="{D284320B-2ED0-4E36-8F90-AB7F5A34FF5B}"/>
    <dgm:cxn modelId="{2C7C8B01-9CE5-4F99-A10C-6A83B12AD6EE}" srcId="{9F1EC95E-7FF1-4781-B544-D10DDCE163E1}" destId="{FE3C963D-3407-437B-A2F0-607C1E5887C1}" srcOrd="0" destOrd="0" parTransId="{8A6CAF1C-6B8D-46E5-8C9A-6C30BFCAC6BE}" sibTransId="{0A531739-0E28-4421-B176-0186A0BD36B4}"/>
    <dgm:cxn modelId="{1186B47E-B437-404A-AC1A-3DC85D0B5BA4}" type="presOf" srcId="{05324F04-A14A-4F80-BD6F-D76EC5996399}" destId="{503D6CC2-4BE7-4D4C-AADC-46927DD46FBA}" srcOrd="0" destOrd="0" presId="urn:microsoft.com/office/officeart/2005/8/layout/radial6"/>
    <dgm:cxn modelId="{82A22AEC-F4EE-45D3-9C4E-FF3B962DE099}" type="presOf" srcId="{CC5FDE32-D84A-4078-8162-FC202E43F943}" destId="{7666C4A6-E1A9-4D13-88B5-8E76222409DB}" srcOrd="0" destOrd="0" presId="urn:microsoft.com/office/officeart/2005/8/layout/radial6"/>
    <dgm:cxn modelId="{C621C227-967A-4261-A2B6-E07ED4795842}" type="presOf" srcId="{9F1EC95E-7FF1-4781-B544-D10DDCE163E1}" destId="{DC78BD7D-12AB-4DCF-848B-CEF5F0A49C98}" srcOrd="0" destOrd="0" presId="urn:microsoft.com/office/officeart/2005/8/layout/radial6"/>
    <dgm:cxn modelId="{BE6B698D-538E-49A7-BEFC-57E40E29ED22}" type="presParOf" srcId="{7666C4A6-E1A9-4D13-88B5-8E76222409DB}" destId="{DC78BD7D-12AB-4DCF-848B-CEF5F0A49C98}" srcOrd="0" destOrd="0" presId="urn:microsoft.com/office/officeart/2005/8/layout/radial6"/>
    <dgm:cxn modelId="{D2022BBE-D002-4322-959A-A4D7B656EF60}" type="presParOf" srcId="{7666C4A6-E1A9-4D13-88B5-8E76222409DB}" destId="{05EBFFE9-A4FF-43BF-8619-1CE42593050E}" srcOrd="1" destOrd="0" presId="urn:microsoft.com/office/officeart/2005/8/layout/radial6"/>
    <dgm:cxn modelId="{01FF2856-7177-4C62-8C69-D31D29F41608}" type="presParOf" srcId="{7666C4A6-E1A9-4D13-88B5-8E76222409DB}" destId="{826460EA-EF19-43D0-9358-00A02F7CD840}" srcOrd="2" destOrd="0" presId="urn:microsoft.com/office/officeart/2005/8/layout/radial6"/>
    <dgm:cxn modelId="{8D7446C4-0694-4A22-8280-2589466FF0E2}" type="presParOf" srcId="{7666C4A6-E1A9-4D13-88B5-8E76222409DB}" destId="{F703298A-0B7F-4F48-8C54-85F04F59CF4B}" srcOrd="3" destOrd="0" presId="urn:microsoft.com/office/officeart/2005/8/layout/radial6"/>
    <dgm:cxn modelId="{2E9FCC71-A403-44FE-BA85-3CFE7F4557CF}" type="presParOf" srcId="{7666C4A6-E1A9-4D13-88B5-8E76222409DB}" destId="{DA6AD351-7BD5-423C-ABCC-01C1C414A6C8}" srcOrd="4" destOrd="0" presId="urn:microsoft.com/office/officeart/2005/8/layout/radial6"/>
    <dgm:cxn modelId="{BD510405-E8B1-4977-9E58-3CA6B2E5E570}" type="presParOf" srcId="{7666C4A6-E1A9-4D13-88B5-8E76222409DB}" destId="{E3D84C1D-4E51-422D-B526-12C1AF11274D}" srcOrd="5" destOrd="0" presId="urn:microsoft.com/office/officeart/2005/8/layout/radial6"/>
    <dgm:cxn modelId="{321350E8-56EF-4411-8CA1-20B54A040410}" type="presParOf" srcId="{7666C4A6-E1A9-4D13-88B5-8E76222409DB}" destId="{503D6CC2-4BE7-4D4C-AADC-46927DD46FBA}" srcOrd="6" destOrd="0" presId="urn:microsoft.com/office/officeart/2005/8/layout/radial6"/>
    <dgm:cxn modelId="{6B9DCCE8-B957-4325-92CF-09BDEE79F9E5}" type="presParOf" srcId="{7666C4A6-E1A9-4D13-88B5-8E76222409DB}" destId="{C4B66E2D-4168-49DE-A78B-17A209D9DCFA}" srcOrd="7" destOrd="0" presId="urn:microsoft.com/office/officeart/2005/8/layout/radial6"/>
    <dgm:cxn modelId="{F890E075-7A08-4A0C-93E8-9F944EB300B8}" type="presParOf" srcId="{7666C4A6-E1A9-4D13-88B5-8E76222409DB}" destId="{A3CF1003-A7CE-4D0A-A791-21F824FA4F66}" srcOrd="8" destOrd="0" presId="urn:microsoft.com/office/officeart/2005/8/layout/radial6"/>
    <dgm:cxn modelId="{00A12960-4964-42D3-BFD1-B82771DFBDA6}" type="presParOf" srcId="{7666C4A6-E1A9-4D13-88B5-8E76222409DB}" destId="{1207D881-6CCB-4133-95B2-4CC6A006B54C}" srcOrd="9" destOrd="0" presId="urn:microsoft.com/office/officeart/2005/8/layout/radial6"/>
    <dgm:cxn modelId="{07EC6EAD-448E-4439-9F0D-58197D7B51CC}" type="presParOf" srcId="{7666C4A6-E1A9-4D13-88B5-8E76222409DB}" destId="{6DBD25BC-2C83-4DB5-BDA1-50CD47862668}" srcOrd="10" destOrd="0" presId="urn:microsoft.com/office/officeart/2005/8/layout/radial6"/>
    <dgm:cxn modelId="{923FBE9C-319A-4754-96E1-D7603AE51484}" type="presParOf" srcId="{7666C4A6-E1A9-4D13-88B5-8E76222409DB}" destId="{31E59F35-0E8F-495C-A48F-331660F06703}" srcOrd="11" destOrd="0" presId="urn:microsoft.com/office/officeart/2005/8/layout/radial6"/>
    <dgm:cxn modelId="{4C3BD93D-23F0-4E43-90D6-396E67792287}" type="presParOf" srcId="{7666C4A6-E1A9-4D13-88B5-8E76222409DB}" destId="{FFE30AA0-0522-47F0-B55A-6046859384A6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A46A051-F97E-4301-AC9D-7C989E4F4FC4}" type="doc">
      <dgm:prSet loTypeId="urn:microsoft.com/office/officeart/2005/8/layout/gear1" loCatId="cycle" qsTypeId="urn:microsoft.com/office/officeart/2005/8/quickstyle/simple1" qsCatId="simple" csTypeId="urn:microsoft.com/office/officeart/2005/8/colors/colorful5" csCatId="colorful" phldr="1"/>
      <dgm:spPr/>
    </dgm:pt>
    <dgm:pt modelId="{DA5A945B-42FE-4106-B925-7C578CB44A01}">
      <dgm:prSet phldrT="[Text]" custT="1"/>
      <dgm:spPr/>
      <dgm:t>
        <a:bodyPr/>
        <a:lstStyle/>
        <a:p>
          <a:r>
            <a:rPr lang="cs-CZ" sz="1200" b="1" dirty="0" smtClean="0"/>
            <a:t>Metody a nástroje řízení lidských zdrojů industriální společnosti již nelze uplatňovat pro dosažení dlouhodobé pracovní úspěšnosti ve věku znalostí 21. století.</a:t>
          </a:r>
          <a:endParaRPr lang="cs-CZ" sz="1200" b="1" dirty="0"/>
        </a:p>
      </dgm:t>
    </dgm:pt>
    <dgm:pt modelId="{4EF99848-1D3D-48D5-B7C2-C4439B657742}" type="parTrans" cxnId="{8F7C506C-EAD9-4D0C-950A-74CAEC3FDD09}">
      <dgm:prSet/>
      <dgm:spPr/>
      <dgm:t>
        <a:bodyPr/>
        <a:lstStyle/>
        <a:p>
          <a:endParaRPr lang="cs-CZ"/>
        </a:p>
      </dgm:t>
    </dgm:pt>
    <dgm:pt modelId="{6F1FD7C5-1C3C-4F1C-89E4-7DE07C04C70B}" type="sibTrans" cxnId="{8F7C506C-EAD9-4D0C-950A-74CAEC3FDD09}">
      <dgm:prSet/>
      <dgm:spPr/>
      <dgm:t>
        <a:bodyPr/>
        <a:lstStyle/>
        <a:p>
          <a:endParaRPr lang="cs-CZ"/>
        </a:p>
      </dgm:t>
    </dgm:pt>
    <dgm:pt modelId="{3CF94A5C-0BCD-41A6-A6A7-8C44828BC417}">
      <dgm:prSet phldrT="[Text]" custT="1"/>
      <dgm:spPr/>
      <dgm:t>
        <a:bodyPr/>
        <a:lstStyle/>
        <a:p>
          <a:r>
            <a:rPr lang="cs-CZ" sz="1200" b="1" dirty="0" smtClean="0"/>
            <a:t>Personální manažer rozumí principům řízení biologických systémů a jejich analogickému využití v řízení lidských zdrojů.</a:t>
          </a:r>
          <a:endParaRPr lang="cs-CZ" sz="1200" b="1" dirty="0"/>
        </a:p>
      </dgm:t>
    </dgm:pt>
    <dgm:pt modelId="{05ECDA27-095C-47D8-AE83-6952CBA9032F}" type="parTrans" cxnId="{75583E4A-0644-42E9-940E-C5DE567A5250}">
      <dgm:prSet/>
      <dgm:spPr/>
      <dgm:t>
        <a:bodyPr/>
        <a:lstStyle/>
        <a:p>
          <a:endParaRPr lang="cs-CZ"/>
        </a:p>
      </dgm:t>
    </dgm:pt>
    <dgm:pt modelId="{F1134D21-511E-407C-9FA8-12ED28F87C96}" type="sibTrans" cxnId="{75583E4A-0644-42E9-940E-C5DE567A5250}">
      <dgm:prSet/>
      <dgm:spPr/>
      <dgm:t>
        <a:bodyPr/>
        <a:lstStyle/>
        <a:p>
          <a:endParaRPr lang="cs-CZ"/>
        </a:p>
      </dgm:t>
    </dgm:pt>
    <dgm:pt modelId="{D08C02F8-88E1-48B2-B450-F0E5630C4BCC}">
      <dgm:prSet phldrT="[Text]" custT="1"/>
      <dgm:spPr/>
      <dgm:t>
        <a:bodyPr/>
        <a:lstStyle/>
        <a:p>
          <a:r>
            <a:rPr lang="cs-CZ" sz="1200" b="1" dirty="0" smtClean="0"/>
            <a:t>Personální manažer zvládá management změn aplikací interních strategií tvorby potenciálu dlouhodobé pracovní úspěšnosti</a:t>
          </a:r>
          <a:r>
            <a:rPr lang="cs-CZ" sz="900" dirty="0" smtClean="0"/>
            <a:t>.</a:t>
          </a:r>
          <a:endParaRPr lang="cs-CZ" sz="900" dirty="0"/>
        </a:p>
      </dgm:t>
    </dgm:pt>
    <dgm:pt modelId="{D8DC8DD0-8628-4F65-AB32-7E3EF613206B}" type="parTrans" cxnId="{9D0394E1-7D55-4FCB-8C9A-E26BAB261FDA}">
      <dgm:prSet/>
      <dgm:spPr/>
      <dgm:t>
        <a:bodyPr/>
        <a:lstStyle/>
        <a:p>
          <a:endParaRPr lang="cs-CZ"/>
        </a:p>
      </dgm:t>
    </dgm:pt>
    <dgm:pt modelId="{F0390081-5574-4615-9B17-5AB2B6BF5895}" type="sibTrans" cxnId="{9D0394E1-7D55-4FCB-8C9A-E26BAB261FDA}">
      <dgm:prSet/>
      <dgm:spPr/>
      <dgm:t>
        <a:bodyPr/>
        <a:lstStyle/>
        <a:p>
          <a:endParaRPr lang="cs-CZ"/>
        </a:p>
      </dgm:t>
    </dgm:pt>
    <dgm:pt modelId="{086EE2BD-5DF9-4D80-83DC-A91663C712C8}" type="pres">
      <dgm:prSet presAssocID="{9A46A051-F97E-4301-AC9D-7C989E4F4FC4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FC1215EA-47AC-4BB6-9CF7-6F9CE1761F02}" type="pres">
      <dgm:prSet presAssocID="{DA5A945B-42FE-4106-B925-7C578CB44A01}" presName="gear1" presStyleLbl="node1" presStyleIdx="0" presStyleCnt="3" custScaleX="114060" custScaleY="7624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3C4F443-D6D8-4A4F-B271-23A7F48E2636}" type="pres">
      <dgm:prSet presAssocID="{DA5A945B-42FE-4106-B925-7C578CB44A01}" presName="gear1srcNode" presStyleLbl="node1" presStyleIdx="0" presStyleCnt="3"/>
      <dgm:spPr/>
      <dgm:t>
        <a:bodyPr/>
        <a:lstStyle/>
        <a:p>
          <a:endParaRPr lang="cs-CZ"/>
        </a:p>
      </dgm:t>
    </dgm:pt>
    <dgm:pt modelId="{A52A5589-0F95-498A-9946-6304A5426A24}" type="pres">
      <dgm:prSet presAssocID="{DA5A945B-42FE-4106-B925-7C578CB44A01}" presName="gear1dstNode" presStyleLbl="node1" presStyleIdx="0" presStyleCnt="3"/>
      <dgm:spPr/>
      <dgm:t>
        <a:bodyPr/>
        <a:lstStyle/>
        <a:p>
          <a:endParaRPr lang="cs-CZ"/>
        </a:p>
      </dgm:t>
    </dgm:pt>
    <dgm:pt modelId="{D4741970-2E31-49DC-B8E4-6031FE7D0597}" type="pres">
      <dgm:prSet presAssocID="{3CF94A5C-0BCD-41A6-A6A7-8C44828BC417}" presName="gear2" presStyleLbl="node1" presStyleIdx="1" presStyleCnt="3" custScaleX="172299" custScaleY="72207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1937863-F45C-478D-8FFC-0DA7993ADB7D}" type="pres">
      <dgm:prSet presAssocID="{3CF94A5C-0BCD-41A6-A6A7-8C44828BC417}" presName="gear2srcNode" presStyleLbl="node1" presStyleIdx="1" presStyleCnt="3"/>
      <dgm:spPr/>
      <dgm:t>
        <a:bodyPr/>
        <a:lstStyle/>
        <a:p>
          <a:endParaRPr lang="cs-CZ"/>
        </a:p>
      </dgm:t>
    </dgm:pt>
    <dgm:pt modelId="{0BD09642-6DA4-463D-9E77-8EE7DC1FC05A}" type="pres">
      <dgm:prSet presAssocID="{3CF94A5C-0BCD-41A6-A6A7-8C44828BC417}" presName="gear2dstNode" presStyleLbl="node1" presStyleIdx="1" presStyleCnt="3"/>
      <dgm:spPr/>
      <dgm:t>
        <a:bodyPr/>
        <a:lstStyle/>
        <a:p>
          <a:endParaRPr lang="cs-CZ"/>
        </a:p>
      </dgm:t>
    </dgm:pt>
    <dgm:pt modelId="{16C261F0-8F4D-4370-B9D9-98F8645E6F6A}" type="pres">
      <dgm:prSet presAssocID="{D08C02F8-88E1-48B2-B450-F0E5630C4BCC}" presName="gear3" presStyleLbl="node1" presStyleIdx="2" presStyleCnt="3" custScaleX="154676" custScaleY="130007"/>
      <dgm:spPr/>
      <dgm:t>
        <a:bodyPr/>
        <a:lstStyle/>
        <a:p>
          <a:endParaRPr lang="cs-CZ"/>
        </a:p>
      </dgm:t>
    </dgm:pt>
    <dgm:pt modelId="{3462E6BD-CAA3-436E-8DE2-99A6567FDF1A}" type="pres">
      <dgm:prSet presAssocID="{D08C02F8-88E1-48B2-B450-F0E5630C4BCC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957EA79-E449-4F38-87E7-9E179FC17333}" type="pres">
      <dgm:prSet presAssocID="{D08C02F8-88E1-48B2-B450-F0E5630C4BCC}" presName="gear3srcNode" presStyleLbl="node1" presStyleIdx="2" presStyleCnt="3"/>
      <dgm:spPr/>
      <dgm:t>
        <a:bodyPr/>
        <a:lstStyle/>
        <a:p>
          <a:endParaRPr lang="cs-CZ"/>
        </a:p>
      </dgm:t>
    </dgm:pt>
    <dgm:pt modelId="{3CC70E5A-848C-4BA7-9838-664653ACB866}" type="pres">
      <dgm:prSet presAssocID="{D08C02F8-88E1-48B2-B450-F0E5630C4BCC}" presName="gear3dstNode" presStyleLbl="node1" presStyleIdx="2" presStyleCnt="3"/>
      <dgm:spPr/>
      <dgm:t>
        <a:bodyPr/>
        <a:lstStyle/>
        <a:p>
          <a:endParaRPr lang="cs-CZ"/>
        </a:p>
      </dgm:t>
    </dgm:pt>
    <dgm:pt modelId="{CDE944A2-40D4-4C9B-8DE5-078FF9AF8D4F}" type="pres">
      <dgm:prSet presAssocID="{6F1FD7C5-1C3C-4F1C-89E4-7DE07C04C70B}" presName="connector1" presStyleLbl="sibTrans2D1" presStyleIdx="0" presStyleCnt="3"/>
      <dgm:spPr/>
      <dgm:t>
        <a:bodyPr/>
        <a:lstStyle/>
        <a:p>
          <a:endParaRPr lang="cs-CZ"/>
        </a:p>
      </dgm:t>
    </dgm:pt>
    <dgm:pt modelId="{E757CA33-6DEC-45AA-9C67-58A45916DEF9}" type="pres">
      <dgm:prSet presAssocID="{F1134D21-511E-407C-9FA8-12ED28F87C96}" presName="connector2" presStyleLbl="sibTrans2D1" presStyleIdx="1" presStyleCnt="3"/>
      <dgm:spPr/>
      <dgm:t>
        <a:bodyPr/>
        <a:lstStyle/>
        <a:p>
          <a:endParaRPr lang="cs-CZ"/>
        </a:p>
      </dgm:t>
    </dgm:pt>
    <dgm:pt modelId="{6C3235C9-41F3-4B0C-A0F6-C9E64C62B020}" type="pres">
      <dgm:prSet presAssocID="{F0390081-5574-4615-9B17-5AB2B6BF5895}" presName="connector3" presStyleLbl="sibTrans2D1" presStyleIdx="2" presStyleCnt="3"/>
      <dgm:spPr/>
      <dgm:t>
        <a:bodyPr/>
        <a:lstStyle/>
        <a:p>
          <a:endParaRPr lang="cs-CZ"/>
        </a:p>
      </dgm:t>
    </dgm:pt>
  </dgm:ptLst>
  <dgm:cxnLst>
    <dgm:cxn modelId="{E8DD8B04-86CB-42D5-8CE6-6F3A11415AB7}" type="presOf" srcId="{F0390081-5574-4615-9B17-5AB2B6BF5895}" destId="{6C3235C9-41F3-4B0C-A0F6-C9E64C62B020}" srcOrd="0" destOrd="0" presId="urn:microsoft.com/office/officeart/2005/8/layout/gear1"/>
    <dgm:cxn modelId="{7821B727-AD01-4CD1-B4C4-A4FBB9A74A0E}" type="presOf" srcId="{DA5A945B-42FE-4106-B925-7C578CB44A01}" destId="{FC1215EA-47AC-4BB6-9CF7-6F9CE1761F02}" srcOrd="0" destOrd="0" presId="urn:microsoft.com/office/officeart/2005/8/layout/gear1"/>
    <dgm:cxn modelId="{8E05A41F-ED67-4A82-80A8-4DB41C3496AB}" type="presOf" srcId="{3CF94A5C-0BCD-41A6-A6A7-8C44828BC417}" destId="{0BD09642-6DA4-463D-9E77-8EE7DC1FC05A}" srcOrd="2" destOrd="0" presId="urn:microsoft.com/office/officeart/2005/8/layout/gear1"/>
    <dgm:cxn modelId="{5C18DCE3-61BC-42B4-8725-821BFED71EC3}" type="presOf" srcId="{D08C02F8-88E1-48B2-B450-F0E5630C4BCC}" destId="{3462E6BD-CAA3-436E-8DE2-99A6567FDF1A}" srcOrd="1" destOrd="0" presId="urn:microsoft.com/office/officeart/2005/8/layout/gear1"/>
    <dgm:cxn modelId="{D56E74AA-C8D2-43A5-9273-4D9994E92EC4}" type="presOf" srcId="{D08C02F8-88E1-48B2-B450-F0E5630C4BCC}" destId="{16C261F0-8F4D-4370-B9D9-98F8645E6F6A}" srcOrd="0" destOrd="0" presId="urn:microsoft.com/office/officeart/2005/8/layout/gear1"/>
    <dgm:cxn modelId="{3DA20F5C-C1F4-4526-AC76-BDF330771BCC}" type="presOf" srcId="{D08C02F8-88E1-48B2-B450-F0E5630C4BCC}" destId="{3CC70E5A-848C-4BA7-9838-664653ACB866}" srcOrd="3" destOrd="0" presId="urn:microsoft.com/office/officeart/2005/8/layout/gear1"/>
    <dgm:cxn modelId="{37433547-6CF4-4BD1-81CF-B99CE9213247}" type="presOf" srcId="{F1134D21-511E-407C-9FA8-12ED28F87C96}" destId="{E757CA33-6DEC-45AA-9C67-58A45916DEF9}" srcOrd="0" destOrd="0" presId="urn:microsoft.com/office/officeart/2005/8/layout/gear1"/>
    <dgm:cxn modelId="{75583E4A-0644-42E9-940E-C5DE567A5250}" srcId="{9A46A051-F97E-4301-AC9D-7C989E4F4FC4}" destId="{3CF94A5C-0BCD-41A6-A6A7-8C44828BC417}" srcOrd="1" destOrd="0" parTransId="{05ECDA27-095C-47D8-AE83-6952CBA9032F}" sibTransId="{F1134D21-511E-407C-9FA8-12ED28F87C96}"/>
    <dgm:cxn modelId="{359A5372-64CD-4D64-B4FB-6E8CCB2C07C0}" type="presOf" srcId="{3CF94A5C-0BCD-41A6-A6A7-8C44828BC417}" destId="{D4741970-2E31-49DC-B8E4-6031FE7D0597}" srcOrd="0" destOrd="0" presId="urn:microsoft.com/office/officeart/2005/8/layout/gear1"/>
    <dgm:cxn modelId="{FC8BFE57-AE17-4567-98D9-B73585F21D8F}" type="presOf" srcId="{DA5A945B-42FE-4106-B925-7C578CB44A01}" destId="{A52A5589-0F95-498A-9946-6304A5426A24}" srcOrd="2" destOrd="0" presId="urn:microsoft.com/office/officeart/2005/8/layout/gear1"/>
    <dgm:cxn modelId="{FEC2DEA9-79C3-4D52-AC58-A151AE1A9E70}" type="presOf" srcId="{3CF94A5C-0BCD-41A6-A6A7-8C44828BC417}" destId="{D1937863-F45C-478D-8FFC-0DA7993ADB7D}" srcOrd="1" destOrd="0" presId="urn:microsoft.com/office/officeart/2005/8/layout/gear1"/>
    <dgm:cxn modelId="{9D0394E1-7D55-4FCB-8C9A-E26BAB261FDA}" srcId="{9A46A051-F97E-4301-AC9D-7C989E4F4FC4}" destId="{D08C02F8-88E1-48B2-B450-F0E5630C4BCC}" srcOrd="2" destOrd="0" parTransId="{D8DC8DD0-8628-4F65-AB32-7E3EF613206B}" sibTransId="{F0390081-5574-4615-9B17-5AB2B6BF5895}"/>
    <dgm:cxn modelId="{A873BA48-DD75-4E98-B819-0B7BC62AED7F}" type="presOf" srcId="{D08C02F8-88E1-48B2-B450-F0E5630C4BCC}" destId="{0957EA79-E449-4F38-87E7-9E179FC17333}" srcOrd="2" destOrd="0" presId="urn:microsoft.com/office/officeart/2005/8/layout/gear1"/>
    <dgm:cxn modelId="{91C56320-09E5-4A02-93E2-F09C7419A164}" type="presOf" srcId="{9A46A051-F97E-4301-AC9D-7C989E4F4FC4}" destId="{086EE2BD-5DF9-4D80-83DC-A91663C712C8}" srcOrd="0" destOrd="0" presId="urn:microsoft.com/office/officeart/2005/8/layout/gear1"/>
    <dgm:cxn modelId="{8F7C506C-EAD9-4D0C-950A-74CAEC3FDD09}" srcId="{9A46A051-F97E-4301-AC9D-7C989E4F4FC4}" destId="{DA5A945B-42FE-4106-B925-7C578CB44A01}" srcOrd="0" destOrd="0" parTransId="{4EF99848-1D3D-48D5-B7C2-C4439B657742}" sibTransId="{6F1FD7C5-1C3C-4F1C-89E4-7DE07C04C70B}"/>
    <dgm:cxn modelId="{04AA7487-7BD4-4803-A473-3A229C82AF08}" type="presOf" srcId="{6F1FD7C5-1C3C-4F1C-89E4-7DE07C04C70B}" destId="{CDE944A2-40D4-4C9B-8DE5-078FF9AF8D4F}" srcOrd="0" destOrd="0" presId="urn:microsoft.com/office/officeart/2005/8/layout/gear1"/>
    <dgm:cxn modelId="{0475141D-CB15-43E2-9743-7ADA639A8CD8}" type="presOf" srcId="{DA5A945B-42FE-4106-B925-7C578CB44A01}" destId="{B3C4F443-D6D8-4A4F-B271-23A7F48E2636}" srcOrd="1" destOrd="0" presId="urn:microsoft.com/office/officeart/2005/8/layout/gear1"/>
    <dgm:cxn modelId="{68120316-0038-488A-B3F1-180DA8D9E7B1}" type="presParOf" srcId="{086EE2BD-5DF9-4D80-83DC-A91663C712C8}" destId="{FC1215EA-47AC-4BB6-9CF7-6F9CE1761F02}" srcOrd="0" destOrd="0" presId="urn:microsoft.com/office/officeart/2005/8/layout/gear1"/>
    <dgm:cxn modelId="{62B8087F-ECE3-48CF-A6F0-096FB9246DF0}" type="presParOf" srcId="{086EE2BD-5DF9-4D80-83DC-A91663C712C8}" destId="{B3C4F443-D6D8-4A4F-B271-23A7F48E2636}" srcOrd="1" destOrd="0" presId="urn:microsoft.com/office/officeart/2005/8/layout/gear1"/>
    <dgm:cxn modelId="{9511CB69-1C48-42F3-B7FE-EEB7ECE8A49B}" type="presParOf" srcId="{086EE2BD-5DF9-4D80-83DC-A91663C712C8}" destId="{A52A5589-0F95-498A-9946-6304A5426A24}" srcOrd="2" destOrd="0" presId="urn:microsoft.com/office/officeart/2005/8/layout/gear1"/>
    <dgm:cxn modelId="{EFFB6574-A9F4-48EF-A79D-FB66D103F381}" type="presParOf" srcId="{086EE2BD-5DF9-4D80-83DC-A91663C712C8}" destId="{D4741970-2E31-49DC-B8E4-6031FE7D0597}" srcOrd="3" destOrd="0" presId="urn:microsoft.com/office/officeart/2005/8/layout/gear1"/>
    <dgm:cxn modelId="{3E29114A-303F-4FE6-AE94-CFC4E5A6CF85}" type="presParOf" srcId="{086EE2BD-5DF9-4D80-83DC-A91663C712C8}" destId="{D1937863-F45C-478D-8FFC-0DA7993ADB7D}" srcOrd="4" destOrd="0" presId="urn:microsoft.com/office/officeart/2005/8/layout/gear1"/>
    <dgm:cxn modelId="{62C2DC54-474E-4001-8FC8-3640F68C921B}" type="presParOf" srcId="{086EE2BD-5DF9-4D80-83DC-A91663C712C8}" destId="{0BD09642-6DA4-463D-9E77-8EE7DC1FC05A}" srcOrd="5" destOrd="0" presId="urn:microsoft.com/office/officeart/2005/8/layout/gear1"/>
    <dgm:cxn modelId="{77A24AB3-AE5F-4EA8-9BCA-8AC573F8E2BE}" type="presParOf" srcId="{086EE2BD-5DF9-4D80-83DC-A91663C712C8}" destId="{16C261F0-8F4D-4370-B9D9-98F8645E6F6A}" srcOrd="6" destOrd="0" presId="urn:microsoft.com/office/officeart/2005/8/layout/gear1"/>
    <dgm:cxn modelId="{B4AD26D9-652A-4016-98BB-F8A28FF587FB}" type="presParOf" srcId="{086EE2BD-5DF9-4D80-83DC-A91663C712C8}" destId="{3462E6BD-CAA3-436E-8DE2-99A6567FDF1A}" srcOrd="7" destOrd="0" presId="urn:microsoft.com/office/officeart/2005/8/layout/gear1"/>
    <dgm:cxn modelId="{AC734932-20FF-4428-BAF8-B88F6D3D475E}" type="presParOf" srcId="{086EE2BD-5DF9-4D80-83DC-A91663C712C8}" destId="{0957EA79-E449-4F38-87E7-9E179FC17333}" srcOrd="8" destOrd="0" presId="urn:microsoft.com/office/officeart/2005/8/layout/gear1"/>
    <dgm:cxn modelId="{A1D5DEAB-1558-4678-8731-E0A2E5FEE847}" type="presParOf" srcId="{086EE2BD-5DF9-4D80-83DC-A91663C712C8}" destId="{3CC70E5A-848C-4BA7-9838-664653ACB866}" srcOrd="9" destOrd="0" presId="urn:microsoft.com/office/officeart/2005/8/layout/gear1"/>
    <dgm:cxn modelId="{61BB45D6-F28A-40BD-9957-FF2B4194C25C}" type="presParOf" srcId="{086EE2BD-5DF9-4D80-83DC-A91663C712C8}" destId="{CDE944A2-40D4-4C9B-8DE5-078FF9AF8D4F}" srcOrd="10" destOrd="0" presId="urn:microsoft.com/office/officeart/2005/8/layout/gear1"/>
    <dgm:cxn modelId="{347B69D4-2ADE-45AF-BFC9-6D483F20726E}" type="presParOf" srcId="{086EE2BD-5DF9-4D80-83DC-A91663C712C8}" destId="{E757CA33-6DEC-45AA-9C67-58A45916DEF9}" srcOrd="11" destOrd="0" presId="urn:microsoft.com/office/officeart/2005/8/layout/gear1"/>
    <dgm:cxn modelId="{AD390291-2CC6-4852-A903-CAC120573453}" type="presParOf" srcId="{086EE2BD-5DF9-4D80-83DC-A91663C712C8}" destId="{6C3235C9-41F3-4B0C-A0F6-C9E64C62B020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013885-0C9B-4FC1-B167-62E4A0885318}" type="datetimeFigureOut">
              <a:rPr lang="cs-CZ" smtClean="0"/>
              <a:pPr/>
              <a:t>23.10.2018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04E84-638F-4DFC-9F3F-FA8D62891D8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326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obsahu 6. tématu</a:t>
            </a:r>
            <a:r>
              <a:rPr lang="cs-CZ" baseline="0" dirty="0" smtClean="0"/>
              <a:t> Profesní kompetence jako pracovní způsobilost, které je členěno na: 6.1, 6.2 a 6.3.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04E84-638F-4DFC-9F3F-FA8D62891D8C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95911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vysvětlení</a:t>
            </a:r>
            <a:r>
              <a:rPr lang="cs-CZ" baseline="0" dirty="0" smtClean="0"/>
              <a:t> </a:t>
            </a:r>
            <a:r>
              <a:rPr lang="cs-CZ" dirty="0" smtClean="0"/>
              <a:t>profesní kompetence jako potenciálu k pracovnímu výkonu.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04E84-638F-4DFC-9F3F-FA8D62891D8C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95507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Ptáme</a:t>
            </a:r>
            <a:r>
              <a:rPr lang="cs-CZ" baseline="0" dirty="0" smtClean="0"/>
              <a:t> se: „Jak zajistit d</a:t>
            </a:r>
            <a:r>
              <a:rPr lang="cs-CZ" dirty="0" smtClean="0"/>
              <a:t>louhodobou pracovní úspěšnost?“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04E84-638F-4DFC-9F3F-FA8D62891D8C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27425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 koncept „</a:t>
            </a:r>
            <a:r>
              <a:rPr lang="cs-CZ" dirty="0" err="1" smtClean="0"/>
              <a:t>Head</a:t>
            </a:r>
            <a:r>
              <a:rPr lang="cs-CZ" dirty="0" smtClean="0"/>
              <a:t> and </a:t>
            </a:r>
            <a:r>
              <a:rPr lang="cs-CZ" dirty="0" err="1" smtClean="0"/>
              <a:t>Heart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Leadership</a:t>
            </a:r>
            <a:r>
              <a:rPr lang="cs-CZ" baseline="0" dirty="0" smtClean="0"/>
              <a:t>“ (2009) Jedličkové z </a:t>
            </a:r>
            <a:r>
              <a:rPr lang="cs-CZ" baseline="0" dirty="0" err="1" smtClean="0"/>
              <a:t>Contour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Consulting</a:t>
            </a:r>
            <a:r>
              <a:rPr lang="cs-CZ" baseline="0" dirty="0" smtClean="0"/>
              <a:t>, s.r.o. vhodná strategie dlouhodobé pracovní úspěšnosti?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04E84-638F-4DFC-9F3F-FA8D62891D8C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62005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Ptáme</a:t>
            </a:r>
            <a:r>
              <a:rPr lang="cs-CZ" baseline="0" dirty="0" smtClean="0"/>
              <a:t> se: „Jaké jsou závěry pro Profesní poradenství </a:t>
            </a:r>
            <a:r>
              <a:rPr lang="cs-CZ" baseline="0" smtClean="0"/>
              <a:t>a Profesní </a:t>
            </a:r>
            <a:r>
              <a:rPr lang="cs-CZ" baseline="0" dirty="0" smtClean="0"/>
              <a:t>koučování?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04E84-638F-4DFC-9F3F-FA8D62891D8C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19117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Klíčová slova: kompetence, způsobilost,</a:t>
            </a:r>
            <a:r>
              <a:rPr lang="cs-CZ" baseline="0" dirty="0" smtClean="0"/>
              <a:t> pravomoc, odpovědnost, kompetentnost.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04E84-638F-4DFC-9F3F-FA8D62891D8C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42913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</a:t>
            </a:r>
            <a:r>
              <a:rPr lang="cs-CZ" baseline="0" dirty="0" smtClean="0"/>
              <a:t> k vysvětlení vztahu mezi kvalifikací a profesní kompetencí.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04E84-638F-4DFC-9F3F-FA8D62891D8C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39954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vysvětlení pojmu</a:t>
            </a:r>
            <a:r>
              <a:rPr lang="cs-CZ" baseline="0" dirty="0" smtClean="0"/>
              <a:t> „profesní kompetence“.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04E84-638F-4DFC-9F3F-FA8D62891D8C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75612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vysvětlení</a:t>
            </a:r>
            <a:r>
              <a:rPr lang="cs-CZ" baseline="0" dirty="0" smtClean="0"/>
              <a:t> konceptu profesní kompetence se zřetelem k faktorům a vlivům prostředí.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09574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vysvětlení přístupů</a:t>
            </a:r>
            <a:r>
              <a:rPr lang="cs-CZ" baseline="0" dirty="0" smtClean="0"/>
              <a:t> pro vymezení profesní kompetence.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04E84-638F-4DFC-9F3F-FA8D62891D8C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08467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prezentaci</a:t>
            </a:r>
            <a:r>
              <a:rPr lang="cs-CZ" baseline="0" dirty="0" smtClean="0"/>
              <a:t> amerického a britského pojetí profesní kompetence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55780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vysvětlení</a:t>
            </a:r>
            <a:r>
              <a:rPr lang="cs-CZ" baseline="0" dirty="0" smtClean="0"/>
              <a:t> </a:t>
            </a:r>
            <a:r>
              <a:rPr lang="cs-CZ" baseline="0" dirty="0" err="1" smtClean="0"/>
              <a:t>multidimenzionálního</a:t>
            </a:r>
            <a:r>
              <a:rPr lang="cs-CZ" baseline="0" dirty="0" smtClean="0"/>
              <a:t> přístupu hodnocení profesní kompetence. </a:t>
            </a:r>
            <a:r>
              <a:rPr lang="cs-CZ" dirty="0" smtClean="0"/>
              <a:t> </a:t>
            </a:r>
            <a:r>
              <a:rPr lang="cs-CZ" baseline="0" dirty="0" smtClean="0"/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04E84-638F-4DFC-9F3F-FA8D62891D8C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91077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popisu</a:t>
            </a:r>
            <a:r>
              <a:rPr lang="cs-CZ" baseline="0" dirty="0" smtClean="0"/>
              <a:t> modelu profesní kompetence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04E84-638F-4DFC-9F3F-FA8D62891D8C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46703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charakteristice</a:t>
            </a:r>
            <a:r>
              <a:rPr lang="cs-CZ" baseline="0" dirty="0" smtClean="0"/>
              <a:t> profesní kompetence manažera.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04E84-638F-4DFC-9F3F-FA8D62891D8C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1879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BBD56-537B-413F-85D8-247FDAAF96C8}" type="datetimeFigureOut">
              <a:rPr lang="cs-CZ" smtClean="0"/>
              <a:pPr/>
              <a:t>23.10.2018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B77FC-C2CD-4558-976D-63A1BC34CA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BBD56-537B-413F-85D8-247FDAAF96C8}" type="datetimeFigureOut">
              <a:rPr lang="cs-CZ" smtClean="0"/>
              <a:pPr/>
              <a:t>23.10.2018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B77FC-C2CD-4558-976D-63A1BC34CA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BBD56-537B-413F-85D8-247FDAAF96C8}" type="datetimeFigureOut">
              <a:rPr lang="cs-CZ" smtClean="0"/>
              <a:pPr/>
              <a:t>23.10.2018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B77FC-C2CD-4558-976D-63A1BC34CA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BBD56-537B-413F-85D8-247FDAAF96C8}" type="datetimeFigureOut">
              <a:rPr lang="cs-CZ" smtClean="0"/>
              <a:pPr/>
              <a:t>23.10.2018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B77FC-C2CD-4558-976D-63A1BC34CA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BBD56-537B-413F-85D8-247FDAAF96C8}" type="datetimeFigureOut">
              <a:rPr lang="cs-CZ" smtClean="0"/>
              <a:pPr/>
              <a:t>23.10.2018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B77FC-C2CD-4558-976D-63A1BC34CA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BBD56-537B-413F-85D8-247FDAAF96C8}" type="datetimeFigureOut">
              <a:rPr lang="cs-CZ" smtClean="0"/>
              <a:pPr/>
              <a:t>23.10.2018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B77FC-C2CD-4558-976D-63A1BC34CA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BBD56-537B-413F-85D8-247FDAAF96C8}" type="datetimeFigureOut">
              <a:rPr lang="cs-CZ" smtClean="0"/>
              <a:pPr/>
              <a:t>23.10.2018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B77FC-C2CD-4558-976D-63A1BC34CA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BBD56-537B-413F-85D8-247FDAAF96C8}" type="datetimeFigureOut">
              <a:rPr lang="cs-CZ" smtClean="0"/>
              <a:pPr/>
              <a:t>23.10.2018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B77FC-C2CD-4558-976D-63A1BC34CA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BBD56-537B-413F-85D8-247FDAAF96C8}" type="datetimeFigureOut">
              <a:rPr lang="cs-CZ" smtClean="0"/>
              <a:pPr/>
              <a:t>23.10.2018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B77FC-C2CD-4558-976D-63A1BC34CA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BBD56-537B-413F-85D8-247FDAAF96C8}" type="datetimeFigureOut">
              <a:rPr lang="cs-CZ" smtClean="0"/>
              <a:pPr/>
              <a:t>23.10.2018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B77FC-C2CD-4558-976D-63A1BC34CA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BBD56-537B-413F-85D8-247FDAAF96C8}" type="datetimeFigureOut">
              <a:rPr lang="cs-CZ" smtClean="0"/>
              <a:pPr/>
              <a:t>23.10.2018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B77FC-C2CD-4558-976D-63A1BC34CA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BBD56-537B-413F-85D8-247FDAAF96C8}" type="datetimeFigureOut">
              <a:rPr lang="cs-CZ" smtClean="0"/>
              <a:pPr/>
              <a:t>23.10.2018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B77FC-C2CD-4558-976D-63A1BC34CAC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ln>
            <a:solidFill>
              <a:schemeClr val="accent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 smtClean="0"/>
              <a:t>6. Profesní kompetence</a:t>
            </a:r>
            <a:br>
              <a:rPr lang="cs-CZ" dirty="0" smtClean="0"/>
            </a:br>
            <a:r>
              <a:rPr lang="cs-CZ" dirty="0" smtClean="0"/>
              <a:t> jako pracovní způsobilost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cs-CZ" dirty="0" smtClean="0"/>
          </a:p>
          <a:p>
            <a:r>
              <a:rPr lang="cs-CZ" smtClean="0">
                <a:solidFill>
                  <a:schemeClr val="accent1">
                    <a:lumMod val="75000"/>
                  </a:schemeClr>
                </a:solidFill>
              </a:rPr>
              <a:t>Dagmar Svobodová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 smtClean="0"/>
              <a:t>Profesní kompetence manažera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  <a:ln>
            <a:solidFill>
              <a:schemeClr val="accent1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perspectiveRelaxedModerately"/>
            <a:lightRig rig="threePt" dir="t"/>
          </a:scene3d>
          <a:sp3d>
            <a:bevelT prst="angle"/>
          </a:sp3d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70000" lnSpcReduction="20000"/>
          </a:bodyPr>
          <a:lstStyle/>
          <a:p>
            <a:pPr marL="514350" indent="-514350" algn="just">
              <a:buAutoNum type="arabicPeriod"/>
            </a:pPr>
            <a:r>
              <a:rPr lang="cs-CZ" dirty="0" smtClean="0"/>
              <a:t>technické dovednosti </a:t>
            </a:r>
          </a:p>
          <a:p>
            <a:pPr marL="514350" indent="-514350" algn="just">
              <a:buAutoNum type="arabicPeriod"/>
            </a:pPr>
            <a:r>
              <a:rPr lang="cs-CZ" dirty="0" smtClean="0"/>
              <a:t>lidské (</a:t>
            </a:r>
            <a:r>
              <a:rPr lang="cs-CZ" dirty="0" err="1" smtClean="0"/>
              <a:t>human</a:t>
            </a:r>
            <a:r>
              <a:rPr lang="cs-CZ" dirty="0" smtClean="0"/>
              <a:t>) způsobilosti</a:t>
            </a:r>
          </a:p>
          <a:p>
            <a:pPr marL="514350" indent="-514350" algn="just">
              <a:buAutoNum type="arabicPeriod"/>
            </a:pPr>
            <a:r>
              <a:rPr lang="cs-CZ" dirty="0" smtClean="0"/>
              <a:t>koncepční schopnosti</a:t>
            </a:r>
          </a:p>
          <a:p>
            <a:pPr marL="514350" indent="-514350" algn="just">
              <a:buNone/>
            </a:pPr>
            <a:endParaRPr lang="cs-CZ" dirty="0" smtClean="0"/>
          </a:p>
          <a:p>
            <a:pPr marL="514350" indent="-514350" algn="just">
              <a:buAutoNum type="arabicPeriod"/>
            </a:pPr>
            <a:r>
              <a:rPr lang="cs-CZ" dirty="0" smtClean="0"/>
              <a:t>Obecná schopnost a z ní odvozená rovina odborných znalostí a technických dovedností a rovina potenciálních schopností a dovedností</a:t>
            </a:r>
          </a:p>
          <a:p>
            <a:pPr marL="514350" indent="-514350" algn="just">
              <a:buAutoNum type="arabicPeriod"/>
            </a:pPr>
            <a:endParaRPr lang="cs-CZ" dirty="0" smtClean="0"/>
          </a:p>
          <a:p>
            <a:pPr marL="514350" indent="-514350" algn="just">
              <a:buAutoNum type="arabicPeriod"/>
            </a:pPr>
            <a:r>
              <a:rPr lang="cs-CZ" dirty="0" smtClean="0"/>
              <a:t>Čtyři složky profesní kompetence (odborná/technická, metodická/koncepční, sociální a osobní kompetence)</a:t>
            </a:r>
          </a:p>
          <a:p>
            <a:pPr marL="514350" indent="-514350" algn="just">
              <a:buAutoNum type="arabicPeriod"/>
            </a:pPr>
            <a:endParaRPr lang="cs-CZ" dirty="0" smtClean="0"/>
          </a:p>
          <a:p>
            <a:pPr marL="514350" indent="-514350" algn="just">
              <a:buAutoNum type="arabicPeriod"/>
            </a:pPr>
            <a:r>
              <a:rPr lang="cs-CZ" dirty="0" smtClean="0"/>
              <a:t>Model čtyř faktorů kompetence v rovině způsobilosti (rovina schopností): odbornost - osobnost, znalostní metody - sociální dovednosti</a:t>
            </a:r>
          </a:p>
          <a:p>
            <a:pPr marL="514350" indent="-514350" algn="just">
              <a:buNone/>
            </a:pPr>
            <a:endParaRPr lang="cs-CZ" dirty="0" smtClean="0"/>
          </a:p>
          <a:p>
            <a:pPr marL="514350" indent="-514350" algn="just">
              <a:buNone/>
            </a:pPr>
            <a:r>
              <a:rPr lang="cs-CZ" dirty="0" smtClean="0">
                <a:solidFill>
                  <a:srgbClr val="FF0000"/>
                </a:solidFill>
              </a:rPr>
              <a:t>Úspěch manažera závisí na souhře rovin kompetencí. Manažer ví, CO (odbornost), JAK (znalost metody), S KÝM se spojit a KOHO pro záměr získat. Pouze ze souhry všech složek kompetence se za vhodných podmínek - rodí úspěch !!!</a:t>
            </a:r>
          </a:p>
          <a:p>
            <a:pPr marL="514350" indent="-514350">
              <a:buNone/>
            </a:pPr>
            <a:endParaRPr lang="cs-CZ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ut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3571868" cy="128586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cs-CZ" dirty="0" smtClean="0"/>
              <a:t>6.3 Profesní kompetence jako potenciál k pracovnímu výkonu</a:t>
            </a:r>
            <a:br>
              <a:rPr lang="cs-CZ" dirty="0" smtClean="0"/>
            </a:br>
            <a:endParaRPr lang="cs-CZ" sz="1800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4368393"/>
              </p:ext>
            </p:extLst>
          </p:nvPr>
        </p:nvGraphicFramePr>
        <p:xfrm>
          <a:off x="3575050" y="273050"/>
          <a:ext cx="5111750" cy="6584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1" y="1571612"/>
            <a:ext cx="3573623" cy="5286388"/>
          </a:xfrm>
          <a:ln/>
          <a:scene3d>
            <a:camera prst="perspectiveContrastingLeftFacing"/>
            <a:lightRig rig="threePt" dir="t"/>
          </a:scene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cs-CZ" sz="1800" dirty="0" smtClean="0">
                <a:solidFill>
                  <a:schemeClr val="accent3">
                    <a:lumMod val="75000"/>
                  </a:schemeClr>
                </a:solidFill>
              </a:rPr>
              <a:t>Kompetence jako soubor rozhodovacích pravomocí a z nich vyplývající odpovědnost za důsledky</a:t>
            </a:r>
          </a:p>
          <a:p>
            <a:pPr algn="just"/>
            <a:endParaRPr lang="cs-CZ" sz="18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just"/>
            <a:r>
              <a:rPr lang="cs-CZ" sz="1800" dirty="0" smtClean="0">
                <a:solidFill>
                  <a:schemeClr val="accent3">
                    <a:lumMod val="75000"/>
                  </a:schemeClr>
                </a:solidFill>
              </a:rPr>
              <a:t>Kompetence jako vyjádření obecné schopnosti přizpůsobit chování a reagovat zásahem do systému, který se v důsledku pro-aktivního jednání promění do kompetence </a:t>
            </a:r>
            <a:r>
              <a:rPr lang="cs-CZ" sz="1800" i="1" dirty="0" smtClean="0">
                <a:solidFill>
                  <a:schemeClr val="accent3">
                    <a:lumMod val="75000"/>
                  </a:schemeClr>
                </a:solidFill>
              </a:rPr>
              <a:t>od sebe</a:t>
            </a:r>
          </a:p>
          <a:p>
            <a:pPr algn="just"/>
            <a:endParaRPr lang="cs-CZ" sz="1800" dirty="0">
              <a:solidFill>
                <a:schemeClr val="accent3">
                  <a:lumMod val="75000"/>
                </a:schemeClr>
              </a:solidFill>
            </a:endParaRPr>
          </a:p>
          <a:p>
            <a:pPr algn="just"/>
            <a:r>
              <a:rPr lang="cs-CZ" sz="1800" dirty="0" smtClean="0">
                <a:solidFill>
                  <a:schemeClr val="accent3">
                    <a:lumMod val="75000"/>
                  </a:schemeClr>
                </a:solidFill>
              </a:rPr>
              <a:t>Schopnost anticipovat situace a reagovat na ně se přiměřeně rozvíjí v rámci celoživotního učení a je podmíněna trvalým zdokonalováním dílčích schopností a dovedností jedince, včetně dynamiky jeho sociálních vztahů v sociálních skupinách</a:t>
            </a:r>
            <a:endParaRPr lang="cs-CZ" sz="1800" dirty="0" smtClean="0"/>
          </a:p>
          <a:p>
            <a:pPr algn="just"/>
            <a:endParaRPr lang="cs-CZ" sz="1600" dirty="0" smtClean="0"/>
          </a:p>
        </p:txBody>
      </p:sp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/>
          <a:scene3d>
            <a:camera prst="perspectiveRelaxedModerately"/>
            <a:lightRig rig="threePt" dir="t"/>
          </a:scene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cs-CZ" dirty="0" smtClean="0"/>
              <a:t>Jak zajistit dlouhodobou pracovní úspěšnost?</a:t>
            </a:r>
            <a:br>
              <a:rPr lang="cs-CZ" dirty="0" smtClean="0"/>
            </a:b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3575050" y="273050"/>
          <a:ext cx="5111750" cy="5853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scene3d>
            <a:camera prst="perspectiveRelaxedModerately"/>
            <a:lightRig rig="threePt" dir="t"/>
          </a:scene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cs-CZ" b="1" dirty="0" smtClean="0"/>
              <a:t>Epocha informačního a znalostního managementu exponenciálním způsobem zvyšuje turbulenci změn tržního prostředí.</a:t>
            </a:r>
          </a:p>
          <a:p>
            <a:pPr algn="just"/>
            <a:endParaRPr lang="cs-CZ" b="1" dirty="0" smtClean="0"/>
          </a:p>
          <a:p>
            <a:pPr algn="just"/>
            <a:r>
              <a:rPr lang="cs-CZ" b="1" dirty="0" smtClean="0"/>
              <a:t>Úkolem manažerů je … vstoupit na vyšší úroveň poznání a objevit skrytý potenciál, který se nachází v principech řízení biologických systémů, v potenciálu kreativity lidských zdrojů.</a:t>
            </a:r>
          </a:p>
          <a:p>
            <a:pPr algn="just"/>
            <a:endParaRPr lang="cs-CZ" b="1" dirty="0" smtClean="0"/>
          </a:p>
          <a:p>
            <a:pPr algn="just"/>
            <a:r>
              <a:rPr lang="cs-CZ" b="1" dirty="0" smtClean="0"/>
              <a:t>Předejít vývojovým krizím organizací vyžaduje znalost principů, které biosystémy využívají k delegování odpovědností a pravomocí na co nejnižší úroveň řízení. </a:t>
            </a:r>
          </a:p>
          <a:p>
            <a:pPr algn="just"/>
            <a:endParaRPr lang="cs-CZ" b="1" dirty="0" smtClean="0"/>
          </a:p>
          <a:p>
            <a:pPr algn="just"/>
            <a:r>
              <a:rPr lang="cs-CZ" b="1" dirty="0" smtClean="0"/>
              <a:t>Pochopení principů řízení biosystémů a jejich aplikace v řízení organizací přináší zdvojnásobení rychlosti jejich konkurenčního vývoje.</a:t>
            </a:r>
            <a:endParaRPr lang="cs-CZ" b="1" dirty="0"/>
          </a:p>
        </p:txBody>
      </p:sp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cene3d>
            <a:camera prst="perspectiveBelow"/>
            <a:lightRig rig="threeP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cs-CZ" dirty="0" smtClean="0"/>
              <a:t>Jakou strategii zvolit k udržování dlouhodobé pracovní úspěšnosti?</a:t>
            </a:r>
            <a:br>
              <a:rPr lang="cs-CZ" dirty="0" smtClean="0"/>
            </a:b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138904"/>
              </p:ext>
            </p:extLst>
          </p:nvPr>
        </p:nvGraphicFramePr>
        <p:xfrm>
          <a:off x="3857620" y="273050"/>
          <a:ext cx="4643470" cy="5853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scene3d>
            <a:camera prst="perspectiveRight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/>
            <a:r>
              <a:rPr lang="cs-CZ" b="1" dirty="0" smtClean="0"/>
              <a:t>Jedním ze způsobů řešení pro udržování dlouhodobé pracovní úspěšnosti je zaměření na zvyšování vnitřního potenciálu lidských zdrojů organizace.</a:t>
            </a:r>
          </a:p>
          <a:p>
            <a:endParaRPr lang="cs-CZ" b="1" dirty="0" smtClean="0"/>
          </a:p>
          <a:p>
            <a:pPr algn="just"/>
            <a:r>
              <a:rPr lang="cs-CZ" b="1" dirty="0" smtClean="0"/>
              <a:t>Podobně jako sportovec, který se připravuje na výzvy budoucích soupeřů, v tréninku zvyšuje vlastní potenciál psychické a fyzické připravenosti. Prioritou je vždy psychická připravenost, sportovcova pozitivní emoční bilance.</a:t>
            </a:r>
          </a:p>
          <a:p>
            <a:pPr algn="just"/>
            <a:endParaRPr lang="cs-CZ" b="1" dirty="0" smtClean="0"/>
          </a:p>
          <a:p>
            <a:pPr algn="just"/>
            <a:r>
              <a:rPr lang="cs-CZ" b="1" dirty="0" smtClean="0"/>
              <a:t>Strategie k rozvoji vnitřního potenciálu lidských zdrojů:</a:t>
            </a:r>
          </a:p>
          <a:p>
            <a:pPr algn="just"/>
            <a:endParaRPr lang="cs-CZ" b="1" dirty="0" smtClean="0"/>
          </a:p>
          <a:p>
            <a:pPr marL="342900" indent="-342900" algn="just">
              <a:buAutoNum type="arabicPeriod"/>
            </a:pPr>
            <a:r>
              <a:rPr lang="cs-CZ" b="1" dirty="0" smtClean="0"/>
              <a:t>Krize a hašení požárů</a:t>
            </a:r>
          </a:p>
          <a:p>
            <a:pPr marL="342900" indent="-342900" algn="just">
              <a:buAutoNum type="arabicPeriod"/>
            </a:pPr>
            <a:r>
              <a:rPr lang="cs-CZ" b="1" dirty="0" smtClean="0"/>
              <a:t>Revitalizace</a:t>
            </a:r>
          </a:p>
          <a:p>
            <a:pPr marL="342900" indent="-342900" algn="just">
              <a:buAutoNum type="arabicPeriod"/>
            </a:pPr>
            <a:r>
              <a:rPr lang="cs-CZ" b="1" dirty="0" smtClean="0"/>
              <a:t>Kultivace</a:t>
            </a:r>
          </a:p>
          <a:p>
            <a:pPr marL="342900" indent="-342900" algn="just">
              <a:buAutoNum type="arabicPeriod"/>
            </a:pPr>
            <a:r>
              <a:rPr lang="cs-CZ" b="1" dirty="0" smtClean="0"/>
              <a:t>Partnerství</a:t>
            </a:r>
            <a:endParaRPr lang="cs-CZ" b="1" dirty="0"/>
          </a:p>
        </p:txBody>
      </p:sp>
    </p:spTree>
  </p:cSld>
  <p:clrMapOvr>
    <a:masterClrMapping/>
  </p:clrMapOvr>
  <p:transition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cene3d>
            <a:camera prst="perspectiveHeroicExtremeLeftFacing"/>
            <a:lightRig rig="threePt" dir="t"/>
          </a:scene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cs-CZ" dirty="0" smtClean="0"/>
              <a:t>Závěry </a:t>
            </a:r>
            <a:br>
              <a:rPr lang="cs-CZ" dirty="0" smtClean="0"/>
            </a:br>
            <a:r>
              <a:rPr lang="cs-CZ" dirty="0" smtClean="0"/>
              <a:t>pro profesní poradenství </a:t>
            </a:r>
            <a:br>
              <a:rPr lang="cs-CZ" dirty="0" smtClean="0"/>
            </a:br>
            <a:r>
              <a:rPr lang="cs-CZ" dirty="0" smtClean="0"/>
              <a:t>a profesní koučování</a:t>
            </a:r>
            <a:br>
              <a:rPr lang="cs-CZ" dirty="0" smtClean="0"/>
            </a:b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8644207"/>
              </p:ext>
            </p:extLst>
          </p:nvPr>
        </p:nvGraphicFramePr>
        <p:xfrm>
          <a:off x="3575050" y="273050"/>
          <a:ext cx="5111750" cy="5853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199" y="1491084"/>
            <a:ext cx="3032450" cy="5137172"/>
          </a:xfrm>
          <a:scene3d>
            <a:camera prst="perspectiveHeroicExtremeRightFacing"/>
            <a:lightRig rig="threePt" dir="t"/>
          </a:scene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cs-CZ" b="1" dirty="0" err="1" smtClean="0"/>
              <a:t>Lewis</a:t>
            </a:r>
            <a:r>
              <a:rPr lang="cs-CZ" b="1" dirty="0" smtClean="0"/>
              <a:t> </a:t>
            </a:r>
            <a:r>
              <a:rPr lang="cs-CZ" b="1" dirty="0" err="1" smtClean="0"/>
              <a:t>Carrol</a:t>
            </a:r>
            <a:r>
              <a:rPr lang="cs-CZ" b="1" dirty="0" smtClean="0"/>
              <a:t> v knize </a:t>
            </a:r>
            <a:r>
              <a:rPr lang="cs-CZ" b="1" i="1" dirty="0" smtClean="0"/>
              <a:t>Alenka za zrcadlem </a:t>
            </a:r>
            <a:r>
              <a:rPr lang="cs-CZ" b="1" dirty="0" smtClean="0"/>
              <a:t>uvádí: </a:t>
            </a:r>
            <a:r>
              <a:rPr lang="cs-CZ" b="1" i="1" dirty="0"/>
              <a:t>J</a:t>
            </a:r>
            <a:r>
              <a:rPr lang="cs-CZ" b="1" i="1" dirty="0" smtClean="0"/>
              <a:t>ak vidíš, tady musíš běžet ze všech sil, abys nesetrvala na jednom místě. Chceš-li se však dostat jinam, musíš běžet alespoň dvakrát tak rychle!</a:t>
            </a:r>
          </a:p>
          <a:p>
            <a:pPr algn="just"/>
            <a:endParaRPr lang="cs-CZ" b="1" i="1" dirty="0" smtClean="0"/>
          </a:p>
          <a:p>
            <a:pPr algn="just"/>
            <a:r>
              <a:rPr lang="cs-CZ" b="1" i="1" dirty="0" smtClean="0"/>
              <a:t>Poznávání principů biologických systémů a jejich praktickou aplikaci podporuje teorie o fungování </a:t>
            </a:r>
            <a:r>
              <a:rPr lang="cs-CZ" b="1" i="1" dirty="0" err="1" smtClean="0"/>
              <a:t>autopoietických</a:t>
            </a:r>
            <a:r>
              <a:rPr lang="cs-CZ" b="1" i="1" dirty="0" smtClean="0"/>
              <a:t> systémů.</a:t>
            </a:r>
          </a:p>
          <a:p>
            <a:pPr algn="just"/>
            <a:endParaRPr lang="cs-CZ" b="1" i="1" dirty="0"/>
          </a:p>
          <a:p>
            <a:pPr algn="just"/>
            <a:r>
              <a:rPr lang="cs-CZ" b="1" i="1" dirty="0" smtClean="0"/>
              <a:t>Základní teze znějí:</a:t>
            </a:r>
          </a:p>
          <a:p>
            <a:pPr marL="228600" indent="-228600" algn="just">
              <a:buAutoNum type="arabicParenR"/>
            </a:pPr>
            <a:r>
              <a:rPr lang="cs-CZ" b="1" i="1" dirty="0" smtClean="0"/>
              <a:t>Živé organismy jsou operacionálně uzavřené</a:t>
            </a:r>
          </a:p>
          <a:p>
            <a:pPr marL="228600" indent="-228600" algn="just">
              <a:buAutoNum type="arabicParenR"/>
            </a:pPr>
            <a:r>
              <a:rPr lang="cs-CZ" b="1" i="1" dirty="0" smtClean="0"/>
              <a:t>Živé systémy fungují v každém okamžiku optimálně</a:t>
            </a:r>
          </a:p>
          <a:p>
            <a:pPr marL="228600" indent="-228600" algn="just">
              <a:buAutoNum type="arabicParenR"/>
            </a:pPr>
            <a:r>
              <a:rPr lang="cs-CZ" b="1" i="1" dirty="0" smtClean="0"/>
              <a:t>Stabilitu živého systému zajišťuje neustálá změna </a:t>
            </a:r>
            <a:endParaRPr lang="cs-CZ" b="1" i="1" dirty="0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6. Profesní kompetence</a:t>
            </a:r>
            <a:br>
              <a:rPr lang="cs-CZ" dirty="0" smtClean="0"/>
            </a:br>
            <a:r>
              <a:rPr lang="cs-CZ" dirty="0" smtClean="0"/>
              <a:t> jako pracovní způsobilost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just"/>
            <a:endParaRPr lang="cs-CZ" dirty="0" smtClean="0"/>
          </a:p>
          <a:p>
            <a:pPr algn="just"/>
            <a:r>
              <a:rPr lang="cs-CZ" dirty="0" smtClean="0"/>
              <a:t>6.1 Vztah kvalifikace a profesní kompetence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6.2 Přístupy k vymezení profesní kompetence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6.3 Profesní kompetence jako potenciál k pracovnímu výkonu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6.1 Vztah kvalifikace </a:t>
            </a:r>
            <a:br>
              <a:rPr lang="cs-CZ" dirty="0" smtClean="0"/>
            </a:br>
            <a:r>
              <a:rPr lang="cs-CZ" dirty="0" smtClean="0"/>
              <a:t>a profesní kompetence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cs-CZ" dirty="0" smtClean="0"/>
              <a:t>Kvalifikace označuje soubor znalostí a dovedností zprostředkovaný školským systémem a rozvíjený v systému dalšího vzdělání a doplňovaný o zkušenosti klienta.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Kvalifikace = kvalifikační požadavky/předpoklady jsou: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formální</a:t>
            </a:r>
            <a:r>
              <a:rPr lang="cs-CZ" dirty="0" smtClean="0"/>
              <a:t> (dané odbornou přípravou) </a:t>
            </a:r>
          </a:p>
          <a:p>
            <a:pPr>
              <a:buNone/>
            </a:pPr>
            <a:r>
              <a:rPr lang="cs-CZ" dirty="0" smtClean="0">
                <a:solidFill>
                  <a:schemeClr val="accent2"/>
                </a:solidFill>
              </a:rPr>
              <a:t>neformální</a:t>
            </a:r>
            <a:r>
              <a:rPr lang="cs-CZ" dirty="0" smtClean="0"/>
              <a:t> (dané nadstavbou zkušeností, pracovních návyků a dovedností)</a:t>
            </a:r>
            <a:endParaRPr lang="cs-CZ" dirty="0"/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Profesní kompetence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just"/>
            <a:r>
              <a:rPr lang="cs-CZ" dirty="0" smtClean="0"/>
              <a:t>Soubor schopností, znalostí, dovedností a z-reflektovaných zkušeností, které se promítají do pracovního jednání a slouží k zvládání pracovních funkcí a rolí vyplývajících z pracovní pozice a jsou přenosné mezioborově.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Těžiště odpovědnosti za vlastní učení a vzdělávání přesunuta do </a:t>
            </a:r>
            <a:r>
              <a:rPr lang="cs-CZ" i="1" dirty="0" smtClean="0"/>
              <a:t>privátní sféry </a:t>
            </a:r>
            <a:r>
              <a:rPr lang="cs-CZ" dirty="0" smtClean="0"/>
              <a:t>– celoživotní učení a nepřetržitý rozvoj, za které nese odpovědnost klient.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Kvalifikaci doplňuje, rozšiřuje a mění (rekvalifikuje). Formální kvalifikace </a:t>
            </a:r>
            <a:r>
              <a:rPr lang="cs-CZ" i="1" dirty="0" smtClean="0"/>
              <a:t>koroduje</a:t>
            </a:r>
            <a:r>
              <a:rPr lang="cs-CZ" dirty="0" smtClean="0"/>
              <a:t> a změna jejího obsahu je dlouhodobým procesem. Profesní kvalifikace tvoří dynamický celek, jehož části lze doplňovat a některé jsou mezi-oborově přenosné.</a:t>
            </a:r>
            <a:endParaRPr lang="cs-CZ" dirty="0"/>
          </a:p>
        </p:txBody>
      </p:sp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sz="2400" dirty="0" smtClean="0"/>
              <a:t>Současný koncept profesní kvalifikace se více zaměřuje na možnosti a potenciál rozvoje než na limity stávající formální kvalifikace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 smtClean="0"/>
              <a:t>                   </a:t>
            </a:r>
            <a:r>
              <a:rPr lang="cs-CZ" b="1" u="sng" dirty="0" smtClean="0"/>
              <a:t>FAKTORY A VLIVY PROSTŘEDÍ </a:t>
            </a:r>
            <a:endParaRPr lang="cs-CZ" b="1" u="sng" dirty="0"/>
          </a:p>
        </p:txBody>
      </p:sp>
      <p:sp>
        <p:nvSpPr>
          <p:cNvPr id="4" name="Vývojový diagram: postup 3"/>
          <p:cNvSpPr/>
          <p:nvPr/>
        </p:nvSpPr>
        <p:spPr>
          <a:xfrm>
            <a:off x="0" y="3143248"/>
            <a:ext cx="2500298" cy="150019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VSTUP</a:t>
            </a:r>
          </a:p>
          <a:p>
            <a:pPr algn="ctr"/>
            <a:endParaRPr lang="cs-CZ" sz="1400" b="1" dirty="0" smtClean="0"/>
          </a:p>
          <a:p>
            <a:pPr algn="ctr"/>
            <a:r>
              <a:rPr lang="cs-CZ" sz="1400" dirty="0" smtClean="0"/>
              <a:t>Formální kvalifikace</a:t>
            </a:r>
          </a:p>
          <a:p>
            <a:pPr algn="ctr"/>
            <a:endParaRPr lang="cs-CZ" sz="1400" dirty="0" smtClean="0"/>
          </a:p>
          <a:p>
            <a:pPr algn="ctr"/>
            <a:r>
              <a:rPr lang="cs-CZ" sz="1400" dirty="0" smtClean="0"/>
              <a:t>PŘEDPOKLAD</a:t>
            </a:r>
            <a:endParaRPr lang="cs-CZ" sz="1400" dirty="0"/>
          </a:p>
        </p:txBody>
      </p:sp>
      <p:sp>
        <p:nvSpPr>
          <p:cNvPr id="5" name="Vývojový diagram: postup 4"/>
          <p:cNvSpPr/>
          <p:nvPr/>
        </p:nvSpPr>
        <p:spPr>
          <a:xfrm>
            <a:off x="6858016" y="3143248"/>
            <a:ext cx="2285984" cy="150019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VÝSTUP/VÝSTUP</a:t>
            </a:r>
          </a:p>
          <a:p>
            <a:pPr algn="ctr"/>
            <a:endParaRPr lang="cs-CZ" sz="1400" b="1" dirty="0" smtClean="0"/>
          </a:p>
          <a:p>
            <a:pPr algn="ctr"/>
            <a:r>
              <a:rPr lang="cs-CZ" sz="1400" dirty="0" smtClean="0"/>
              <a:t>Profesní kompetence</a:t>
            </a:r>
          </a:p>
          <a:p>
            <a:pPr algn="ctr"/>
            <a:endParaRPr lang="cs-CZ" sz="1400" dirty="0" smtClean="0"/>
          </a:p>
          <a:p>
            <a:pPr algn="ctr"/>
            <a:r>
              <a:rPr lang="cs-CZ" sz="1400" dirty="0" smtClean="0"/>
              <a:t>PROKÁZANÝ EFEKT/VÝKON</a:t>
            </a:r>
          </a:p>
          <a:p>
            <a:pPr algn="ctr"/>
            <a:endParaRPr lang="cs-CZ" dirty="0"/>
          </a:p>
        </p:txBody>
      </p:sp>
      <p:sp>
        <p:nvSpPr>
          <p:cNvPr id="6" name="Vývojový diagram: postup 5"/>
          <p:cNvSpPr/>
          <p:nvPr/>
        </p:nvSpPr>
        <p:spPr>
          <a:xfrm>
            <a:off x="3428992" y="3571876"/>
            <a:ext cx="2428892" cy="78581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ČINNOST</a:t>
            </a:r>
            <a:endParaRPr lang="cs-CZ" dirty="0"/>
          </a:p>
        </p:txBody>
      </p:sp>
      <p:cxnSp>
        <p:nvCxnSpPr>
          <p:cNvPr id="8" name="Přímá spojovací šipka 7"/>
          <p:cNvCxnSpPr/>
          <p:nvPr/>
        </p:nvCxnSpPr>
        <p:spPr>
          <a:xfrm>
            <a:off x="2643174" y="4000504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>
            <a:off x="6000760" y="4000504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/>
          <p:nvPr/>
        </p:nvCxnSpPr>
        <p:spPr>
          <a:xfrm rot="5400000">
            <a:off x="2964645" y="2607463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/>
          <p:nvPr/>
        </p:nvCxnSpPr>
        <p:spPr>
          <a:xfrm rot="5400000">
            <a:off x="3464711" y="2607463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/>
          <p:nvPr/>
        </p:nvCxnSpPr>
        <p:spPr>
          <a:xfrm rot="5400000">
            <a:off x="3893339" y="2607463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šipka 20"/>
          <p:cNvCxnSpPr/>
          <p:nvPr/>
        </p:nvCxnSpPr>
        <p:spPr>
          <a:xfrm rot="5400000">
            <a:off x="4393405" y="2607463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šipka 22"/>
          <p:cNvCxnSpPr/>
          <p:nvPr/>
        </p:nvCxnSpPr>
        <p:spPr>
          <a:xfrm rot="5400000">
            <a:off x="4822033" y="2607463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šipka 26"/>
          <p:cNvCxnSpPr/>
          <p:nvPr/>
        </p:nvCxnSpPr>
        <p:spPr>
          <a:xfrm rot="5400000">
            <a:off x="5250661" y="2607463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68346"/>
          </a:xfr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4000" dirty="0" smtClean="0"/>
              <a:t>6.2 Přístupy k vymezení profesní kompetence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5643578"/>
          </a:xfr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cs-CZ" dirty="0" smtClean="0"/>
              <a:t>Zaměření na popis schopností nutných pro </a:t>
            </a:r>
            <a:r>
              <a:rPr lang="cs-CZ" i="1" dirty="0" smtClean="0"/>
              <a:t>prahový </a:t>
            </a:r>
            <a:r>
              <a:rPr lang="cs-CZ" dirty="0" smtClean="0"/>
              <a:t>(ještě/už kompetentní) a špičkový výkon, který vyžaduje určitý stupeň rozvoje a komplexnosti dané schopnosti.</a:t>
            </a:r>
          </a:p>
          <a:p>
            <a:endParaRPr lang="cs-CZ" dirty="0" smtClean="0"/>
          </a:p>
          <a:p>
            <a:r>
              <a:rPr lang="cs-CZ" dirty="0" smtClean="0"/>
              <a:t>Přístupy k rámování pracovní způsobilosti:</a:t>
            </a:r>
          </a:p>
          <a:p>
            <a:pPr marL="0" indent="0" algn="just">
              <a:buNone/>
            </a:pPr>
            <a:r>
              <a:rPr lang="cs-CZ" sz="2000" b="1" dirty="0" smtClean="0"/>
              <a:t>A) </a:t>
            </a:r>
            <a:r>
              <a:rPr lang="cs-CZ" sz="2000" b="1" dirty="0" smtClean="0">
                <a:solidFill>
                  <a:srgbClr val="FF0000"/>
                </a:solidFill>
              </a:rPr>
              <a:t>americké pojetí </a:t>
            </a:r>
            <a:r>
              <a:rPr lang="cs-CZ" sz="2000" b="1" dirty="0" smtClean="0"/>
              <a:t>se zaměřuje se na individuální charakteristiky vykonavatele profese (osobnostní charakteristiky, popisy chování) vymezující behaviorální kompetence, označované jako </a:t>
            </a:r>
            <a:r>
              <a:rPr lang="cs-CZ" sz="2000" b="1" i="1" dirty="0" smtClean="0"/>
              <a:t>měkké</a:t>
            </a:r>
            <a:r>
              <a:rPr lang="cs-CZ" sz="2000" b="1" dirty="0" smtClean="0"/>
              <a:t> kompetence</a:t>
            </a:r>
          </a:p>
          <a:p>
            <a:pPr marL="0" indent="0" algn="just">
              <a:buNone/>
            </a:pPr>
            <a:endParaRPr lang="cs-CZ" sz="2000" b="1" dirty="0" smtClean="0"/>
          </a:p>
          <a:p>
            <a:pPr marL="0" indent="0" algn="just">
              <a:buNone/>
            </a:pPr>
            <a:r>
              <a:rPr lang="cs-CZ" sz="2000" b="1" dirty="0" smtClean="0"/>
              <a:t>B) </a:t>
            </a:r>
            <a:r>
              <a:rPr lang="cs-CZ" sz="2000" b="1" dirty="0" smtClean="0">
                <a:solidFill>
                  <a:srgbClr val="C00000"/>
                </a:solidFill>
              </a:rPr>
              <a:t>britské pojetí </a:t>
            </a:r>
            <a:r>
              <a:rPr lang="cs-CZ" sz="2000" b="1" dirty="0" smtClean="0"/>
              <a:t>se zaměřuje na výsledky činností v rámci pracovní role a funkce v souladu s očekáváními a souladem definovaných profesních standardů, zde jde o funkční kompetence, označované jako </a:t>
            </a:r>
            <a:r>
              <a:rPr lang="cs-CZ" sz="2000" b="1" i="1" dirty="0" smtClean="0"/>
              <a:t>technické/tvrdé</a:t>
            </a:r>
            <a:r>
              <a:rPr lang="cs-CZ" sz="2000" b="1" dirty="0" smtClean="0"/>
              <a:t> kompetence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sz="2700" dirty="0" smtClean="0"/>
              <a:t>D. </a:t>
            </a:r>
            <a:r>
              <a:rPr lang="cs-CZ" sz="2700" dirty="0" err="1" smtClean="0"/>
              <a:t>McClelland</a:t>
            </a:r>
            <a:r>
              <a:rPr lang="cs-CZ" sz="2700" dirty="0" smtClean="0"/>
              <a:t> (1973</a:t>
            </a:r>
            <a:r>
              <a:rPr lang="cs-CZ" sz="2700" smtClean="0"/>
              <a:t>) </a:t>
            </a:r>
            <a:r>
              <a:rPr lang="cs-CZ" sz="2700" smtClean="0"/>
              <a:t>napsal</a:t>
            </a:r>
            <a:r>
              <a:rPr lang="cs-CZ" sz="2700" smtClean="0"/>
              <a:t> </a:t>
            </a:r>
            <a:r>
              <a:rPr lang="cs-CZ" sz="2700" dirty="0" smtClean="0"/>
              <a:t>studii </a:t>
            </a:r>
            <a:r>
              <a:rPr lang="cs-CZ" sz="2700" i="1" dirty="0" err="1" smtClean="0"/>
              <a:t>Testing</a:t>
            </a:r>
            <a:r>
              <a:rPr lang="cs-CZ" sz="2700" i="1" dirty="0" smtClean="0"/>
              <a:t> </a:t>
            </a:r>
            <a:r>
              <a:rPr lang="cs-CZ" sz="2700" i="1" dirty="0" err="1" smtClean="0"/>
              <a:t>for</a:t>
            </a:r>
            <a:r>
              <a:rPr lang="cs-CZ" sz="2700" i="1" dirty="0" smtClean="0"/>
              <a:t> </a:t>
            </a:r>
            <a:r>
              <a:rPr lang="cs-CZ" sz="2700" i="1" dirty="0" err="1" smtClean="0"/>
              <a:t>competence</a:t>
            </a:r>
            <a:r>
              <a:rPr lang="cs-CZ" sz="2700" i="1" dirty="0" smtClean="0"/>
              <a:t> </a:t>
            </a:r>
            <a:r>
              <a:rPr lang="cs-CZ" sz="2700" i="1" dirty="0" err="1" smtClean="0"/>
              <a:t>rather</a:t>
            </a:r>
            <a:r>
              <a:rPr lang="cs-CZ" sz="2700" i="1" dirty="0" smtClean="0"/>
              <a:t> </a:t>
            </a:r>
            <a:r>
              <a:rPr lang="cs-CZ" sz="2700" i="1" dirty="0" err="1" smtClean="0"/>
              <a:t>than</a:t>
            </a:r>
            <a:r>
              <a:rPr lang="cs-CZ" sz="2700" i="1" dirty="0" smtClean="0"/>
              <a:t> </a:t>
            </a:r>
            <a:r>
              <a:rPr lang="cs-CZ" sz="2700" i="1" dirty="0" err="1" smtClean="0"/>
              <a:t>for</a:t>
            </a:r>
            <a:r>
              <a:rPr lang="cs-CZ" sz="2700" i="1" dirty="0" smtClean="0"/>
              <a:t> inteligence</a:t>
            </a:r>
            <a:r>
              <a:rPr lang="cs-CZ" sz="2700" dirty="0" smtClean="0"/>
              <a:t> (Testování kompetencí spíše než inteligence)</a:t>
            </a:r>
            <a:r>
              <a:rPr lang="cs-CZ" sz="2700" dirty="0" smtClean="0">
                <a:solidFill>
                  <a:srgbClr val="C00000"/>
                </a:solidFill>
              </a:rPr>
              <a:t/>
            </a:r>
            <a:br>
              <a:rPr lang="cs-CZ" sz="2700" dirty="0" smtClean="0">
                <a:solidFill>
                  <a:srgbClr val="C00000"/>
                </a:solidFill>
              </a:rPr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scene3d>
            <a:camera prst="perspectiveContrastingLeftFacing"/>
            <a:lightRig rig="threePt" dir="t"/>
          </a:scene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/>
            <a:r>
              <a:rPr lang="cs-CZ" sz="3400" dirty="0" smtClean="0"/>
              <a:t>Americká poradenská společnost </a:t>
            </a:r>
            <a:r>
              <a:rPr lang="cs-CZ" sz="3400" dirty="0" err="1" smtClean="0"/>
              <a:t>McBer</a:t>
            </a:r>
            <a:r>
              <a:rPr lang="cs-CZ" sz="3400" dirty="0" smtClean="0"/>
              <a:t> (</a:t>
            </a:r>
            <a:r>
              <a:rPr lang="cs-CZ" sz="3400" dirty="0" err="1" smtClean="0"/>
              <a:t>Boyatzis</a:t>
            </a:r>
            <a:r>
              <a:rPr lang="cs-CZ" sz="3400" dirty="0" smtClean="0"/>
              <a:t>) připravila pro Americkou manažerskou asociaci  (AMA) přehled manažerských kompetencí, který se stal základem k programům manažerského vzdělávání</a:t>
            </a:r>
          </a:p>
          <a:p>
            <a:pPr algn="just"/>
            <a:r>
              <a:rPr lang="cs-CZ" sz="3400" dirty="0" err="1" smtClean="0"/>
              <a:t>Boyatzis</a:t>
            </a:r>
            <a:r>
              <a:rPr lang="cs-CZ" sz="3400" dirty="0" smtClean="0"/>
              <a:t> (1982) a </a:t>
            </a:r>
            <a:r>
              <a:rPr lang="cs-CZ" sz="3400" dirty="0" err="1" smtClean="0"/>
              <a:t>Kazánková</a:t>
            </a:r>
            <a:r>
              <a:rPr lang="cs-CZ" sz="3400" dirty="0" smtClean="0"/>
              <a:t> (2002) definují profesní kompetenci jako základní vlastnosti osobnosti, které mají vliv na pracovní výkon </a:t>
            </a:r>
          </a:p>
          <a:p>
            <a:pPr algn="just"/>
            <a:endParaRPr lang="cs-CZ" dirty="0" smtClean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29269" cy="4525963"/>
          </a:xfrm>
          <a:scene3d>
            <a:camera prst="perspectiveContrastingLeftFacing"/>
            <a:lightRig rig="threePt" dir="t"/>
          </a:scene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/>
            <a:endParaRPr lang="cs-CZ" dirty="0" smtClean="0"/>
          </a:p>
          <a:p>
            <a:pPr algn="just"/>
            <a:r>
              <a:rPr lang="cs-CZ" dirty="0" smtClean="0"/>
              <a:t>Národní standardy pro výkon povolání (</a:t>
            </a:r>
            <a:r>
              <a:rPr lang="cs-CZ" dirty="0" err="1" smtClean="0"/>
              <a:t>National</a:t>
            </a:r>
            <a:r>
              <a:rPr lang="cs-CZ" dirty="0" smtClean="0"/>
              <a:t> </a:t>
            </a:r>
            <a:r>
              <a:rPr lang="cs-CZ" dirty="0" err="1" smtClean="0"/>
              <a:t>Occupational</a:t>
            </a:r>
            <a:r>
              <a:rPr lang="cs-CZ" dirty="0" smtClean="0"/>
              <a:t> </a:t>
            </a:r>
            <a:r>
              <a:rPr lang="cs-CZ" dirty="0" err="1" smtClean="0"/>
              <a:t>Standards</a:t>
            </a:r>
            <a:r>
              <a:rPr lang="cs-CZ" dirty="0" smtClean="0"/>
              <a:t> = NOS) s popisem schopností kompetentních lidí při výkonu profese</a:t>
            </a:r>
          </a:p>
          <a:p>
            <a:pPr algn="just"/>
            <a:r>
              <a:rPr lang="cs-CZ" dirty="0" smtClean="0"/>
              <a:t>Jsou profesně orientované a na kompetencích založené kvalifikace, které reprezentují národní standardy výkonu povolání, jak je uznávají národní zaměstnavatelé</a:t>
            </a:r>
          </a:p>
          <a:p>
            <a:pPr algn="just"/>
            <a:r>
              <a:rPr lang="cs-CZ" dirty="0" smtClean="0"/>
              <a:t>Model je založený na britské tradici  vzdělávacích standardů a zkoušek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 Propojení obou přístupů s významnými osobnostními faktory a organizačním kontextem do </a:t>
            </a:r>
            <a:r>
              <a:rPr lang="cs-CZ" sz="2200" i="1" dirty="0" smtClean="0"/>
              <a:t>multidimenzionálního</a:t>
            </a:r>
            <a:r>
              <a:rPr lang="cs-CZ" sz="2200" dirty="0" smtClean="0"/>
              <a:t> přístupu reprezentovaného </a:t>
            </a:r>
            <a:br>
              <a:rPr lang="cs-CZ" sz="2200" dirty="0" smtClean="0"/>
            </a:br>
            <a:r>
              <a:rPr lang="cs-CZ" sz="2200" dirty="0" smtClean="0"/>
              <a:t>modelem </a:t>
            </a:r>
            <a:r>
              <a:rPr lang="cs-CZ" sz="2200" dirty="0" err="1" smtClean="0"/>
              <a:t>Cheetama</a:t>
            </a:r>
            <a:r>
              <a:rPr lang="cs-CZ" sz="2200" dirty="0" smtClean="0"/>
              <a:t> a </a:t>
            </a:r>
            <a:r>
              <a:rPr lang="cs-CZ" sz="2200" dirty="0" err="1" smtClean="0"/>
              <a:t>Chiverse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 </a:t>
            </a:r>
            <a:endParaRPr lang="cs-CZ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ln w="28575">
            <a:solidFill>
              <a:schemeClr val="tx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algn="just"/>
            <a:r>
              <a:rPr lang="cs-CZ" sz="2000" b="1" dirty="0" smtClean="0"/>
              <a:t>Přísný a flexibilní nástroj řízení podle kompetencí </a:t>
            </a:r>
          </a:p>
          <a:p>
            <a:pPr algn="just"/>
            <a:r>
              <a:rPr lang="cs-CZ" sz="2000" b="1" dirty="0" smtClean="0"/>
              <a:t>Modely, mapy a přehledy kompetencí jsou konstrukce, jejichž účelem je:</a:t>
            </a:r>
          </a:p>
          <a:p>
            <a:pPr algn="just"/>
            <a:endParaRPr lang="cs-CZ" sz="2000" dirty="0" smtClean="0"/>
          </a:p>
          <a:p>
            <a:pPr marL="514350" indent="-514350" algn="just">
              <a:buAutoNum type="arabicParenR"/>
            </a:pPr>
            <a:r>
              <a:rPr lang="cs-CZ" sz="2000" dirty="0" smtClean="0"/>
              <a:t>definovat společný základ profese</a:t>
            </a:r>
          </a:p>
          <a:p>
            <a:pPr marL="514350" indent="-514350" algn="just">
              <a:buAutoNum type="arabicParenR"/>
            </a:pPr>
            <a:r>
              <a:rPr lang="cs-CZ" sz="2000" dirty="0" smtClean="0"/>
              <a:t>prakticky využívat modely k specializaci profesních požadavků v konkrétních typech profesí</a:t>
            </a:r>
          </a:p>
          <a:p>
            <a:pPr marL="514350" indent="-514350" algn="just">
              <a:buAutoNum type="arabicParenR"/>
            </a:pPr>
            <a:r>
              <a:rPr lang="cs-CZ" sz="2000" dirty="0" smtClean="0"/>
              <a:t>Ve firemním kontextu se modely kompetencí využívají k určování </a:t>
            </a:r>
            <a:r>
              <a:rPr lang="cs-CZ" sz="2000" dirty="0" smtClean="0">
                <a:solidFill>
                  <a:srgbClr val="FF0000"/>
                </a:solidFill>
              </a:rPr>
              <a:t>profilu kompetencí</a:t>
            </a:r>
            <a:r>
              <a:rPr lang="cs-CZ" sz="2000" dirty="0" smtClean="0"/>
              <a:t>, který má mít pracovník na určité profesní pozici </a:t>
            </a:r>
            <a:r>
              <a:rPr lang="cs-CZ" sz="2000" i="1" dirty="0" smtClean="0"/>
              <a:t>ideálně </a:t>
            </a:r>
            <a:r>
              <a:rPr lang="cs-CZ" sz="2000" dirty="0" smtClean="0"/>
              <a:t>a srovnat profil kompetencí s </a:t>
            </a:r>
            <a:r>
              <a:rPr lang="cs-CZ" sz="2000" i="1" dirty="0" smtClean="0"/>
              <a:t>aktuální </a:t>
            </a:r>
            <a:r>
              <a:rPr lang="cs-CZ" sz="2000" dirty="0" smtClean="0"/>
              <a:t>profesní kompetencí pracovníka, který danou pozici skutečně zastává</a:t>
            </a:r>
          </a:p>
          <a:p>
            <a:pPr marL="514350" indent="-514350" algn="just">
              <a:buAutoNum type="arabicParenR"/>
            </a:pPr>
            <a:r>
              <a:rPr lang="cs-CZ" sz="2000" dirty="0" smtClean="0"/>
              <a:t>Praktickou aplikací modelových kompetencí ve firmách jsou </a:t>
            </a:r>
            <a:r>
              <a:rPr lang="cs-CZ" sz="2000" dirty="0" smtClean="0">
                <a:solidFill>
                  <a:srgbClr val="FF0000"/>
                </a:solidFill>
              </a:rPr>
              <a:t>matice kompetencí</a:t>
            </a:r>
            <a:r>
              <a:rPr lang="cs-CZ" sz="2000" dirty="0" smtClean="0"/>
              <a:t> propojující složky profesní kvalifikace relevantní pro danou pozici s nadefinovanými úrovněmi rozvoje kompetence</a:t>
            </a:r>
          </a:p>
          <a:p>
            <a:pPr marL="514350" indent="-514350" algn="just">
              <a:buAutoNum type="arabicParenR"/>
            </a:pPr>
            <a:endParaRPr lang="cs-CZ" sz="2800" dirty="0" smtClean="0"/>
          </a:p>
          <a:p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 smtClean="0"/>
              <a:t>Model profesní kompetence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714488"/>
            <a:ext cx="9144000" cy="5143512"/>
          </a:xfrm>
          <a:ln w="28575">
            <a:solidFill>
              <a:schemeClr val="tx1"/>
            </a:solidFill>
          </a:ln>
          <a:scene3d>
            <a:camera prst="obliqueTopRight"/>
            <a:lightRig rig="threePt" dir="t"/>
          </a:scene3d>
          <a:sp3d>
            <a:bevelT prst="relaxedInset"/>
          </a:sp3d>
        </p:spPr>
        <p:txBody>
          <a:bodyPr>
            <a:normAutofit fontScale="70000" lnSpcReduction="20000"/>
          </a:bodyPr>
          <a:lstStyle/>
          <a:p>
            <a:pPr algn="just"/>
            <a:r>
              <a:rPr lang="cs-CZ" dirty="0" smtClean="0"/>
              <a:t>Kontext práce (osobnost) a pracovní prostředí (motivace)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Meta-kompetence/trans-kompetence (komunikace, tvořivost, řešení problémů, učení se, </a:t>
            </a:r>
            <a:r>
              <a:rPr lang="cs-CZ" dirty="0" err="1" smtClean="0"/>
              <a:t>seberozvoj</a:t>
            </a:r>
            <a:r>
              <a:rPr lang="cs-CZ" dirty="0" smtClean="0"/>
              <a:t>, mentální aktivita, analýza, reflexe)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>
                <a:solidFill>
                  <a:srgbClr val="FF0000"/>
                </a:solidFill>
              </a:rPr>
              <a:t>Vědomosti/kognitivní kompetence </a:t>
            </a:r>
            <a:r>
              <a:rPr lang="cs-CZ" dirty="0" smtClean="0"/>
              <a:t>(odborné/technické, tiché/praktické, procesuální, kontextové, aplikační)</a:t>
            </a:r>
          </a:p>
          <a:p>
            <a:pPr algn="just"/>
            <a:r>
              <a:rPr lang="cs-CZ" dirty="0" smtClean="0">
                <a:solidFill>
                  <a:srgbClr val="0070C0"/>
                </a:solidFill>
              </a:rPr>
              <a:t>Funkční kompetence </a:t>
            </a:r>
            <a:r>
              <a:rPr lang="cs-CZ" dirty="0" smtClean="0"/>
              <a:t>(specifické pro povolání, procesuální/organizační management, mentální, psychomotorické,)</a:t>
            </a:r>
          </a:p>
          <a:p>
            <a:pPr algn="just"/>
            <a:r>
              <a:rPr lang="cs-CZ" dirty="0" smtClean="0">
                <a:solidFill>
                  <a:srgbClr val="00B050"/>
                </a:solidFill>
              </a:rPr>
              <a:t>Personální kompetence </a:t>
            </a:r>
            <a:r>
              <a:rPr lang="cs-CZ" dirty="0" smtClean="0"/>
              <a:t>(sociální/týkající se povolání, vnitřně-profesní)</a:t>
            </a:r>
          </a:p>
          <a:p>
            <a:pPr algn="just"/>
            <a:r>
              <a:rPr lang="cs-CZ" dirty="0" smtClean="0">
                <a:solidFill>
                  <a:srgbClr val="7030A0"/>
                </a:solidFill>
              </a:rPr>
              <a:t>Hodnoty/etická kompetence </a:t>
            </a:r>
            <a:r>
              <a:rPr lang="cs-CZ" dirty="0" smtClean="0"/>
              <a:t>(personální hodnoty, profesní hodnoty)</a:t>
            </a:r>
          </a:p>
          <a:p>
            <a:pPr algn="just"/>
            <a:r>
              <a:rPr lang="cs-CZ" dirty="0" smtClean="0">
                <a:solidFill>
                  <a:srgbClr val="FF0000"/>
                </a:solidFill>
              </a:rPr>
              <a:t>Kognitivní</a:t>
            </a:r>
            <a:r>
              <a:rPr lang="cs-CZ" dirty="0" smtClean="0"/>
              <a:t> – </a:t>
            </a:r>
            <a:r>
              <a:rPr lang="cs-CZ" dirty="0" smtClean="0">
                <a:solidFill>
                  <a:srgbClr val="00B0F0"/>
                </a:solidFill>
              </a:rPr>
              <a:t>Funkční</a:t>
            </a:r>
            <a:r>
              <a:rPr lang="cs-CZ" dirty="0" smtClean="0"/>
              <a:t> – </a:t>
            </a:r>
            <a:r>
              <a:rPr lang="cs-CZ" dirty="0" smtClean="0">
                <a:solidFill>
                  <a:srgbClr val="00B050"/>
                </a:solidFill>
              </a:rPr>
              <a:t>Personální</a:t>
            </a:r>
            <a:r>
              <a:rPr lang="cs-CZ" dirty="0" smtClean="0"/>
              <a:t> – </a:t>
            </a:r>
            <a:r>
              <a:rPr lang="cs-CZ" dirty="0" smtClean="0">
                <a:solidFill>
                  <a:srgbClr val="7030A0"/>
                </a:solidFill>
              </a:rPr>
              <a:t>Etická</a:t>
            </a:r>
            <a:r>
              <a:rPr lang="cs-CZ" dirty="0" smtClean="0"/>
              <a:t> kompetence vytvářejí </a:t>
            </a:r>
            <a:r>
              <a:rPr lang="cs-CZ" b="1" dirty="0" smtClean="0">
                <a:solidFill>
                  <a:srgbClr val="002060"/>
                </a:solidFill>
              </a:rPr>
              <a:t>Profesní kompetenci</a:t>
            </a:r>
            <a:r>
              <a:rPr lang="cs-CZ" dirty="0" smtClean="0"/>
              <a:t>, která ovlivňuje výsledky – makro – </a:t>
            </a:r>
            <a:r>
              <a:rPr lang="cs-CZ" dirty="0" err="1" smtClean="0"/>
              <a:t>mezo</a:t>
            </a:r>
            <a:r>
              <a:rPr lang="cs-CZ" dirty="0" smtClean="0"/>
              <a:t> – </a:t>
            </a:r>
            <a:r>
              <a:rPr lang="cs-CZ" dirty="0" err="1" smtClean="0"/>
              <a:t>mikrosložkové</a:t>
            </a:r>
            <a:endParaRPr lang="cs-CZ" dirty="0" smtClean="0"/>
          </a:p>
          <a:p>
            <a:pPr algn="just"/>
            <a:endParaRPr lang="cs-CZ" dirty="0" smtClean="0"/>
          </a:p>
          <a:p>
            <a:pPr algn="just"/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Pozorované kompetence </a:t>
            </a:r>
            <a:r>
              <a:rPr lang="cs-CZ" dirty="0" smtClean="0"/>
              <a:t>(zpětná vazba) = vnímané sebou samým a pozorované jinými                    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Reflexe </a:t>
            </a:r>
            <a:endParaRPr lang="cs-CZ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Šipka doprava 3"/>
          <p:cNvSpPr/>
          <p:nvPr/>
        </p:nvSpPr>
        <p:spPr>
          <a:xfrm>
            <a:off x="2714612" y="6500834"/>
            <a:ext cx="928694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</TotalTime>
  <Words>1416</Words>
  <Application>Microsoft Office PowerPoint</Application>
  <PresentationFormat>Předvádění na obrazovce (4:3)</PresentationFormat>
  <Paragraphs>169</Paragraphs>
  <Slides>14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Calibri</vt:lpstr>
      <vt:lpstr>Motiv sady Office</vt:lpstr>
      <vt:lpstr>6. Profesní kompetence  jako pracovní způsobilost</vt:lpstr>
      <vt:lpstr>6. Profesní kompetence  jako pracovní způsobilost</vt:lpstr>
      <vt:lpstr> 6.1 Vztah kvalifikace  a profesní kompetence </vt:lpstr>
      <vt:lpstr> Profesní kompetence </vt:lpstr>
      <vt:lpstr>Současný koncept profesní kvalifikace se více zaměřuje na možnosti a potenciál rozvoje než na limity stávající formální kvalifikace</vt:lpstr>
      <vt:lpstr>  6.2 Přístupy k vymezení profesní kompetence  (</vt:lpstr>
      <vt:lpstr>   D. McClelland (1973) napsal studii Testing for competence rather than for inteligence (Testování kompetencí spíše než inteligence)  </vt:lpstr>
      <vt:lpstr>   Propojení obou přístupů s významnými osobnostními faktory a organizačním kontextem do multidimenzionálního přístupu reprezentovaného  modelem Cheetama a Chiverse   </vt:lpstr>
      <vt:lpstr>Model profesní kompetence</vt:lpstr>
      <vt:lpstr>Profesní kompetence manažera</vt:lpstr>
      <vt:lpstr>6.3 Profesní kompetence jako potenciál k pracovnímu výkonu </vt:lpstr>
      <vt:lpstr>Jak zajistit dlouhodobou pracovní úspěšnost? </vt:lpstr>
      <vt:lpstr>Jakou strategii zvolit k udržování dlouhodobé pracovní úspěšnosti? </vt:lpstr>
      <vt:lpstr>Závěry  pro profesní poradenství  a profesní koučování </vt:lpstr>
    </vt:vector>
  </TitlesOfParts>
  <Company>OPS SU Karviná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 Povolání, profese a zaměstnání jako poradenské kategorie</dc:title>
  <dc:creator>Alina Kubicová</dc:creator>
  <cp:lastModifiedBy>svobodovad</cp:lastModifiedBy>
  <cp:revision>63</cp:revision>
  <dcterms:created xsi:type="dcterms:W3CDTF">2009-01-13T11:03:15Z</dcterms:created>
  <dcterms:modified xsi:type="dcterms:W3CDTF">2018-10-23T17:12:24Z</dcterms:modified>
</cp:coreProperties>
</file>