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76" r:id="rId3"/>
    <p:sldId id="260" r:id="rId4"/>
    <p:sldId id="270" r:id="rId5"/>
    <p:sldId id="271" r:id="rId6"/>
    <p:sldId id="272" r:id="rId7"/>
    <p:sldId id="273" r:id="rId8"/>
    <p:sldId id="274" r:id="rId9"/>
    <p:sldId id="275" r:id="rId10"/>
    <p:sldId id="264" r:id="rId11"/>
    <p:sldId id="266" r:id="rId12"/>
    <p:sldId id="267" r:id="rId13"/>
    <p:sldId id="287" r:id="rId14"/>
    <p:sldId id="268" r:id="rId15"/>
    <p:sldId id="279" r:id="rId16"/>
    <p:sldId id="280" r:id="rId17"/>
    <p:sldId id="281" r:id="rId18"/>
    <p:sldId id="284" r:id="rId19"/>
    <p:sldId id="285" r:id="rId20"/>
    <p:sldId id="286" r:id="rId2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3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6446034-AF58-4595-B538-234B4FE52599}"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cs-CZ"/>
        </a:p>
      </dgm:t>
    </dgm:pt>
    <dgm:pt modelId="{5816D533-AEDB-49DA-B74D-164F9D7DD56D}">
      <dgm:prSet phldrT="[Text]"/>
      <dgm:spPr/>
      <dgm:t>
        <a:bodyPr/>
        <a:lstStyle/>
        <a:p>
          <a:r>
            <a:rPr lang="cs-CZ" dirty="0" smtClean="0">
              <a:solidFill>
                <a:schemeClr val="tx1"/>
              </a:solidFill>
            </a:rPr>
            <a:t>Systém</a:t>
          </a:r>
          <a:r>
            <a:rPr lang="cs-CZ" dirty="0" smtClean="0"/>
            <a:t> </a:t>
          </a:r>
          <a:r>
            <a:rPr lang="cs-CZ" dirty="0" smtClean="0">
              <a:solidFill>
                <a:schemeClr val="tx1"/>
              </a:solidFill>
            </a:rPr>
            <a:t>kategorií</a:t>
          </a:r>
          <a:endParaRPr lang="cs-CZ" dirty="0">
            <a:solidFill>
              <a:schemeClr val="tx1"/>
            </a:solidFill>
          </a:endParaRPr>
        </a:p>
      </dgm:t>
    </dgm:pt>
    <dgm:pt modelId="{08CFA730-C260-4EAD-88B8-8A616A931BE7}" type="parTrans" cxnId="{5DEF8597-E056-4BE3-A78A-E8A97B275DDE}">
      <dgm:prSet/>
      <dgm:spPr/>
      <dgm:t>
        <a:bodyPr/>
        <a:lstStyle/>
        <a:p>
          <a:endParaRPr lang="cs-CZ"/>
        </a:p>
      </dgm:t>
    </dgm:pt>
    <dgm:pt modelId="{0C0C36A3-643A-4C9C-9A8E-D2D348B2DA81}" type="sibTrans" cxnId="{5DEF8597-E056-4BE3-A78A-E8A97B275DDE}">
      <dgm:prSet/>
      <dgm:spPr/>
      <dgm:t>
        <a:bodyPr/>
        <a:lstStyle/>
        <a:p>
          <a:endParaRPr lang="cs-CZ"/>
        </a:p>
      </dgm:t>
    </dgm:pt>
    <dgm:pt modelId="{DF5D1BE2-EC2B-4365-B795-21F5B65D90EF}">
      <dgm:prSet phldrT="[Text]"/>
      <dgm:spPr/>
      <dgm:t>
        <a:bodyPr/>
        <a:lstStyle/>
        <a:p>
          <a:r>
            <a:rPr lang="cs-CZ" dirty="0" smtClean="0">
              <a:solidFill>
                <a:srgbClr val="00B050"/>
              </a:solidFill>
            </a:rPr>
            <a:t>Kladné reakce</a:t>
          </a:r>
          <a:endParaRPr lang="cs-CZ" dirty="0">
            <a:solidFill>
              <a:srgbClr val="00B050"/>
            </a:solidFill>
          </a:endParaRPr>
        </a:p>
      </dgm:t>
    </dgm:pt>
    <dgm:pt modelId="{B9161F3F-AF47-4B0A-B2BA-5349360A1B83}" type="parTrans" cxnId="{50B76E47-F4BA-4356-9AC1-D3EC06CDAFB6}">
      <dgm:prSet/>
      <dgm:spPr/>
      <dgm:t>
        <a:bodyPr/>
        <a:lstStyle/>
        <a:p>
          <a:endParaRPr lang="cs-CZ"/>
        </a:p>
      </dgm:t>
    </dgm:pt>
    <dgm:pt modelId="{A5D0EBE9-CFA0-4EE9-845A-57377D6BD9B1}" type="sibTrans" cxnId="{50B76E47-F4BA-4356-9AC1-D3EC06CDAFB6}">
      <dgm:prSet/>
      <dgm:spPr/>
      <dgm:t>
        <a:bodyPr/>
        <a:lstStyle/>
        <a:p>
          <a:endParaRPr lang="cs-CZ"/>
        </a:p>
      </dgm:t>
    </dgm:pt>
    <dgm:pt modelId="{AD82E4DD-1E70-4652-A131-124C25C1E58E}">
      <dgm:prSet phldrT="[Text]"/>
      <dgm:spPr/>
      <dgm:t>
        <a:bodyPr/>
        <a:lstStyle/>
        <a:p>
          <a:r>
            <a:rPr lang="cs-CZ" dirty="0" smtClean="0">
              <a:solidFill>
                <a:srgbClr val="FFC000"/>
              </a:solidFill>
            </a:rPr>
            <a:t>Pokusy o řešení</a:t>
          </a:r>
          <a:endParaRPr lang="cs-CZ" dirty="0">
            <a:solidFill>
              <a:srgbClr val="FFC000"/>
            </a:solidFill>
          </a:endParaRPr>
        </a:p>
      </dgm:t>
    </dgm:pt>
    <dgm:pt modelId="{7F42EFBF-2C97-4396-AFEB-C6D2BEB33483}" type="parTrans" cxnId="{BBE36903-BD4D-4EAB-86F1-A90ED72454FB}">
      <dgm:prSet/>
      <dgm:spPr/>
      <dgm:t>
        <a:bodyPr/>
        <a:lstStyle/>
        <a:p>
          <a:endParaRPr lang="cs-CZ"/>
        </a:p>
      </dgm:t>
    </dgm:pt>
    <dgm:pt modelId="{A401E0DE-154F-427B-848C-45DC08A210EF}" type="sibTrans" cxnId="{BBE36903-BD4D-4EAB-86F1-A90ED72454FB}">
      <dgm:prSet/>
      <dgm:spPr/>
      <dgm:t>
        <a:bodyPr/>
        <a:lstStyle/>
        <a:p>
          <a:endParaRPr lang="cs-CZ"/>
        </a:p>
      </dgm:t>
    </dgm:pt>
    <dgm:pt modelId="{1654E853-3938-4B70-8944-B4753F19F62E}">
      <dgm:prSet phldrT="[Text]"/>
      <dgm:spPr/>
      <dgm:t>
        <a:bodyPr/>
        <a:lstStyle/>
        <a:p>
          <a:r>
            <a:rPr lang="cs-CZ" dirty="0" smtClean="0">
              <a:solidFill>
                <a:schemeClr val="accent6">
                  <a:lumMod val="75000"/>
                </a:schemeClr>
              </a:solidFill>
            </a:rPr>
            <a:t>Otázky</a:t>
          </a:r>
          <a:endParaRPr lang="cs-CZ" dirty="0">
            <a:solidFill>
              <a:schemeClr val="accent6">
                <a:lumMod val="75000"/>
              </a:schemeClr>
            </a:solidFill>
          </a:endParaRPr>
        </a:p>
      </dgm:t>
    </dgm:pt>
    <dgm:pt modelId="{9F482163-28FF-4B52-9DA9-7F64CEF550B6}" type="parTrans" cxnId="{0A9BF55C-157E-4BE8-A98D-1CCDF2ACD8C9}">
      <dgm:prSet/>
      <dgm:spPr/>
      <dgm:t>
        <a:bodyPr/>
        <a:lstStyle/>
        <a:p>
          <a:endParaRPr lang="cs-CZ"/>
        </a:p>
      </dgm:t>
    </dgm:pt>
    <dgm:pt modelId="{59213217-C7E1-4118-8A8C-F9AD90DC94D7}" type="sibTrans" cxnId="{0A9BF55C-157E-4BE8-A98D-1CCDF2ACD8C9}">
      <dgm:prSet/>
      <dgm:spPr/>
      <dgm:t>
        <a:bodyPr/>
        <a:lstStyle/>
        <a:p>
          <a:endParaRPr lang="cs-CZ"/>
        </a:p>
      </dgm:t>
    </dgm:pt>
    <dgm:pt modelId="{820E3486-74A4-4D0A-99D8-3C0BBA279441}">
      <dgm:prSet phldrT="[Text]"/>
      <dgm:spPr/>
      <dgm:t>
        <a:bodyPr/>
        <a:lstStyle/>
        <a:p>
          <a:r>
            <a:rPr lang="cs-CZ" dirty="0" smtClean="0">
              <a:solidFill>
                <a:srgbClr val="FF0000"/>
              </a:solidFill>
            </a:rPr>
            <a:t>Záporné reakce</a:t>
          </a:r>
          <a:endParaRPr lang="cs-CZ" dirty="0">
            <a:solidFill>
              <a:srgbClr val="FF0000"/>
            </a:solidFill>
          </a:endParaRPr>
        </a:p>
      </dgm:t>
    </dgm:pt>
    <dgm:pt modelId="{6D4283A7-4656-4A21-9E38-233CDD42C9E3}" type="parTrans" cxnId="{8A4A1C32-2F50-4529-A28E-EC666BB5389E}">
      <dgm:prSet/>
      <dgm:spPr/>
      <dgm:t>
        <a:bodyPr/>
        <a:lstStyle/>
        <a:p>
          <a:endParaRPr lang="cs-CZ"/>
        </a:p>
      </dgm:t>
    </dgm:pt>
    <dgm:pt modelId="{1B470E26-0724-4FD8-8C4E-26CAFD873A29}" type="sibTrans" cxnId="{8A4A1C32-2F50-4529-A28E-EC666BB5389E}">
      <dgm:prSet/>
      <dgm:spPr/>
      <dgm:t>
        <a:bodyPr/>
        <a:lstStyle/>
        <a:p>
          <a:endParaRPr lang="cs-CZ"/>
        </a:p>
      </dgm:t>
    </dgm:pt>
    <dgm:pt modelId="{05A0829F-ED27-4F52-93F5-924ED56FEFF9}" type="pres">
      <dgm:prSet presAssocID="{F6446034-AF58-4595-B538-234B4FE52599}" presName="Name0" presStyleCnt="0">
        <dgm:presLayoutVars>
          <dgm:chMax val="1"/>
          <dgm:dir/>
          <dgm:animLvl val="ctr"/>
          <dgm:resizeHandles val="exact"/>
        </dgm:presLayoutVars>
      </dgm:prSet>
      <dgm:spPr/>
      <dgm:t>
        <a:bodyPr/>
        <a:lstStyle/>
        <a:p>
          <a:endParaRPr lang="cs-CZ"/>
        </a:p>
      </dgm:t>
    </dgm:pt>
    <dgm:pt modelId="{AFC12FE5-DFB3-4B96-824A-CA11B785873F}" type="pres">
      <dgm:prSet presAssocID="{5816D533-AEDB-49DA-B74D-164F9D7DD56D}" presName="centerShape" presStyleLbl="node0" presStyleIdx="0" presStyleCnt="1"/>
      <dgm:spPr/>
      <dgm:t>
        <a:bodyPr/>
        <a:lstStyle/>
        <a:p>
          <a:endParaRPr lang="cs-CZ"/>
        </a:p>
      </dgm:t>
    </dgm:pt>
    <dgm:pt modelId="{A8537463-B596-4537-88B1-F4BA74A6FD73}" type="pres">
      <dgm:prSet presAssocID="{DF5D1BE2-EC2B-4365-B795-21F5B65D90EF}" presName="node" presStyleLbl="node1" presStyleIdx="0" presStyleCnt="4">
        <dgm:presLayoutVars>
          <dgm:bulletEnabled val="1"/>
        </dgm:presLayoutVars>
      </dgm:prSet>
      <dgm:spPr/>
      <dgm:t>
        <a:bodyPr/>
        <a:lstStyle/>
        <a:p>
          <a:endParaRPr lang="cs-CZ"/>
        </a:p>
      </dgm:t>
    </dgm:pt>
    <dgm:pt modelId="{21147302-EABF-4F19-846C-19A404A76162}" type="pres">
      <dgm:prSet presAssocID="{DF5D1BE2-EC2B-4365-B795-21F5B65D90EF}" presName="dummy" presStyleCnt="0"/>
      <dgm:spPr/>
    </dgm:pt>
    <dgm:pt modelId="{5E161278-CAC5-4574-ABC3-EBD443320691}" type="pres">
      <dgm:prSet presAssocID="{A5D0EBE9-CFA0-4EE9-845A-57377D6BD9B1}" presName="sibTrans" presStyleLbl="sibTrans2D1" presStyleIdx="0" presStyleCnt="4"/>
      <dgm:spPr/>
      <dgm:t>
        <a:bodyPr/>
        <a:lstStyle/>
        <a:p>
          <a:endParaRPr lang="cs-CZ"/>
        </a:p>
      </dgm:t>
    </dgm:pt>
    <dgm:pt modelId="{31D3861B-F6F2-4BB2-904C-80A2E11FC193}" type="pres">
      <dgm:prSet presAssocID="{AD82E4DD-1E70-4652-A131-124C25C1E58E}" presName="node" presStyleLbl="node1" presStyleIdx="1" presStyleCnt="4">
        <dgm:presLayoutVars>
          <dgm:bulletEnabled val="1"/>
        </dgm:presLayoutVars>
      </dgm:prSet>
      <dgm:spPr/>
      <dgm:t>
        <a:bodyPr/>
        <a:lstStyle/>
        <a:p>
          <a:endParaRPr lang="cs-CZ"/>
        </a:p>
      </dgm:t>
    </dgm:pt>
    <dgm:pt modelId="{8AAC12E0-905B-4940-B8CF-345D8FB9AA6A}" type="pres">
      <dgm:prSet presAssocID="{AD82E4DD-1E70-4652-A131-124C25C1E58E}" presName="dummy" presStyleCnt="0"/>
      <dgm:spPr/>
    </dgm:pt>
    <dgm:pt modelId="{EFD64BF6-C7EE-4BAD-9AF9-4D7CE78051A7}" type="pres">
      <dgm:prSet presAssocID="{A401E0DE-154F-427B-848C-45DC08A210EF}" presName="sibTrans" presStyleLbl="sibTrans2D1" presStyleIdx="1" presStyleCnt="4"/>
      <dgm:spPr/>
      <dgm:t>
        <a:bodyPr/>
        <a:lstStyle/>
        <a:p>
          <a:endParaRPr lang="cs-CZ"/>
        </a:p>
      </dgm:t>
    </dgm:pt>
    <dgm:pt modelId="{9C83CB16-8BA0-4A9A-8FEC-E92887951C3E}" type="pres">
      <dgm:prSet presAssocID="{1654E853-3938-4B70-8944-B4753F19F62E}" presName="node" presStyleLbl="node1" presStyleIdx="2" presStyleCnt="4">
        <dgm:presLayoutVars>
          <dgm:bulletEnabled val="1"/>
        </dgm:presLayoutVars>
      </dgm:prSet>
      <dgm:spPr/>
      <dgm:t>
        <a:bodyPr/>
        <a:lstStyle/>
        <a:p>
          <a:endParaRPr lang="cs-CZ"/>
        </a:p>
      </dgm:t>
    </dgm:pt>
    <dgm:pt modelId="{63B4D4E0-65D9-4EC0-AC2C-48D146B1B954}" type="pres">
      <dgm:prSet presAssocID="{1654E853-3938-4B70-8944-B4753F19F62E}" presName="dummy" presStyleCnt="0"/>
      <dgm:spPr/>
    </dgm:pt>
    <dgm:pt modelId="{18AF578A-2A4A-47F4-BD48-B15D018A916C}" type="pres">
      <dgm:prSet presAssocID="{59213217-C7E1-4118-8A8C-F9AD90DC94D7}" presName="sibTrans" presStyleLbl="sibTrans2D1" presStyleIdx="2" presStyleCnt="4"/>
      <dgm:spPr/>
      <dgm:t>
        <a:bodyPr/>
        <a:lstStyle/>
        <a:p>
          <a:endParaRPr lang="cs-CZ"/>
        </a:p>
      </dgm:t>
    </dgm:pt>
    <dgm:pt modelId="{A4C22EBB-AB6F-43F6-B9B2-2921DF7E0242}" type="pres">
      <dgm:prSet presAssocID="{820E3486-74A4-4D0A-99D8-3C0BBA279441}" presName="node" presStyleLbl="node1" presStyleIdx="3" presStyleCnt="4">
        <dgm:presLayoutVars>
          <dgm:bulletEnabled val="1"/>
        </dgm:presLayoutVars>
      </dgm:prSet>
      <dgm:spPr/>
      <dgm:t>
        <a:bodyPr/>
        <a:lstStyle/>
        <a:p>
          <a:endParaRPr lang="cs-CZ"/>
        </a:p>
      </dgm:t>
    </dgm:pt>
    <dgm:pt modelId="{2A1D1983-3B30-49B4-B8C7-F8EBF20FECC6}" type="pres">
      <dgm:prSet presAssocID="{820E3486-74A4-4D0A-99D8-3C0BBA279441}" presName="dummy" presStyleCnt="0"/>
      <dgm:spPr/>
    </dgm:pt>
    <dgm:pt modelId="{313ADB99-A0A9-44A7-9F33-74CF87113ECC}" type="pres">
      <dgm:prSet presAssocID="{1B470E26-0724-4FD8-8C4E-26CAFD873A29}" presName="sibTrans" presStyleLbl="sibTrans2D1" presStyleIdx="3" presStyleCnt="4"/>
      <dgm:spPr/>
      <dgm:t>
        <a:bodyPr/>
        <a:lstStyle/>
        <a:p>
          <a:endParaRPr lang="cs-CZ"/>
        </a:p>
      </dgm:t>
    </dgm:pt>
  </dgm:ptLst>
  <dgm:cxnLst>
    <dgm:cxn modelId="{8A4A1C32-2F50-4529-A28E-EC666BB5389E}" srcId="{5816D533-AEDB-49DA-B74D-164F9D7DD56D}" destId="{820E3486-74A4-4D0A-99D8-3C0BBA279441}" srcOrd="3" destOrd="0" parTransId="{6D4283A7-4656-4A21-9E38-233CDD42C9E3}" sibTransId="{1B470E26-0724-4FD8-8C4E-26CAFD873A29}"/>
    <dgm:cxn modelId="{0CAF356D-83C0-4D51-8CA5-A14DB691D251}" type="presOf" srcId="{820E3486-74A4-4D0A-99D8-3C0BBA279441}" destId="{A4C22EBB-AB6F-43F6-B9B2-2921DF7E0242}" srcOrd="0" destOrd="0" presId="urn:microsoft.com/office/officeart/2005/8/layout/radial6"/>
    <dgm:cxn modelId="{82D4D00D-A2C6-40CE-905E-7DB15A82C232}" type="presOf" srcId="{5816D533-AEDB-49DA-B74D-164F9D7DD56D}" destId="{AFC12FE5-DFB3-4B96-824A-CA11B785873F}" srcOrd="0" destOrd="0" presId="urn:microsoft.com/office/officeart/2005/8/layout/radial6"/>
    <dgm:cxn modelId="{5DEF8597-E056-4BE3-A78A-E8A97B275DDE}" srcId="{F6446034-AF58-4595-B538-234B4FE52599}" destId="{5816D533-AEDB-49DA-B74D-164F9D7DD56D}" srcOrd="0" destOrd="0" parTransId="{08CFA730-C260-4EAD-88B8-8A616A931BE7}" sibTransId="{0C0C36A3-643A-4C9C-9A8E-D2D348B2DA81}"/>
    <dgm:cxn modelId="{79C54EB0-047C-48E3-8053-7AAF0CB7AEFF}" type="presOf" srcId="{59213217-C7E1-4118-8A8C-F9AD90DC94D7}" destId="{18AF578A-2A4A-47F4-BD48-B15D018A916C}" srcOrd="0" destOrd="0" presId="urn:microsoft.com/office/officeart/2005/8/layout/radial6"/>
    <dgm:cxn modelId="{0A9BF55C-157E-4BE8-A98D-1CCDF2ACD8C9}" srcId="{5816D533-AEDB-49DA-B74D-164F9D7DD56D}" destId="{1654E853-3938-4B70-8944-B4753F19F62E}" srcOrd="2" destOrd="0" parTransId="{9F482163-28FF-4B52-9DA9-7F64CEF550B6}" sibTransId="{59213217-C7E1-4118-8A8C-F9AD90DC94D7}"/>
    <dgm:cxn modelId="{954785F7-33C9-4E77-BA25-75D7B65E37DB}" type="presOf" srcId="{DF5D1BE2-EC2B-4365-B795-21F5B65D90EF}" destId="{A8537463-B596-4537-88B1-F4BA74A6FD73}" srcOrd="0" destOrd="0" presId="urn:microsoft.com/office/officeart/2005/8/layout/radial6"/>
    <dgm:cxn modelId="{BBE36903-BD4D-4EAB-86F1-A90ED72454FB}" srcId="{5816D533-AEDB-49DA-B74D-164F9D7DD56D}" destId="{AD82E4DD-1E70-4652-A131-124C25C1E58E}" srcOrd="1" destOrd="0" parTransId="{7F42EFBF-2C97-4396-AFEB-C6D2BEB33483}" sibTransId="{A401E0DE-154F-427B-848C-45DC08A210EF}"/>
    <dgm:cxn modelId="{81A9C6B1-34FE-404E-879B-B0CEE75EAC28}" type="presOf" srcId="{A5D0EBE9-CFA0-4EE9-845A-57377D6BD9B1}" destId="{5E161278-CAC5-4574-ABC3-EBD443320691}" srcOrd="0" destOrd="0" presId="urn:microsoft.com/office/officeart/2005/8/layout/radial6"/>
    <dgm:cxn modelId="{50B76E47-F4BA-4356-9AC1-D3EC06CDAFB6}" srcId="{5816D533-AEDB-49DA-B74D-164F9D7DD56D}" destId="{DF5D1BE2-EC2B-4365-B795-21F5B65D90EF}" srcOrd="0" destOrd="0" parTransId="{B9161F3F-AF47-4B0A-B2BA-5349360A1B83}" sibTransId="{A5D0EBE9-CFA0-4EE9-845A-57377D6BD9B1}"/>
    <dgm:cxn modelId="{BA1F68E2-4A01-4DB7-AF99-D8761DD0FAB4}" type="presOf" srcId="{AD82E4DD-1E70-4652-A131-124C25C1E58E}" destId="{31D3861B-F6F2-4BB2-904C-80A2E11FC193}" srcOrd="0" destOrd="0" presId="urn:microsoft.com/office/officeart/2005/8/layout/radial6"/>
    <dgm:cxn modelId="{69C32527-6E34-4102-B508-B98F654F175F}" type="presOf" srcId="{1654E853-3938-4B70-8944-B4753F19F62E}" destId="{9C83CB16-8BA0-4A9A-8FEC-E92887951C3E}" srcOrd="0" destOrd="0" presId="urn:microsoft.com/office/officeart/2005/8/layout/radial6"/>
    <dgm:cxn modelId="{324F5D05-18A9-4C5D-8194-1A8BF677E12D}" type="presOf" srcId="{A401E0DE-154F-427B-848C-45DC08A210EF}" destId="{EFD64BF6-C7EE-4BAD-9AF9-4D7CE78051A7}" srcOrd="0" destOrd="0" presId="urn:microsoft.com/office/officeart/2005/8/layout/radial6"/>
    <dgm:cxn modelId="{B9E3B979-3ED7-485F-8DD8-8B6956294DA2}" type="presOf" srcId="{1B470E26-0724-4FD8-8C4E-26CAFD873A29}" destId="{313ADB99-A0A9-44A7-9F33-74CF87113ECC}" srcOrd="0" destOrd="0" presId="urn:microsoft.com/office/officeart/2005/8/layout/radial6"/>
    <dgm:cxn modelId="{29178F86-2B45-45B7-BB65-2B5321200A19}" type="presOf" srcId="{F6446034-AF58-4595-B538-234B4FE52599}" destId="{05A0829F-ED27-4F52-93F5-924ED56FEFF9}" srcOrd="0" destOrd="0" presId="urn:microsoft.com/office/officeart/2005/8/layout/radial6"/>
    <dgm:cxn modelId="{E296F858-E4F0-4094-A9DC-FF2BF2C984BF}" type="presParOf" srcId="{05A0829F-ED27-4F52-93F5-924ED56FEFF9}" destId="{AFC12FE5-DFB3-4B96-824A-CA11B785873F}" srcOrd="0" destOrd="0" presId="urn:microsoft.com/office/officeart/2005/8/layout/radial6"/>
    <dgm:cxn modelId="{377C4D70-639E-4B18-9FFB-6BBC50557E68}" type="presParOf" srcId="{05A0829F-ED27-4F52-93F5-924ED56FEFF9}" destId="{A8537463-B596-4537-88B1-F4BA74A6FD73}" srcOrd="1" destOrd="0" presId="urn:microsoft.com/office/officeart/2005/8/layout/radial6"/>
    <dgm:cxn modelId="{EBC224C9-1661-4E70-B3D6-8AFC2D95EBA6}" type="presParOf" srcId="{05A0829F-ED27-4F52-93F5-924ED56FEFF9}" destId="{21147302-EABF-4F19-846C-19A404A76162}" srcOrd="2" destOrd="0" presId="urn:microsoft.com/office/officeart/2005/8/layout/radial6"/>
    <dgm:cxn modelId="{626C9F26-64C4-48BF-B45D-A2EAA97A8448}" type="presParOf" srcId="{05A0829F-ED27-4F52-93F5-924ED56FEFF9}" destId="{5E161278-CAC5-4574-ABC3-EBD443320691}" srcOrd="3" destOrd="0" presId="urn:microsoft.com/office/officeart/2005/8/layout/radial6"/>
    <dgm:cxn modelId="{9E862EBC-0D49-4C87-BC17-A858AB4ED84C}" type="presParOf" srcId="{05A0829F-ED27-4F52-93F5-924ED56FEFF9}" destId="{31D3861B-F6F2-4BB2-904C-80A2E11FC193}" srcOrd="4" destOrd="0" presId="urn:microsoft.com/office/officeart/2005/8/layout/radial6"/>
    <dgm:cxn modelId="{F390E2D6-ED05-4EED-BCAC-3ED337EE864E}" type="presParOf" srcId="{05A0829F-ED27-4F52-93F5-924ED56FEFF9}" destId="{8AAC12E0-905B-4940-B8CF-345D8FB9AA6A}" srcOrd="5" destOrd="0" presId="urn:microsoft.com/office/officeart/2005/8/layout/radial6"/>
    <dgm:cxn modelId="{CA0BE476-58E1-4FD5-9535-40B126143F30}" type="presParOf" srcId="{05A0829F-ED27-4F52-93F5-924ED56FEFF9}" destId="{EFD64BF6-C7EE-4BAD-9AF9-4D7CE78051A7}" srcOrd="6" destOrd="0" presId="urn:microsoft.com/office/officeart/2005/8/layout/radial6"/>
    <dgm:cxn modelId="{8827FD69-4F5F-4DDB-8B07-564DA1C39ADB}" type="presParOf" srcId="{05A0829F-ED27-4F52-93F5-924ED56FEFF9}" destId="{9C83CB16-8BA0-4A9A-8FEC-E92887951C3E}" srcOrd="7" destOrd="0" presId="urn:microsoft.com/office/officeart/2005/8/layout/radial6"/>
    <dgm:cxn modelId="{24B89620-E86A-415C-A216-51F7CA937BD0}" type="presParOf" srcId="{05A0829F-ED27-4F52-93F5-924ED56FEFF9}" destId="{63B4D4E0-65D9-4EC0-AC2C-48D146B1B954}" srcOrd="8" destOrd="0" presId="urn:microsoft.com/office/officeart/2005/8/layout/radial6"/>
    <dgm:cxn modelId="{9286EB35-C2CD-4E33-B15A-3B0D4C2E0FAC}" type="presParOf" srcId="{05A0829F-ED27-4F52-93F5-924ED56FEFF9}" destId="{18AF578A-2A4A-47F4-BD48-B15D018A916C}" srcOrd="9" destOrd="0" presId="urn:microsoft.com/office/officeart/2005/8/layout/radial6"/>
    <dgm:cxn modelId="{53ACFC8C-21B6-49F1-B641-6DAE067F788E}" type="presParOf" srcId="{05A0829F-ED27-4F52-93F5-924ED56FEFF9}" destId="{A4C22EBB-AB6F-43F6-B9B2-2921DF7E0242}" srcOrd="10" destOrd="0" presId="urn:microsoft.com/office/officeart/2005/8/layout/radial6"/>
    <dgm:cxn modelId="{A75C7EEF-59E1-46F2-B9DB-7FA95D5D8D5B}" type="presParOf" srcId="{05A0829F-ED27-4F52-93F5-924ED56FEFF9}" destId="{2A1D1983-3B30-49B4-B8C7-F8EBF20FECC6}" srcOrd="11" destOrd="0" presId="urn:microsoft.com/office/officeart/2005/8/layout/radial6"/>
    <dgm:cxn modelId="{4E1DACBE-A6CD-48F4-B6C3-A6036715BBEB}" type="presParOf" srcId="{05A0829F-ED27-4F52-93F5-924ED56FEFF9}" destId="{313ADB99-A0A9-44A7-9F33-74CF87113ECC}" srcOrd="12"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6F4E53D-1F50-4637-8376-EDE20C02047A}" type="doc">
      <dgm:prSet loTypeId="urn:microsoft.com/office/officeart/2005/8/layout/funnel1" loCatId="relationship" qsTypeId="urn:microsoft.com/office/officeart/2005/8/quickstyle/simple2" qsCatId="simple" csTypeId="urn:microsoft.com/office/officeart/2005/8/colors/colorful2" csCatId="colorful" phldr="1"/>
      <dgm:spPr/>
      <dgm:t>
        <a:bodyPr/>
        <a:lstStyle/>
        <a:p>
          <a:endParaRPr lang="cs-CZ"/>
        </a:p>
      </dgm:t>
    </dgm:pt>
    <dgm:pt modelId="{2747D20E-7967-40D7-A4C3-6C2CE69C653E}">
      <dgm:prSet phldrT="[Text]"/>
      <dgm:spPr/>
      <dgm:t>
        <a:bodyPr/>
        <a:lstStyle/>
        <a:p>
          <a:r>
            <a:rPr lang="cs-CZ" b="1" dirty="0" smtClean="0">
              <a:solidFill>
                <a:schemeClr val="tx1"/>
              </a:solidFill>
            </a:rPr>
            <a:t>Sanitka</a:t>
          </a:r>
        </a:p>
        <a:p>
          <a:r>
            <a:rPr lang="cs-CZ" b="1" dirty="0" smtClean="0">
              <a:solidFill>
                <a:schemeClr val="tx1"/>
              </a:solidFill>
            </a:rPr>
            <a:t>(lidé)</a:t>
          </a:r>
          <a:endParaRPr lang="cs-CZ" b="1" dirty="0">
            <a:solidFill>
              <a:schemeClr val="tx1"/>
            </a:solidFill>
          </a:endParaRPr>
        </a:p>
      </dgm:t>
    </dgm:pt>
    <dgm:pt modelId="{84F6EC17-0066-4AC7-84D8-C9CAFE0C0342}" type="parTrans" cxnId="{622AE86D-CF19-452F-A0C3-01D0CF55642F}">
      <dgm:prSet/>
      <dgm:spPr/>
      <dgm:t>
        <a:bodyPr/>
        <a:lstStyle/>
        <a:p>
          <a:endParaRPr lang="cs-CZ"/>
        </a:p>
      </dgm:t>
    </dgm:pt>
    <dgm:pt modelId="{CF39F1C3-5F3A-4D19-9A65-FC1181440273}" type="sibTrans" cxnId="{622AE86D-CF19-452F-A0C3-01D0CF55642F}">
      <dgm:prSet/>
      <dgm:spPr/>
      <dgm:t>
        <a:bodyPr/>
        <a:lstStyle/>
        <a:p>
          <a:endParaRPr lang="cs-CZ"/>
        </a:p>
      </dgm:t>
    </dgm:pt>
    <dgm:pt modelId="{93D390A9-AB84-4CA4-8BA8-93BDAE135CD1}">
      <dgm:prSet phldrT="[Text]"/>
      <dgm:spPr/>
      <dgm:t>
        <a:bodyPr/>
        <a:lstStyle/>
        <a:p>
          <a:r>
            <a:rPr lang="cs-CZ" b="1" dirty="0" smtClean="0">
              <a:solidFill>
                <a:schemeClr val="tx1"/>
              </a:solidFill>
            </a:rPr>
            <a:t>Buldozer</a:t>
          </a:r>
        </a:p>
        <a:p>
          <a:r>
            <a:rPr lang="cs-CZ" b="1" dirty="0" smtClean="0">
              <a:solidFill>
                <a:schemeClr val="tx1"/>
              </a:solidFill>
            </a:rPr>
            <a:t>(cíle)</a:t>
          </a:r>
          <a:endParaRPr lang="cs-CZ" b="1" dirty="0">
            <a:solidFill>
              <a:schemeClr val="tx1"/>
            </a:solidFill>
          </a:endParaRPr>
        </a:p>
      </dgm:t>
    </dgm:pt>
    <dgm:pt modelId="{AEFD2DD4-4037-4A08-80D4-0507DB39A581}" type="parTrans" cxnId="{F7DA98BC-8691-469B-9564-B89C0A94914C}">
      <dgm:prSet/>
      <dgm:spPr/>
      <dgm:t>
        <a:bodyPr/>
        <a:lstStyle/>
        <a:p>
          <a:endParaRPr lang="cs-CZ"/>
        </a:p>
      </dgm:t>
    </dgm:pt>
    <dgm:pt modelId="{DC28235A-0C1A-4A05-A5AD-E39C65250202}" type="sibTrans" cxnId="{F7DA98BC-8691-469B-9564-B89C0A94914C}">
      <dgm:prSet/>
      <dgm:spPr/>
      <dgm:t>
        <a:bodyPr/>
        <a:lstStyle/>
        <a:p>
          <a:endParaRPr lang="cs-CZ"/>
        </a:p>
      </dgm:t>
    </dgm:pt>
    <dgm:pt modelId="{6E807DAE-D9D3-4516-9A96-9E350BBFB50A}">
      <dgm:prSet phldrT="[Text]"/>
      <dgm:spPr/>
      <dgm:t>
        <a:bodyPr/>
        <a:lstStyle/>
        <a:p>
          <a:r>
            <a:rPr lang="cs-CZ" b="1" dirty="0" smtClean="0">
              <a:solidFill>
                <a:schemeClr val="tx1"/>
              </a:solidFill>
            </a:rPr>
            <a:t>Ponorka</a:t>
          </a:r>
        </a:p>
        <a:p>
          <a:r>
            <a:rPr lang="cs-CZ" b="1" dirty="0" smtClean="0">
              <a:solidFill>
                <a:schemeClr val="tx1"/>
              </a:solidFill>
            </a:rPr>
            <a:t>(postupy)</a:t>
          </a:r>
          <a:endParaRPr lang="cs-CZ" b="1" dirty="0">
            <a:solidFill>
              <a:schemeClr val="tx1"/>
            </a:solidFill>
          </a:endParaRPr>
        </a:p>
      </dgm:t>
    </dgm:pt>
    <dgm:pt modelId="{21A4B5E4-9645-4796-AA1A-9C27192C88EF}" type="parTrans" cxnId="{DE535104-3CD9-4FD0-B923-0AF6AB6D6CA3}">
      <dgm:prSet/>
      <dgm:spPr/>
      <dgm:t>
        <a:bodyPr/>
        <a:lstStyle/>
        <a:p>
          <a:endParaRPr lang="cs-CZ"/>
        </a:p>
      </dgm:t>
    </dgm:pt>
    <dgm:pt modelId="{B12EBC3C-0850-42F0-8F8E-88A32FC2B0D5}" type="sibTrans" cxnId="{DE535104-3CD9-4FD0-B923-0AF6AB6D6CA3}">
      <dgm:prSet/>
      <dgm:spPr/>
      <dgm:t>
        <a:bodyPr/>
        <a:lstStyle/>
        <a:p>
          <a:endParaRPr lang="cs-CZ"/>
        </a:p>
      </dgm:t>
    </dgm:pt>
    <dgm:pt modelId="{94C9A0E6-9C96-4061-9524-724570E2AEC2}">
      <dgm:prSet phldrT="[Text]"/>
      <dgm:spPr/>
      <dgm:t>
        <a:bodyPr/>
        <a:lstStyle/>
        <a:p>
          <a:r>
            <a:rPr lang="cs-CZ" dirty="0" smtClean="0"/>
            <a:t>Interakční proměnné jsou umístěny v Klastrech, které mají charakter pozorovacích archů</a:t>
          </a:r>
        </a:p>
        <a:p>
          <a:r>
            <a:rPr lang="cs-CZ" dirty="0" smtClean="0"/>
            <a:t>Konkurzní řízení s uchazeči o zaměstnání je v ASSESSMENT CENTRU </a:t>
          </a:r>
        </a:p>
        <a:p>
          <a:r>
            <a:rPr lang="cs-CZ" dirty="0" smtClean="0"/>
            <a:t>je mechanickým pozorováním zaznamenáno na videokameru</a:t>
          </a:r>
        </a:p>
        <a:p>
          <a:endParaRPr lang="cs-CZ" dirty="0"/>
        </a:p>
      </dgm:t>
    </dgm:pt>
    <dgm:pt modelId="{9CC4C592-42AB-4874-AD43-7B83FE977CD2}" type="parTrans" cxnId="{3DFE83EA-62F0-4DF3-B60C-4A3BC3207860}">
      <dgm:prSet/>
      <dgm:spPr/>
      <dgm:t>
        <a:bodyPr/>
        <a:lstStyle/>
        <a:p>
          <a:endParaRPr lang="cs-CZ"/>
        </a:p>
      </dgm:t>
    </dgm:pt>
    <dgm:pt modelId="{E3034EAD-4AF1-41E4-AC93-33764016B965}" type="sibTrans" cxnId="{3DFE83EA-62F0-4DF3-B60C-4A3BC3207860}">
      <dgm:prSet/>
      <dgm:spPr/>
      <dgm:t>
        <a:bodyPr/>
        <a:lstStyle/>
        <a:p>
          <a:endParaRPr lang="cs-CZ"/>
        </a:p>
      </dgm:t>
    </dgm:pt>
    <dgm:pt modelId="{1F420D58-11D7-4088-BCC1-FA94051A0286}" type="pres">
      <dgm:prSet presAssocID="{46F4E53D-1F50-4637-8376-EDE20C02047A}" presName="Name0" presStyleCnt="0">
        <dgm:presLayoutVars>
          <dgm:chMax val="4"/>
          <dgm:resizeHandles val="exact"/>
        </dgm:presLayoutVars>
      </dgm:prSet>
      <dgm:spPr/>
      <dgm:t>
        <a:bodyPr/>
        <a:lstStyle/>
        <a:p>
          <a:endParaRPr lang="cs-CZ"/>
        </a:p>
      </dgm:t>
    </dgm:pt>
    <dgm:pt modelId="{42E804EB-9FFD-4217-832A-924DD3679CAD}" type="pres">
      <dgm:prSet presAssocID="{46F4E53D-1F50-4637-8376-EDE20C02047A}" presName="ellipse" presStyleLbl="trBgShp" presStyleIdx="0" presStyleCnt="1"/>
      <dgm:spPr/>
    </dgm:pt>
    <dgm:pt modelId="{A38EF3B4-B8E4-42D0-970F-DE1F9F512051}" type="pres">
      <dgm:prSet presAssocID="{46F4E53D-1F50-4637-8376-EDE20C02047A}" presName="arrow1" presStyleLbl="fgShp" presStyleIdx="0" presStyleCnt="1"/>
      <dgm:spPr/>
    </dgm:pt>
    <dgm:pt modelId="{1A3ADE4A-BF27-4B02-ACC4-FA27CE94F69E}" type="pres">
      <dgm:prSet presAssocID="{46F4E53D-1F50-4637-8376-EDE20C02047A}" presName="rectangle" presStyleLbl="revTx" presStyleIdx="0" presStyleCnt="1" custScaleX="208696" custScaleY="172284">
        <dgm:presLayoutVars>
          <dgm:bulletEnabled val="1"/>
        </dgm:presLayoutVars>
      </dgm:prSet>
      <dgm:spPr/>
      <dgm:t>
        <a:bodyPr/>
        <a:lstStyle/>
        <a:p>
          <a:endParaRPr lang="cs-CZ"/>
        </a:p>
      </dgm:t>
    </dgm:pt>
    <dgm:pt modelId="{EB5CBFF4-AD27-4801-92BA-CD30B0400BAA}" type="pres">
      <dgm:prSet presAssocID="{93D390A9-AB84-4CA4-8BA8-93BDAE135CD1}" presName="item1" presStyleLbl="node1" presStyleIdx="0" presStyleCnt="3">
        <dgm:presLayoutVars>
          <dgm:bulletEnabled val="1"/>
        </dgm:presLayoutVars>
      </dgm:prSet>
      <dgm:spPr/>
      <dgm:t>
        <a:bodyPr/>
        <a:lstStyle/>
        <a:p>
          <a:endParaRPr lang="cs-CZ"/>
        </a:p>
      </dgm:t>
    </dgm:pt>
    <dgm:pt modelId="{44BD69BC-7D1E-4A03-9CEB-B7FEA21F650A}" type="pres">
      <dgm:prSet presAssocID="{6E807DAE-D9D3-4516-9A96-9E350BBFB50A}" presName="item2" presStyleLbl="node1" presStyleIdx="1" presStyleCnt="3">
        <dgm:presLayoutVars>
          <dgm:bulletEnabled val="1"/>
        </dgm:presLayoutVars>
      </dgm:prSet>
      <dgm:spPr/>
      <dgm:t>
        <a:bodyPr/>
        <a:lstStyle/>
        <a:p>
          <a:endParaRPr lang="cs-CZ"/>
        </a:p>
      </dgm:t>
    </dgm:pt>
    <dgm:pt modelId="{4F5B2F47-C3E3-4E32-852A-776452AE747E}" type="pres">
      <dgm:prSet presAssocID="{94C9A0E6-9C96-4061-9524-724570E2AEC2}" presName="item3" presStyleLbl="node1" presStyleIdx="2" presStyleCnt="3">
        <dgm:presLayoutVars>
          <dgm:bulletEnabled val="1"/>
        </dgm:presLayoutVars>
      </dgm:prSet>
      <dgm:spPr/>
      <dgm:t>
        <a:bodyPr/>
        <a:lstStyle/>
        <a:p>
          <a:endParaRPr lang="cs-CZ"/>
        </a:p>
      </dgm:t>
    </dgm:pt>
    <dgm:pt modelId="{444006F6-5B7B-49E8-BDF7-7B740765203A}" type="pres">
      <dgm:prSet presAssocID="{46F4E53D-1F50-4637-8376-EDE20C02047A}" presName="funnel" presStyleLbl="trAlignAcc1" presStyleIdx="0" presStyleCnt="1" custScaleX="178882" custScaleY="109688" custLinFactNeighborX="-722" custLinFactNeighborY="6664"/>
      <dgm:spPr/>
    </dgm:pt>
  </dgm:ptLst>
  <dgm:cxnLst>
    <dgm:cxn modelId="{622AE86D-CF19-452F-A0C3-01D0CF55642F}" srcId="{46F4E53D-1F50-4637-8376-EDE20C02047A}" destId="{2747D20E-7967-40D7-A4C3-6C2CE69C653E}" srcOrd="0" destOrd="0" parTransId="{84F6EC17-0066-4AC7-84D8-C9CAFE0C0342}" sibTransId="{CF39F1C3-5F3A-4D19-9A65-FC1181440273}"/>
    <dgm:cxn modelId="{B8CD821C-35FD-4A07-B366-74F822C2E768}" type="presOf" srcId="{93D390A9-AB84-4CA4-8BA8-93BDAE135CD1}" destId="{44BD69BC-7D1E-4A03-9CEB-B7FEA21F650A}" srcOrd="0" destOrd="0" presId="urn:microsoft.com/office/officeart/2005/8/layout/funnel1"/>
    <dgm:cxn modelId="{3DFE83EA-62F0-4DF3-B60C-4A3BC3207860}" srcId="{46F4E53D-1F50-4637-8376-EDE20C02047A}" destId="{94C9A0E6-9C96-4061-9524-724570E2AEC2}" srcOrd="3" destOrd="0" parTransId="{9CC4C592-42AB-4874-AD43-7B83FE977CD2}" sibTransId="{E3034EAD-4AF1-41E4-AC93-33764016B965}"/>
    <dgm:cxn modelId="{F7DA98BC-8691-469B-9564-B89C0A94914C}" srcId="{46F4E53D-1F50-4637-8376-EDE20C02047A}" destId="{93D390A9-AB84-4CA4-8BA8-93BDAE135CD1}" srcOrd="1" destOrd="0" parTransId="{AEFD2DD4-4037-4A08-80D4-0507DB39A581}" sibTransId="{DC28235A-0C1A-4A05-A5AD-E39C65250202}"/>
    <dgm:cxn modelId="{6DB19D4E-1559-45E3-9509-9070E8497730}" type="presOf" srcId="{46F4E53D-1F50-4637-8376-EDE20C02047A}" destId="{1F420D58-11D7-4088-BCC1-FA94051A0286}" srcOrd="0" destOrd="0" presId="urn:microsoft.com/office/officeart/2005/8/layout/funnel1"/>
    <dgm:cxn modelId="{DE535104-3CD9-4FD0-B923-0AF6AB6D6CA3}" srcId="{46F4E53D-1F50-4637-8376-EDE20C02047A}" destId="{6E807DAE-D9D3-4516-9A96-9E350BBFB50A}" srcOrd="2" destOrd="0" parTransId="{21A4B5E4-9645-4796-AA1A-9C27192C88EF}" sibTransId="{B12EBC3C-0850-42F0-8F8E-88A32FC2B0D5}"/>
    <dgm:cxn modelId="{0362634F-D08F-4AB5-B9F2-DDD01FFF22B7}" type="presOf" srcId="{6E807DAE-D9D3-4516-9A96-9E350BBFB50A}" destId="{EB5CBFF4-AD27-4801-92BA-CD30B0400BAA}" srcOrd="0" destOrd="0" presId="urn:microsoft.com/office/officeart/2005/8/layout/funnel1"/>
    <dgm:cxn modelId="{274C182F-AE88-4DE6-9116-EE5A6781E100}" type="presOf" srcId="{94C9A0E6-9C96-4061-9524-724570E2AEC2}" destId="{1A3ADE4A-BF27-4B02-ACC4-FA27CE94F69E}" srcOrd="0" destOrd="0" presId="urn:microsoft.com/office/officeart/2005/8/layout/funnel1"/>
    <dgm:cxn modelId="{7A7124A2-6B9B-459F-B365-4FA278BB879F}" type="presOf" srcId="{2747D20E-7967-40D7-A4C3-6C2CE69C653E}" destId="{4F5B2F47-C3E3-4E32-852A-776452AE747E}" srcOrd="0" destOrd="0" presId="urn:microsoft.com/office/officeart/2005/8/layout/funnel1"/>
    <dgm:cxn modelId="{D1D37786-A694-458B-B262-D97AAD74F673}" type="presParOf" srcId="{1F420D58-11D7-4088-BCC1-FA94051A0286}" destId="{42E804EB-9FFD-4217-832A-924DD3679CAD}" srcOrd="0" destOrd="0" presId="urn:microsoft.com/office/officeart/2005/8/layout/funnel1"/>
    <dgm:cxn modelId="{EFA39FC7-D2CB-4A4E-9E9F-EAFB2F66939D}" type="presParOf" srcId="{1F420D58-11D7-4088-BCC1-FA94051A0286}" destId="{A38EF3B4-B8E4-42D0-970F-DE1F9F512051}" srcOrd="1" destOrd="0" presId="urn:microsoft.com/office/officeart/2005/8/layout/funnel1"/>
    <dgm:cxn modelId="{C4E6E41F-EB64-4045-84E9-34D8DC66C649}" type="presParOf" srcId="{1F420D58-11D7-4088-BCC1-FA94051A0286}" destId="{1A3ADE4A-BF27-4B02-ACC4-FA27CE94F69E}" srcOrd="2" destOrd="0" presId="urn:microsoft.com/office/officeart/2005/8/layout/funnel1"/>
    <dgm:cxn modelId="{77BD8FE7-466B-4FD0-A39C-95C1536261E9}" type="presParOf" srcId="{1F420D58-11D7-4088-BCC1-FA94051A0286}" destId="{EB5CBFF4-AD27-4801-92BA-CD30B0400BAA}" srcOrd="3" destOrd="0" presId="urn:microsoft.com/office/officeart/2005/8/layout/funnel1"/>
    <dgm:cxn modelId="{1A73E26B-C41F-4DD1-BEDD-138690CD8E1C}" type="presParOf" srcId="{1F420D58-11D7-4088-BCC1-FA94051A0286}" destId="{44BD69BC-7D1E-4A03-9CEB-B7FEA21F650A}" srcOrd="4" destOrd="0" presId="urn:microsoft.com/office/officeart/2005/8/layout/funnel1"/>
    <dgm:cxn modelId="{8FD59B30-9738-41D4-9A96-6B7342BF1507}" type="presParOf" srcId="{1F420D58-11D7-4088-BCC1-FA94051A0286}" destId="{4F5B2F47-C3E3-4E32-852A-776452AE747E}" srcOrd="5" destOrd="0" presId="urn:microsoft.com/office/officeart/2005/8/layout/funnel1"/>
    <dgm:cxn modelId="{CD574BA2-C5E2-4ED9-A732-F97792D0A04C}" type="presParOf" srcId="{1F420D58-11D7-4088-BCC1-FA94051A0286}" destId="{444006F6-5B7B-49E8-BDF7-7B740765203A}" srcOrd="6" destOrd="0" presId="urn:microsoft.com/office/officeart/2005/8/layout/funne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3ADB99-A0A9-44A7-9F33-74CF87113ECC}">
      <dsp:nvSpPr>
        <dsp:cNvPr id="0" name=""/>
        <dsp:cNvSpPr/>
      </dsp:nvSpPr>
      <dsp:spPr>
        <a:xfrm>
          <a:off x="577340" y="1003583"/>
          <a:ext cx="3845946" cy="3845946"/>
        </a:xfrm>
        <a:prstGeom prst="blockArc">
          <a:avLst>
            <a:gd name="adj1" fmla="val 10800000"/>
            <a:gd name="adj2" fmla="val 1620000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8AF578A-2A4A-47F4-BD48-B15D018A916C}">
      <dsp:nvSpPr>
        <dsp:cNvPr id="0" name=""/>
        <dsp:cNvSpPr/>
      </dsp:nvSpPr>
      <dsp:spPr>
        <a:xfrm>
          <a:off x="577340" y="1003583"/>
          <a:ext cx="3845946" cy="3845946"/>
        </a:xfrm>
        <a:prstGeom prst="blockArc">
          <a:avLst>
            <a:gd name="adj1" fmla="val 5400000"/>
            <a:gd name="adj2" fmla="val 1080000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FD64BF6-C7EE-4BAD-9AF9-4D7CE78051A7}">
      <dsp:nvSpPr>
        <dsp:cNvPr id="0" name=""/>
        <dsp:cNvSpPr/>
      </dsp:nvSpPr>
      <dsp:spPr>
        <a:xfrm>
          <a:off x="577340" y="1003583"/>
          <a:ext cx="3845946" cy="3845946"/>
        </a:xfrm>
        <a:prstGeom prst="blockArc">
          <a:avLst>
            <a:gd name="adj1" fmla="val 0"/>
            <a:gd name="adj2" fmla="val 540000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E161278-CAC5-4574-ABC3-EBD443320691}">
      <dsp:nvSpPr>
        <dsp:cNvPr id="0" name=""/>
        <dsp:cNvSpPr/>
      </dsp:nvSpPr>
      <dsp:spPr>
        <a:xfrm>
          <a:off x="577340" y="1003583"/>
          <a:ext cx="3845946" cy="3845946"/>
        </a:xfrm>
        <a:prstGeom prst="blockArc">
          <a:avLst>
            <a:gd name="adj1" fmla="val 16200000"/>
            <a:gd name="adj2" fmla="val 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FC12FE5-DFB3-4B96-824A-CA11B785873F}">
      <dsp:nvSpPr>
        <dsp:cNvPr id="0" name=""/>
        <dsp:cNvSpPr/>
      </dsp:nvSpPr>
      <dsp:spPr>
        <a:xfrm>
          <a:off x="1615193" y="2041435"/>
          <a:ext cx="1770241" cy="1770241"/>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r>
            <a:rPr lang="cs-CZ" sz="2600" kern="1200" dirty="0" smtClean="0">
              <a:solidFill>
                <a:schemeClr val="tx1"/>
              </a:solidFill>
            </a:rPr>
            <a:t>Systém</a:t>
          </a:r>
          <a:r>
            <a:rPr lang="cs-CZ" sz="2600" kern="1200" dirty="0" smtClean="0"/>
            <a:t> </a:t>
          </a:r>
          <a:r>
            <a:rPr lang="cs-CZ" sz="2600" kern="1200" dirty="0" smtClean="0">
              <a:solidFill>
                <a:schemeClr val="tx1"/>
              </a:solidFill>
            </a:rPr>
            <a:t>kategorií</a:t>
          </a:r>
          <a:endParaRPr lang="cs-CZ" sz="2600" kern="1200" dirty="0">
            <a:solidFill>
              <a:schemeClr val="tx1"/>
            </a:solidFill>
          </a:endParaRPr>
        </a:p>
      </dsp:txBody>
      <dsp:txXfrm>
        <a:off x="1874439" y="2300681"/>
        <a:ext cx="1251749" cy="1251749"/>
      </dsp:txXfrm>
    </dsp:sp>
    <dsp:sp modelId="{A8537463-B596-4537-88B1-F4BA74A6FD73}">
      <dsp:nvSpPr>
        <dsp:cNvPr id="0" name=""/>
        <dsp:cNvSpPr/>
      </dsp:nvSpPr>
      <dsp:spPr>
        <a:xfrm>
          <a:off x="1880729" y="428608"/>
          <a:ext cx="1239169" cy="123916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cs-CZ" sz="1900" kern="1200" dirty="0" smtClean="0">
              <a:solidFill>
                <a:srgbClr val="00B050"/>
              </a:solidFill>
            </a:rPr>
            <a:t>Kladné reakce</a:t>
          </a:r>
          <a:endParaRPr lang="cs-CZ" sz="1900" kern="1200" dirty="0">
            <a:solidFill>
              <a:srgbClr val="00B050"/>
            </a:solidFill>
          </a:endParaRPr>
        </a:p>
      </dsp:txBody>
      <dsp:txXfrm>
        <a:off x="2062201" y="610080"/>
        <a:ext cx="876225" cy="876225"/>
      </dsp:txXfrm>
    </dsp:sp>
    <dsp:sp modelId="{31D3861B-F6F2-4BB2-904C-80A2E11FC193}">
      <dsp:nvSpPr>
        <dsp:cNvPr id="0" name=""/>
        <dsp:cNvSpPr/>
      </dsp:nvSpPr>
      <dsp:spPr>
        <a:xfrm>
          <a:off x="3759092" y="2306971"/>
          <a:ext cx="1239169" cy="123916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cs-CZ" sz="1900" kern="1200" dirty="0" smtClean="0">
              <a:solidFill>
                <a:srgbClr val="FFC000"/>
              </a:solidFill>
            </a:rPr>
            <a:t>Pokusy o řešení</a:t>
          </a:r>
          <a:endParaRPr lang="cs-CZ" sz="1900" kern="1200" dirty="0">
            <a:solidFill>
              <a:srgbClr val="FFC000"/>
            </a:solidFill>
          </a:endParaRPr>
        </a:p>
      </dsp:txBody>
      <dsp:txXfrm>
        <a:off x="3940564" y="2488443"/>
        <a:ext cx="876225" cy="876225"/>
      </dsp:txXfrm>
    </dsp:sp>
    <dsp:sp modelId="{9C83CB16-8BA0-4A9A-8FEC-E92887951C3E}">
      <dsp:nvSpPr>
        <dsp:cNvPr id="0" name=""/>
        <dsp:cNvSpPr/>
      </dsp:nvSpPr>
      <dsp:spPr>
        <a:xfrm>
          <a:off x="1880729" y="4185334"/>
          <a:ext cx="1239169" cy="123916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cs-CZ" sz="1900" kern="1200" dirty="0" smtClean="0">
              <a:solidFill>
                <a:schemeClr val="accent6">
                  <a:lumMod val="75000"/>
                </a:schemeClr>
              </a:solidFill>
            </a:rPr>
            <a:t>Otázky</a:t>
          </a:r>
          <a:endParaRPr lang="cs-CZ" sz="1900" kern="1200" dirty="0">
            <a:solidFill>
              <a:schemeClr val="accent6">
                <a:lumMod val="75000"/>
              </a:schemeClr>
            </a:solidFill>
          </a:endParaRPr>
        </a:p>
      </dsp:txBody>
      <dsp:txXfrm>
        <a:off x="2062201" y="4366806"/>
        <a:ext cx="876225" cy="876225"/>
      </dsp:txXfrm>
    </dsp:sp>
    <dsp:sp modelId="{A4C22EBB-AB6F-43F6-B9B2-2921DF7E0242}">
      <dsp:nvSpPr>
        <dsp:cNvPr id="0" name=""/>
        <dsp:cNvSpPr/>
      </dsp:nvSpPr>
      <dsp:spPr>
        <a:xfrm>
          <a:off x="2366" y="2306971"/>
          <a:ext cx="1239169" cy="123916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cs-CZ" sz="1900" kern="1200" dirty="0" smtClean="0">
              <a:solidFill>
                <a:srgbClr val="FF0000"/>
              </a:solidFill>
            </a:rPr>
            <a:t>Záporné reakce</a:t>
          </a:r>
          <a:endParaRPr lang="cs-CZ" sz="1900" kern="1200" dirty="0">
            <a:solidFill>
              <a:srgbClr val="FF0000"/>
            </a:solidFill>
          </a:endParaRPr>
        </a:p>
      </dsp:txBody>
      <dsp:txXfrm>
        <a:off x="183838" y="2488443"/>
        <a:ext cx="876225" cy="8762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733472-7BE1-4F6E-B676-DB1B38A78232}" type="datetimeFigureOut">
              <a:rPr lang="cs-CZ" smtClean="0"/>
              <a:pPr/>
              <a:t>30.10.2018</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E24FB3-78ED-4C15-BCE1-0DF3E428602D}" type="slidenum">
              <a:rPr lang="cs-CZ" smtClean="0"/>
              <a:pPr/>
              <a:t>‹#›</a:t>
            </a:fld>
            <a:endParaRPr lang="cs-CZ"/>
          </a:p>
        </p:txBody>
      </p:sp>
    </p:spTree>
    <p:extLst>
      <p:ext uri="{BB962C8B-B14F-4D97-AF65-F5344CB8AC3E}">
        <p14:creationId xmlns:p14="http://schemas.microsoft.com/office/powerpoint/2010/main" val="35844822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Přecházíme k obsahu 7. tématu Diagnostika</a:t>
            </a:r>
            <a:r>
              <a:rPr lang="cs-CZ" baseline="0" dirty="0" smtClean="0"/>
              <a:t> profesního poradenství</a:t>
            </a:r>
            <a:r>
              <a:rPr lang="cs-CZ" dirty="0" smtClean="0"/>
              <a:t>, které</a:t>
            </a:r>
            <a:r>
              <a:rPr lang="cs-CZ" baseline="0" dirty="0" smtClean="0"/>
              <a:t> je členěno na 7.1, 7.2., 7.3.</a:t>
            </a:r>
          </a:p>
          <a:p>
            <a:endParaRPr lang="cs-CZ" dirty="0"/>
          </a:p>
        </p:txBody>
      </p:sp>
      <p:sp>
        <p:nvSpPr>
          <p:cNvPr id="4" name="Zástupný symbol pro číslo snímku 3"/>
          <p:cNvSpPr>
            <a:spLocks noGrp="1"/>
          </p:cNvSpPr>
          <p:nvPr>
            <p:ph type="sldNum" sz="quarter" idx="10"/>
          </p:nvPr>
        </p:nvSpPr>
        <p:spPr/>
        <p:txBody>
          <a:bodyPr/>
          <a:lstStyle/>
          <a:p>
            <a:fld id="{56E24FB3-78ED-4C15-BCE1-0DF3E428602D}" type="slidenum">
              <a:rPr lang="cs-CZ" smtClean="0"/>
              <a:pPr/>
              <a:t>1</a:t>
            </a:fld>
            <a:endParaRPr lang="cs-CZ"/>
          </a:p>
        </p:txBody>
      </p:sp>
    </p:spTree>
    <p:extLst>
      <p:ext uri="{BB962C8B-B14F-4D97-AF65-F5344CB8AC3E}">
        <p14:creationId xmlns:p14="http://schemas.microsoft.com/office/powerpoint/2010/main" val="33584355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Přecházíme ke</a:t>
            </a:r>
            <a:r>
              <a:rPr lang="cs-CZ" baseline="0" dirty="0" smtClean="0"/>
              <a:t> kvantitativní interpretaci observační metody v profesním poradenství</a:t>
            </a:r>
            <a:r>
              <a:rPr lang="cs-CZ" dirty="0" smtClean="0"/>
              <a:t>.</a:t>
            </a:r>
            <a:endParaRPr lang="cs-CZ" dirty="0"/>
          </a:p>
        </p:txBody>
      </p:sp>
      <p:sp>
        <p:nvSpPr>
          <p:cNvPr id="4" name="Zástupný symbol pro číslo snímku 3"/>
          <p:cNvSpPr>
            <a:spLocks noGrp="1"/>
          </p:cNvSpPr>
          <p:nvPr>
            <p:ph type="sldNum" sz="quarter" idx="10"/>
          </p:nvPr>
        </p:nvSpPr>
        <p:spPr/>
        <p:txBody>
          <a:bodyPr/>
          <a:lstStyle/>
          <a:p>
            <a:fld id="{56E24FB3-78ED-4C15-BCE1-0DF3E428602D}" type="slidenum">
              <a:rPr lang="cs-CZ" smtClean="0"/>
              <a:pPr/>
              <a:t>10</a:t>
            </a:fld>
            <a:endParaRPr lang="cs-CZ"/>
          </a:p>
        </p:txBody>
      </p:sp>
    </p:spTree>
    <p:extLst>
      <p:ext uri="{BB962C8B-B14F-4D97-AF65-F5344CB8AC3E}">
        <p14:creationId xmlns:p14="http://schemas.microsoft.com/office/powerpoint/2010/main" val="24319068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sz="1000" dirty="0" smtClean="0"/>
              <a:t>Přecházíme</a:t>
            </a:r>
            <a:r>
              <a:rPr lang="cs-CZ" sz="1000" baseline="0" dirty="0" smtClean="0"/>
              <a:t> ke kvalitativní interpretaci observační metody v profesním poradenství.</a:t>
            </a:r>
            <a:endParaRPr lang="cs-CZ" sz="1000" dirty="0"/>
          </a:p>
        </p:txBody>
      </p:sp>
      <p:sp>
        <p:nvSpPr>
          <p:cNvPr id="4" name="Zástupný symbol pro číslo snímku 3"/>
          <p:cNvSpPr>
            <a:spLocks noGrp="1"/>
          </p:cNvSpPr>
          <p:nvPr>
            <p:ph type="sldNum" sz="quarter" idx="10"/>
          </p:nvPr>
        </p:nvSpPr>
        <p:spPr/>
        <p:txBody>
          <a:bodyPr/>
          <a:lstStyle/>
          <a:p>
            <a:fld id="{56E24FB3-78ED-4C15-BCE1-0DF3E428602D}" type="slidenum">
              <a:rPr lang="cs-CZ" smtClean="0"/>
              <a:pPr/>
              <a:t>11</a:t>
            </a:fld>
            <a:endParaRPr lang="cs-CZ"/>
          </a:p>
        </p:txBody>
      </p:sp>
    </p:spTree>
    <p:extLst>
      <p:ext uri="{BB962C8B-B14F-4D97-AF65-F5344CB8AC3E}">
        <p14:creationId xmlns:p14="http://schemas.microsoft.com/office/powerpoint/2010/main" val="918650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sz="1000" dirty="0" smtClean="0"/>
              <a:t>Přecházíme</a:t>
            </a:r>
            <a:r>
              <a:rPr lang="cs-CZ" sz="1000" baseline="0" dirty="0" smtClean="0"/>
              <a:t> k uplatnění interakční analýzy v konkurzních řízeních do zaměstnání (</a:t>
            </a:r>
            <a:r>
              <a:rPr lang="cs-CZ" sz="1000" baseline="0" dirty="0" err="1" smtClean="0"/>
              <a:t>Assessment</a:t>
            </a:r>
            <a:r>
              <a:rPr lang="cs-CZ" sz="1000" baseline="0" dirty="0" smtClean="0"/>
              <a:t> Centre).</a:t>
            </a:r>
            <a:endParaRPr lang="cs-CZ" sz="1000" dirty="0"/>
          </a:p>
        </p:txBody>
      </p:sp>
      <p:sp>
        <p:nvSpPr>
          <p:cNvPr id="4" name="Zástupný symbol pro číslo snímku 3"/>
          <p:cNvSpPr>
            <a:spLocks noGrp="1"/>
          </p:cNvSpPr>
          <p:nvPr>
            <p:ph type="sldNum" sz="quarter" idx="10"/>
          </p:nvPr>
        </p:nvSpPr>
        <p:spPr/>
        <p:txBody>
          <a:bodyPr/>
          <a:lstStyle/>
          <a:p>
            <a:fld id="{56E24FB3-78ED-4C15-BCE1-0DF3E428602D}" type="slidenum">
              <a:rPr lang="cs-CZ" smtClean="0"/>
              <a:pPr/>
              <a:t>12</a:t>
            </a:fld>
            <a:endParaRPr lang="cs-CZ"/>
          </a:p>
        </p:txBody>
      </p:sp>
    </p:spTree>
    <p:extLst>
      <p:ext uri="{BB962C8B-B14F-4D97-AF65-F5344CB8AC3E}">
        <p14:creationId xmlns:p14="http://schemas.microsoft.com/office/powerpoint/2010/main" val="22359010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sz="1000" baseline="0" dirty="0" smtClean="0"/>
              <a:t>Přecházíme k uplatňovaným metodám v </a:t>
            </a:r>
            <a:r>
              <a:rPr lang="cs-CZ" sz="1000" baseline="0" dirty="0" err="1" smtClean="0"/>
              <a:t>Outdoor</a:t>
            </a:r>
            <a:r>
              <a:rPr lang="cs-CZ" sz="1000" baseline="0" dirty="0" smtClean="0"/>
              <a:t> </a:t>
            </a:r>
            <a:r>
              <a:rPr lang="cs-CZ" sz="1000" baseline="0" dirty="0" err="1" smtClean="0"/>
              <a:t>Assessment</a:t>
            </a:r>
            <a:r>
              <a:rPr lang="cs-CZ" sz="1000" baseline="0" dirty="0" smtClean="0"/>
              <a:t>/</a:t>
            </a:r>
            <a:r>
              <a:rPr lang="cs-CZ" sz="1000" baseline="0" dirty="0" err="1" smtClean="0"/>
              <a:t>Development</a:t>
            </a:r>
            <a:r>
              <a:rPr lang="cs-CZ" sz="1000" baseline="0" dirty="0" smtClean="0"/>
              <a:t> Centrech.</a:t>
            </a:r>
            <a:endParaRPr lang="cs-CZ" sz="1000" dirty="0"/>
          </a:p>
        </p:txBody>
      </p:sp>
      <p:sp>
        <p:nvSpPr>
          <p:cNvPr id="4" name="Zástupný symbol pro číslo snímku 3"/>
          <p:cNvSpPr>
            <a:spLocks noGrp="1"/>
          </p:cNvSpPr>
          <p:nvPr>
            <p:ph type="sldNum" sz="quarter" idx="10"/>
          </p:nvPr>
        </p:nvSpPr>
        <p:spPr/>
        <p:txBody>
          <a:bodyPr/>
          <a:lstStyle/>
          <a:p>
            <a:fld id="{56E24FB3-78ED-4C15-BCE1-0DF3E428602D}" type="slidenum">
              <a:rPr lang="cs-CZ" smtClean="0"/>
              <a:pPr/>
              <a:t>14</a:t>
            </a:fld>
            <a:endParaRPr lang="cs-CZ"/>
          </a:p>
        </p:txBody>
      </p:sp>
    </p:spTree>
    <p:extLst>
      <p:ext uri="{BB962C8B-B14F-4D97-AF65-F5344CB8AC3E}">
        <p14:creationId xmlns:p14="http://schemas.microsoft.com/office/powerpoint/2010/main" val="24217443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200" baseline="0" dirty="0" smtClean="0"/>
              <a:t>Přecházíme k uplatňovaným metodám v </a:t>
            </a:r>
            <a:r>
              <a:rPr lang="cs-CZ" sz="1200" baseline="0" dirty="0" err="1" smtClean="0"/>
              <a:t>Outdoor</a:t>
            </a:r>
            <a:r>
              <a:rPr lang="cs-CZ" sz="1200" baseline="0" dirty="0" smtClean="0"/>
              <a:t> </a:t>
            </a:r>
            <a:r>
              <a:rPr lang="cs-CZ" sz="1200" baseline="0" dirty="0" err="1" smtClean="0"/>
              <a:t>Assessment</a:t>
            </a:r>
            <a:r>
              <a:rPr lang="cs-CZ" sz="1200" baseline="0" dirty="0" smtClean="0"/>
              <a:t>/</a:t>
            </a:r>
            <a:r>
              <a:rPr lang="cs-CZ" sz="1200" baseline="0" dirty="0" err="1" smtClean="0"/>
              <a:t>Development</a:t>
            </a:r>
            <a:r>
              <a:rPr lang="cs-CZ" sz="1200" baseline="0" dirty="0" smtClean="0"/>
              <a:t> Centrech.</a:t>
            </a:r>
            <a:endParaRPr lang="cs-CZ" sz="1200" dirty="0" smtClean="0"/>
          </a:p>
          <a:p>
            <a:endParaRPr lang="cs-CZ" dirty="0"/>
          </a:p>
        </p:txBody>
      </p:sp>
      <p:sp>
        <p:nvSpPr>
          <p:cNvPr id="4" name="Zástupný symbol pro číslo snímku 3"/>
          <p:cNvSpPr>
            <a:spLocks noGrp="1"/>
          </p:cNvSpPr>
          <p:nvPr>
            <p:ph type="sldNum" sz="quarter" idx="10"/>
          </p:nvPr>
        </p:nvSpPr>
        <p:spPr/>
        <p:txBody>
          <a:bodyPr/>
          <a:lstStyle/>
          <a:p>
            <a:fld id="{56E24FB3-78ED-4C15-BCE1-0DF3E428602D}" type="slidenum">
              <a:rPr lang="cs-CZ" smtClean="0"/>
              <a:pPr/>
              <a:t>15</a:t>
            </a:fld>
            <a:endParaRPr lang="cs-CZ"/>
          </a:p>
        </p:txBody>
      </p:sp>
    </p:spTree>
    <p:extLst>
      <p:ext uri="{BB962C8B-B14F-4D97-AF65-F5344CB8AC3E}">
        <p14:creationId xmlns:p14="http://schemas.microsoft.com/office/powerpoint/2010/main" val="8798152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Přecházíme k postupům interakční analýzy v konkurzu uchazečů o zaměstnání.</a:t>
            </a:r>
            <a:endParaRPr lang="cs-CZ" dirty="0"/>
          </a:p>
        </p:txBody>
      </p:sp>
      <p:sp>
        <p:nvSpPr>
          <p:cNvPr id="4" name="Zástupný symbol pro číslo snímku 3"/>
          <p:cNvSpPr>
            <a:spLocks noGrp="1"/>
          </p:cNvSpPr>
          <p:nvPr>
            <p:ph type="sldNum" sz="quarter" idx="10"/>
          </p:nvPr>
        </p:nvSpPr>
        <p:spPr/>
        <p:txBody>
          <a:bodyPr/>
          <a:lstStyle/>
          <a:p>
            <a:fld id="{56E24FB3-78ED-4C15-BCE1-0DF3E428602D}" type="slidenum">
              <a:rPr lang="cs-CZ" smtClean="0"/>
              <a:pPr/>
              <a:t>16</a:t>
            </a:fld>
            <a:endParaRPr lang="cs-CZ"/>
          </a:p>
        </p:txBody>
      </p:sp>
    </p:spTree>
    <p:extLst>
      <p:ext uri="{BB962C8B-B14F-4D97-AF65-F5344CB8AC3E}">
        <p14:creationId xmlns:p14="http://schemas.microsoft.com/office/powerpoint/2010/main" val="18167990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Přecházíme ke Klastru</a:t>
            </a:r>
            <a:r>
              <a:rPr lang="cs-CZ" baseline="0" dirty="0" smtClean="0"/>
              <a:t> 1.</a:t>
            </a:r>
            <a:endParaRPr lang="cs-CZ" dirty="0"/>
          </a:p>
        </p:txBody>
      </p:sp>
      <p:sp>
        <p:nvSpPr>
          <p:cNvPr id="4" name="Zástupný symbol pro číslo snímku 3"/>
          <p:cNvSpPr>
            <a:spLocks noGrp="1"/>
          </p:cNvSpPr>
          <p:nvPr>
            <p:ph type="sldNum" sz="quarter" idx="10"/>
          </p:nvPr>
        </p:nvSpPr>
        <p:spPr/>
        <p:txBody>
          <a:bodyPr/>
          <a:lstStyle/>
          <a:p>
            <a:fld id="{56E24FB3-78ED-4C15-BCE1-0DF3E428602D}" type="slidenum">
              <a:rPr lang="cs-CZ" smtClean="0"/>
              <a:pPr/>
              <a:t>17</a:t>
            </a:fld>
            <a:endParaRPr lang="cs-CZ"/>
          </a:p>
        </p:txBody>
      </p:sp>
    </p:spTree>
    <p:extLst>
      <p:ext uri="{BB962C8B-B14F-4D97-AF65-F5344CB8AC3E}">
        <p14:creationId xmlns:p14="http://schemas.microsoft.com/office/powerpoint/2010/main" val="19434365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Přecházíme ke Klastru 2.</a:t>
            </a:r>
            <a:endParaRPr lang="cs-CZ" dirty="0"/>
          </a:p>
        </p:txBody>
      </p:sp>
      <p:sp>
        <p:nvSpPr>
          <p:cNvPr id="4" name="Zástupný symbol pro číslo snímku 3"/>
          <p:cNvSpPr>
            <a:spLocks noGrp="1"/>
          </p:cNvSpPr>
          <p:nvPr>
            <p:ph type="sldNum" sz="quarter" idx="10"/>
          </p:nvPr>
        </p:nvSpPr>
        <p:spPr/>
        <p:txBody>
          <a:bodyPr/>
          <a:lstStyle/>
          <a:p>
            <a:fld id="{56E24FB3-78ED-4C15-BCE1-0DF3E428602D}" type="slidenum">
              <a:rPr lang="cs-CZ" smtClean="0"/>
              <a:pPr/>
              <a:t>18</a:t>
            </a:fld>
            <a:endParaRPr lang="cs-CZ"/>
          </a:p>
        </p:txBody>
      </p:sp>
    </p:spTree>
    <p:extLst>
      <p:ext uri="{BB962C8B-B14F-4D97-AF65-F5344CB8AC3E}">
        <p14:creationId xmlns:p14="http://schemas.microsoft.com/office/powerpoint/2010/main" val="12715903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Přecházíme ke Klastru 3.</a:t>
            </a:r>
            <a:endParaRPr lang="cs-CZ" dirty="0"/>
          </a:p>
        </p:txBody>
      </p:sp>
      <p:sp>
        <p:nvSpPr>
          <p:cNvPr id="4" name="Zástupný symbol pro číslo snímku 3"/>
          <p:cNvSpPr>
            <a:spLocks noGrp="1"/>
          </p:cNvSpPr>
          <p:nvPr>
            <p:ph type="sldNum" sz="quarter" idx="10"/>
          </p:nvPr>
        </p:nvSpPr>
        <p:spPr/>
        <p:txBody>
          <a:bodyPr/>
          <a:lstStyle/>
          <a:p>
            <a:fld id="{56E24FB3-78ED-4C15-BCE1-0DF3E428602D}" type="slidenum">
              <a:rPr lang="cs-CZ" smtClean="0"/>
              <a:pPr/>
              <a:t>19</a:t>
            </a:fld>
            <a:endParaRPr lang="cs-CZ"/>
          </a:p>
        </p:txBody>
      </p:sp>
    </p:spTree>
    <p:extLst>
      <p:ext uri="{BB962C8B-B14F-4D97-AF65-F5344CB8AC3E}">
        <p14:creationId xmlns:p14="http://schemas.microsoft.com/office/powerpoint/2010/main" val="8406482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Klíčová slova:</a:t>
            </a:r>
            <a:r>
              <a:rPr lang="cs-CZ" baseline="0" dirty="0" smtClean="0"/>
              <a:t> videozáznam, pozorovací arch, komunikační vzorce, diskuse, informování, téma a obsah, dohoda.</a:t>
            </a:r>
            <a:endParaRPr lang="cs-CZ" dirty="0"/>
          </a:p>
        </p:txBody>
      </p:sp>
      <p:sp>
        <p:nvSpPr>
          <p:cNvPr id="4" name="Zástupný symbol pro číslo snímku 3"/>
          <p:cNvSpPr>
            <a:spLocks noGrp="1"/>
          </p:cNvSpPr>
          <p:nvPr>
            <p:ph type="sldNum" sz="quarter" idx="10"/>
          </p:nvPr>
        </p:nvSpPr>
        <p:spPr/>
        <p:txBody>
          <a:bodyPr/>
          <a:lstStyle/>
          <a:p>
            <a:fld id="{56E24FB3-78ED-4C15-BCE1-0DF3E428602D}" type="slidenum">
              <a:rPr lang="cs-CZ" smtClean="0"/>
              <a:pPr/>
              <a:t>20</a:t>
            </a:fld>
            <a:endParaRPr lang="cs-CZ"/>
          </a:p>
        </p:txBody>
      </p:sp>
    </p:spTree>
    <p:extLst>
      <p:ext uri="{BB962C8B-B14F-4D97-AF65-F5344CB8AC3E}">
        <p14:creationId xmlns:p14="http://schemas.microsoft.com/office/powerpoint/2010/main" val="1634110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t>Přecházíme k obsahové analýze „Osobního profesního </a:t>
            </a:r>
            <a:r>
              <a:rPr lang="cs-CZ" dirty="0" err="1" smtClean="0"/>
              <a:t>potrfolia</a:t>
            </a:r>
            <a:r>
              <a:rPr lang="cs-CZ" dirty="0" smtClean="0"/>
              <a:t>“.</a:t>
            </a:r>
          </a:p>
          <a:p>
            <a:endParaRPr lang="cs-CZ" dirty="0"/>
          </a:p>
        </p:txBody>
      </p:sp>
      <p:sp>
        <p:nvSpPr>
          <p:cNvPr id="4" name="Zástupný symbol pro číslo snímku 3"/>
          <p:cNvSpPr>
            <a:spLocks noGrp="1"/>
          </p:cNvSpPr>
          <p:nvPr>
            <p:ph type="sldNum" sz="quarter" idx="10"/>
          </p:nvPr>
        </p:nvSpPr>
        <p:spPr/>
        <p:txBody>
          <a:bodyPr/>
          <a:lstStyle/>
          <a:p>
            <a:fld id="{56E24FB3-78ED-4C15-BCE1-0DF3E428602D}" type="slidenum">
              <a:rPr lang="cs-CZ" smtClean="0"/>
              <a:pPr/>
              <a:t>2</a:t>
            </a:fld>
            <a:endParaRPr lang="cs-CZ"/>
          </a:p>
        </p:txBody>
      </p:sp>
    </p:spTree>
    <p:extLst>
      <p:ext uri="{BB962C8B-B14F-4D97-AF65-F5344CB8AC3E}">
        <p14:creationId xmlns:p14="http://schemas.microsoft.com/office/powerpoint/2010/main" val="10614955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Přecházíme k</a:t>
            </a:r>
            <a:r>
              <a:rPr lang="cs-CZ" baseline="0" dirty="0" smtClean="0"/>
              <a:t> vysvětlení </a:t>
            </a:r>
            <a:r>
              <a:rPr lang="cs-CZ" b="0" baseline="0" dirty="0" smtClean="0"/>
              <a:t>c</a:t>
            </a:r>
            <a:r>
              <a:rPr lang="cs-CZ" b="0" dirty="0" smtClean="0"/>
              <a:t>o je </a:t>
            </a:r>
            <a:r>
              <a:rPr lang="cs-CZ" b="0" dirty="0" err="1" smtClean="0"/>
              <a:t>Europass</a:t>
            </a:r>
            <a:r>
              <a:rPr lang="cs-CZ" b="0" dirty="0" smtClean="0"/>
              <a:t> a kdo řídí jeho vydávání. </a:t>
            </a:r>
            <a:endParaRPr lang="cs-CZ" b="0" dirty="0"/>
          </a:p>
        </p:txBody>
      </p:sp>
      <p:sp>
        <p:nvSpPr>
          <p:cNvPr id="4" name="Zástupný symbol pro číslo snímku 3"/>
          <p:cNvSpPr>
            <a:spLocks noGrp="1"/>
          </p:cNvSpPr>
          <p:nvPr>
            <p:ph type="sldNum" sz="quarter" idx="10"/>
          </p:nvPr>
        </p:nvSpPr>
        <p:spPr/>
        <p:txBody>
          <a:bodyPr/>
          <a:lstStyle/>
          <a:p>
            <a:fld id="{56E24FB3-78ED-4C15-BCE1-0DF3E428602D}" type="slidenum">
              <a:rPr lang="cs-CZ" smtClean="0"/>
              <a:pPr/>
              <a:t>3</a:t>
            </a:fld>
            <a:endParaRPr lang="cs-CZ"/>
          </a:p>
        </p:txBody>
      </p:sp>
    </p:spTree>
    <p:extLst>
      <p:ext uri="{BB962C8B-B14F-4D97-AF65-F5344CB8AC3E}">
        <p14:creationId xmlns:p14="http://schemas.microsoft.com/office/powerpoint/2010/main" val="7813855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Přecházíme k</a:t>
            </a:r>
            <a:r>
              <a:rPr lang="cs-CZ" baseline="0" dirty="0" smtClean="0"/>
              <a:t> vysvětlení jednotlivých komponent </a:t>
            </a:r>
            <a:r>
              <a:rPr lang="cs-CZ" baseline="0" dirty="0" err="1" smtClean="0"/>
              <a:t>Europassu</a:t>
            </a:r>
            <a:r>
              <a:rPr lang="cs-CZ" baseline="0" dirty="0" smtClean="0"/>
              <a:t> – životopisu.</a:t>
            </a:r>
            <a:endParaRPr lang="cs-CZ" dirty="0"/>
          </a:p>
        </p:txBody>
      </p:sp>
      <p:sp>
        <p:nvSpPr>
          <p:cNvPr id="4" name="Zástupný symbol pro číslo snímku 3"/>
          <p:cNvSpPr>
            <a:spLocks noGrp="1"/>
          </p:cNvSpPr>
          <p:nvPr>
            <p:ph type="sldNum" sz="quarter" idx="10"/>
          </p:nvPr>
        </p:nvSpPr>
        <p:spPr/>
        <p:txBody>
          <a:bodyPr/>
          <a:lstStyle/>
          <a:p>
            <a:fld id="{56E24FB3-78ED-4C15-BCE1-0DF3E428602D}" type="slidenum">
              <a:rPr lang="cs-CZ" smtClean="0"/>
              <a:pPr/>
              <a:t>4</a:t>
            </a:fld>
            <a:endParaRPr lang="cs-CZ"/>
          </a:p>
        </p:txBody>
      </p:sp>
    </p:spTree>
    <p:extLst>
      <p:ext uri="{BB962C8B-B14F-4D97-AF65-F5344CB8AC3E}">
        <p14:creationId xmlns:p14="http://schemas.microsoft.com/office/powerpoint/2010/main" val="9289777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Přecházíme k popisu </a:t>
            </a:r>
            <a:r>
              <a:rPr lang="cs-CZ" dirty="0" err="1" smtClean="0"/>
              <a:t>Europasu</a:t>
            </a:r>
            <a:r>
              <a:rPr lang="cs-CZ" dirty="0" smtClean="0"/>
              <a:t> – jazykového portfolia.</a:t>
            </a:r>
            <a:endParaRPr lang="cs-CZ" dirty="0"/>
          </a:p>
        </p:txBody>
      </p:sp>
      <p:sp>
        <p:nvSpPr>
          <p:cNvPr id="4" name="Zástupný symbol pro číslo snímku 3"/>
          <p:cNvSpPr>
            <a:spLocks noGrp="1"/>
          </p:cNvSpPr>
          <p:nvPr>
            <p:ph type="sldNum" sz="quarter" idx="10"/>
          </p:nvPr>
        </p:nvSpPr>
        <p:spPr/>
        <p:txBody>
          <a:bodyPr/>
          <a:lstStyle/>
          <a:p>
            <a:fld id="{56E24FB3-78ED-4C15-BCE1-0DF3E428602D}" type="slidenum">
              <a:rPr lang="cs-CZ" smtClean="0"/>
              <a:pPr/>
              <a:t>5</a:t>
            </a:fld>
            <a:endParaRPr lang="cs-CZ"/>
          </a:p>
        </p:txBody>
      </p:sp>
    </p:spTree>
    <p:extLst>
      <p:ext uri="{BB962C8B-B14F-4D97-AF65-F5344CB8AC3E}">
        <p14:creationId xmlns:p14="http://schemas.microsoft.com/office/powerpoint/2010/main" val="2043744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Přecházíme k popisu </a:t>
            </a:r>
            <a:r>
              <a:rPr lang="cs-CZ" dirty="0" err="1" smtClean="0"/>
              <a:t>Europassu</a:t>
            </a:r>
            <a:r>
              <a:rPr lang="cs-CZ" dirty="0" smtClean="0"/>
              <a:t> – mobility.</a:t>
            </a:r>
            <a:endParaRPr lang="cs-CZ" dirty="0"/>
          </a:p>
        </p:txBody>
      </p:sp>
      <p:sp>
        <p:nvSpPr>
          <p:cNvPr id="4" name="Zástupný symbol pro číslo snímku 3"/>
          <p:cNvSpPr>
            <a:spLocks noGrp="1"/>
          </p:cNvSpPr>
          <p:nvPr>
            <p:ph type="sldNum" sz="quarter" idx="10"/>
          </p:nvPr>
        </p:nvSpPr>
        <p:spPr/>
        <p:txBody>
          <a:bodyPr/>
          <a:lstStyle/>
          <a:p>
            <a:fld id="{56E24FB3-78ED-4C15-BCE1-0DF3E428602D}" type="slidenum">
              <a:rPr lang="cs-CZ" smtClean="0"/>
              <a:pPr/>
              <a:t>6</a:t>
            </a:fld>
            <a:endParaRPr lang="cs-CZ"/>
          </a:p>
        </p:txBody>
      </p:sp>
    </p:spTree>
    <p:extLst>
      <p:ext uri="{BB962C8B-B14F-4D97-AF65-F5344CB8AC3E}">
        <p14:creationId xmlns:p14="http://schemas.microsoft.com/office/powerpoint/2010/main" val="31551868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Přecházíme</a:t>
            </a:r>
            <a:r>
              <a:rPr lang="cs-CZ" baseline="0" dirty="0" smtClean="0"/>
              <a:t> k dodatkům </a:t>
            </a:r>
            <a:r>
              <a:rPr lang="cs-CZ" baseline="0" dirty="0" err="1" smtClean="0"/>
              <a:t>Europassu</a:t>
            </a:r>
            <a:r>
              <a:rPr lang="cs-CZ" baseline="0" dirty="0" smtClean="0"/>
              <a:t>.</a:t>
            </a:r>
            <a:endParaRPr lang="cs-CZ" dirty="0"/>
          </a:p>
        </p:txBody>
      </p:sp>
      <p:sp>
        <p:nvSpPr>
          <p:cNvPr id="4" name="Zástupný symbol pro číslo snímku 3"/>
          <p:cNvSpPr>
            <a:spLocks noGrp="1"/>
          </p:cNvSpPr>
          <p:nvPr>
            <p:ph type="sldNum" sz="quarter" idx="10"/>
          </p:nvPr>
        </p:nvSpPr>
        <p:spPr/>
        <p:txBody>
          <a:bodyPr/>
          <a:lstStyle/>
          <a:p>
            <a:fld id="{56E24FB3-78ED-4C15-BCE1-0DF3E428602D}" type="slidenum">
              <a:rPr lang="cs-CZ" smtClean="0"/>
              <a:pPr/>
              <a:t>7</a:t>
            </a:fld>
            <a:endParaRPr lang="cs-CZ"/>
          </a:p>
        </p:txBody>
      </p:sp>
    </p:spTree>
    <p:extLst>
      <p:ext uri="{BB962C8B-B14F-4D97-AF65-F5344CB8AC3E}">
        <p14:creationId xmlns:p14="http://schemas.microsoft.com/office/powerpoint/2010/main" val="40662158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Přecházíme k využití observační metody v profesním</a:t>
            </a:r>
            <a:r>
              <a:rPr lang="cs-CZ" baseline="0" dirty="0" smtClean="0"/>
              <a:t> </a:t>
            </a:r>
            <a:r>
              <a:rPr lang="cs-CZ" dirty="0" smtClean="0"/>
              <a:t>poradenství.</a:t>
            </a:r>
            <a:endParaRPr lang="cs-CZ" dirty="0"/>
          </a:p>
        </p:txBody>
      </p:sp>
      <p:sp>
        <p:nvSpPr>
          <p:cNvPr id="4" name="Zástupný symbol pro číslo snímku 3"/>
          <p:cNvSpPr>
            <a:spLocks noGrp="1"/>
          </p:cNvSpPr>
          <p:nvPr>
            <p:ph type="sldNum" sz="quarter" idx="10"/>
          </p:nvPr>
        </p:nvSpPr>
        <p:spPr/>
        <p:txBody>
          <a:bodyPr/>
          <a:lstStyle/>
          <a:p>
            <a:fld id="{56E24FB3-78ED-4C15-BCE1-0DF3E428602D}" type="slidenum">
              <a:rPr lang="cs-CZ" smtClean="0"/>
              <a:pPr/>
              <a:t>8</a:t>
            </a:fld>
            <a:endParaRPr lang="cs-CZ"/>
          </a:p>
        </p:txBody>
      </p:sp>
    </p:spTree>
    <p:extLst>
      <p:ext uri="{BB962C8B-B14F-4D97-AF65-F5344CB8AC3E}">
        <p14:creationId xmlns:p14="http://schemas.microsoft.com/office/powerpoint/2010/main" val="15047820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sz="1200" dirty="0" smtClean="0"/>
              <a:t>Přecházíme k postupu profesního</a:t>
            </a:r>
            <a:r>
              <a:rPr lang="cs-CZ" sz="1200" baseline="0" dirty="0" smtClean="0"/>
              <a:t> poradce </a:t>
            </a:r>
            <a:r>
              <a:rPr lang="cs-CZ" sz="1200" dirty="0" smtClean="0"/>
              <a:t>při osobním pozorování sociálních skupin klientů.</a:t>
            </a:r>
            <a:endParaRPr lang="cs-CZ" dirty="0"/>
          </a:p>
        </p:txBody>
      </p:sp>
      <p:sp>
        <p:nvSpPr>
          <p:cNvPr id="4" name="Zástupný symbol pro číslo snímku 3"/>
          <p:cNvSpPr>
            <a:spLocks noGrp="1"/>
          </p:cNvSpPr>
          <p:nvPr>
            <p:ph type="sldNum" sz="quarter" idx="10"/>
          </p:nvPr>
        </p:nvSpPr>
        <p:spPr/>
        <p:txBody>
          <a:bodyPr/>
          <a:lstStyle/>
          <a:p>
            <a:fld id="{56E24FB3-78ED-4C15-BCE1-0DF3E428602D}" type="slidenum">
              <a:rPr lang="cs-CZ" smtClean="0"/>
              <a:pPr/>
              <a:t>9</a:t>
            </a:fld>
            <a:endParaRPr lang="cs-CZ"/>
          </a:p>
        </p:txBody>
      </p:sp>
    </p:spTree>
    <p:extLst>
      <p:ext uri="{BB962C8B-B14F-4D97-AF65-F5344CB8AC3E}">
        <p14:creationId xmlns:p14="http://schemas.microsoft.com/office/powerpoint/2010/main" val="5213379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75AD2CE7-E17D-4415-B901-2691E69BE709}" type="datetimeFigureOut">
              <a:rPr lang="cs-CZ" smtClean="0"/>
              <a:pPr/>
              <a:t>30.10.2018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2A3CCE3-BCA9-417C-A6A5-68FD9A24BCAD}"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5AD2CE7-E17D-4415-B901-2691E69BE709}" type="datetimeFigureOut">
              <a:rPr lang="cs-CZ" smtClean="0"/>
              <a:pPr/>
              <a:t>30.10.2018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2A3CCE3-BCA9-417C-A6A5-68FD9A24BCAD}"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5AD2CE7-E17D-4415-B901-2691E69BE709}" type="datetimeFigureOut">
              <a:rPr lang="cs-CZ" smtClean="0"/>
              <a:pPr/>
              <a:t>30.10.2018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2A3CCE3-BCA9-417C-A6A5-68FD9A24BCAD}"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5AD2CE7-E17D-4415-B901-2691E69BE709}" type="datetimeFigureOut">
              <a:rPr lang="cs-CZ" smtClean="0"/>
              <a:pPr/>
              <a:t>30.10.2018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2A3CCE3-BCA9-417C-A6A5-68FD9A24BCAD}"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75AD2CE7-E17D-4415-B901-2691E69BE709}" type="datetimeFigureOut">
              <a:rPr lang="cs-CZ" smtClean="0"/>
              <a:pPr/>
              <a:t>30.10.2018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2A3CCE3-BCA9-417C-A6A5-68FD9A24BCAD}"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75AD2CE7-E17D-4415-B901-2691E69BE709}" type="datetimeFigureOut">
              <a:rPr lang="cs-CZ" smtClean="0"/>
              <a:pPr/>
              <a:t>30.10.2018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2A3CCE3-BCA9-417C-A6A5-68FD9A24BCAD}"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75AD2CE7-E17D-4415-B901-2691E69BE709}" type="datetimeFigureOut">
              <a:rPr lang="cs-CZ" smtClean="0"/>
              <a:pPr/>
              <a:t>30.10.2018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2A3CCE3-BCA9-417C-A6A5-68FD9A24BCAD}"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75AD2CE7-E17D-4415-B901-2691E69BE709}" type="datetimeFigureOut">
              <a:rPr lang="cs-CZ" smtClean="0"/>
              <a:pPr/>
              <a:t>30.10.2018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2A3CCE3-BCA9-417C-A6A5-68FD9A24BCAD}"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5AD2CE7-E17D-4415-B901-2691E69BE709}" type="datetimeFigureOut">
              <a:rPr lang="cs-CZ" smtClean="0"/>
              <a:pPr/>
              <a:t>30.10.2018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2A3CCE3-BCA9-417C-A6A5-68FD9A24BCAD}"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75AD2CE7-E17D-4415-B901-2691E69BE709}" type="datetimeFigureOut">
              <a:rPr lang="cs-CZ" smtClean="0"/>
              <a:pPr/>
              <a:t>30.10.2018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2A3CCE3-BCA9-417C-A6A5-68FD9A24BCAD}"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75AD2CE7-E17D-4415-B901-2691E69BE709}" type="datetimeFigureOut">
              <a:rPr lang="cs-CZ" smtClean="0"/>
              <a:pPr/>
              <a:t>30.10.2018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2A3CCE3-BCA9-417C-A6A5-68FD9A24BCAD}"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AD2CE7-E17D-4415-B901-2691E69BE709}" type="datetimeFigureOut">
              <a:rPr lang="cs-CZ" smtClean="0"/>
              <a:pPr/>
              <a:t>30.10.2018</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A3CCE3-BCA9-417C-A6A5-68FD9A24BCAD}"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europass.cz/"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europass.cedefop.eu.int/"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85720" y="2143116"/>
            <a:ext cx="8643998" cy="1470025"/>
          </a:xfrm>
          <a:effectLst>
            <a:glow rad="139700">
              <a:schemeClr val="accent6">
                <a:satMod val="175000"/>
                <a:alpha val="40000"/>
              </a:schemeClr>
            </a:glow>
          </a:effectLst>
          <a:scene3d>
            <a:camera prst="perspectiveRelaxed"/>
            <a:lightRig rig="threePt" dir="t"/>
          </a:scene3d>
        </p:spPr>
        <p:style>
          <a:lnRef idx="2">
            <a:schemeClr val="accent6"/>
          </a:lnRef>
          <a:fillRef idx="1">
            <a:schemeClr val="lt1"/>
          </a:fillRef>
          <a:effectRef idx="0">
            <a:schemeClr val="accent6"/>
          </a:effectRef>
          <a:fontRef idx="minor">
            <a:schemeClr val="dk1"/>
          </a:fontRef>
        </p:style>
        <p:txBody>
          <a:bodyPr>
            <a:normAutofit/>
          </a:bodyPr>
          <a:lstStyle/>
          <a:p>
            <a:r>
              <a:rPr lang="cs-CZ" sz="4000" dirty="0" smtClean="0"/>
              <a:t>7. Diagnostika profesního poradenství</a:t>
            </a:r>
            <a:endParaRPr lang="cs-CZ" sz="4000" dirty="0"/>
          </a:p>
        </p:txBody>
      </p:sp>
      <p:sp>
        <p:nvSpPr>
          <p:cNvPr id="3" name="Podnadpis 2"/>
          <p:cNvSpPr>
            <a:spLocks noGrp="1"/>
          </p:cNvSpPr>
          <p:nvPr>
            <p:ph type="subTitle" idx="1"/>
          </p:nvPr>
        </p:nvSpPr>
        <p:spPr>
          <a:xfrm>
            <a:off x="1371600" y="4357694"/>
            <a:ext cx="6400800" cy="1428760"/>
          </a:xfrm>
          <a:effectLst>
            <a:glow rad="139700">
              <a:schemeClr val="accent6">
                <a:satMod val="175000"/>
                <a:alpha val="40000"/>
              </a:schemeClr>
            </a:glow>
          </a:effectLst>
          <a:scene3d>
            <a:camera prst="perspectiveFront"/>
            <a:lightRig rig="threePt" dir="t"/>
          </a:scene3d>
        </p:spPr>
        <p:style>
          <a:lnRef idx="2">
            <a:schemeClr val="accent2"/>
          </a:lnRef>
          <a:fillRef idx="1">
            <a:schemeClr val="lt1"/>
          </a:fillRef>
          <a:effectRef idx="0">
            <a:schemeClr val="accent2"/>
          </a:effectRef>
          <a:fontRef idx="minor">
            <a:schemeClr val="dk1"/>
          </a:fontRef>
        </p:style>
        <p:txBody>
          <a:bodyPr/>
          <a:lstStyle/>
          <a:p>
            <a:endParaRPr lang="cs-CZ" sz="2800" dirty="0" smtClean="0">
              <a:solidFill>
                <a:schemeClr val="tx1"/>
              </a:solidFill>
            </a:endParaRPr>
          </a:p>
          <a:p>
            <a:r>
              <a:rPr lang="cs-CZ" sz="2800" smtClean="0">
                <a:solidFill>
                  <a:schemeClr val="tx1"/>
                </a:solidFill>
              </a:rPr>
              <a:t>Dagmar Svobodová</a:t>
            </a:r>
            <a:endParaRPr lang="cs-CZ" sz="2800" dirty="0" smtClean="0">
              <a:solidFill>
                <a:schemeClr val="tx1"/>
              </a:solidFill>
            </a:endParaRPr>
          </a:p>
          <a:p>
            <a:endParaRPr lang="cs-CZ" dirty="0">
              <a:solidFill>
                <a:schemeClr val="tx1"/>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a:xfrm>
            <a:off x="0" y="0"/>
            <a:ext cx="4000496" cy="1142984"/>
          </a:xfrm>
        </p:spPr>
        <p:style>
          <a:lnRef idx="1">
            <a:schemeClr val="dk1"/>
          </a:lnRef>
          <a:fillRef idx="2">
            <a:schemeClr val="dk1"/>
          </a:fillRef>
          <a:effectRef idx="1">
            <a:schemeClr val="dk1"/>
          </a:effectRef>
          <a:fontRef idx="minor">
            <a:schemeClr val="dk1"/>
          </a:fontRef>
        </p:style>
        <p:txBody>
          <a:bodyPr>
            <a:normAutofit fontScale="90000"/>
          </a:bodyPr>
          <a:lstStyle/>
          <a:p>
            <a:pPr algn="ctr"/>
            <a:r>
              <a:rPr lang="cs-CZ" dirty="0" smtClean="0"/>
              <a:t/>
            </a:r>
            <a:br>
              <a:rPr lang="cs-CZ" dirty="0" smtClean="0"/>
            </a:br>
            <a:r>
              <a:rPr lang="cs-CZ" dirty="0" smtClean="0"/>
              <a:t/>
            </a:r>
            <a:br>
              <a:rPr lang="cs-CZ" dirty="0" smtClean="0"/>
            </a:br>
            <a:r>
              <a:rPr lang="cs-CZ" dirty="0" smtClean="0"/>
              <a:t/>
            </a:r>
            <a:br>
              <a:rPr lang="cs-CZ" dirty="0" smtClean="0"/>
            </a:br>
            <a:r>
              <a:rPr lang="cs-CZ" dirty="0" smtClean="0"/>
              <a:t/>
            </a:r>
            <a:br>
              <a:rPr lang="cs-CZ" dirty="0" smtClean="0"/>
            </a:br>
            <a:r>
              <a:rPr lang="cs-CZ" dirty="0" smtClean="0"/>
              <a:t/>
            </a:r>
            <a:br>
              <a:rPr lang="cs-CZ" dirty="0" smtClean="0"/>
            </a:br>
            <a:r>
              <a:rPr lang="cs-CZ" dirty="0" smtClean="0"/>
              <a:t/>
            </a:r>
            <a:br>
              <a:rPr lang="cs-CZ" dirty="0" smtClean="0"/>
            </a:br>
            <a:r>
              <a:rPr lang="cs-CZ" dirty="0" smtClean="0"/>
              <a:t/>
            </a:r>
            <a:br>
              <a:rPr lang="cs-CZ" dirty="0" smtClean="0"/>
            </a:br>
            <a:r>
              <a:rPr lang="cs-CZ" sz="2700" dirty="0" smtClean="0"/>
              <a:t>Postup </a:t>
            </a:r>
            <a:br>
              <a:rPr lang="cs-CZ" sz="2700" dirty="0" smtClean="0"/>
            </a:br>
            <a:r>
              <a:rPr lang="cs-CZ" sz="2700" dirty="0" smtClean="0"/>
              <a:t>při osobním pozorování</a:t>
            </a:r>
            <a:endParaRPr lang="cs-CZ" sz="2700" dirty="0"/>
          </a:p>
        </p:txBody>
      </p:sp>
      <p:sp>
        <p:nvSpPr>
          <p:cNvPr id="12" name="Zástupný symbol pro text 11"/>
          <p:cNvSpPr>
            <a:spLocks noGrp="1"/>
          </p:cNvSpPr>
          <p:nvPr>
            <p:ph type="body" sz="half" idx="2"/>
          </p:nvPr>
        </p:nvSpPr>
        <p:spPr>
          <a:xfrm>
            <a:off x="0" y="1142984"/>
            <a:ext cx="3929058" cy="5715016"/>
          </a:xfrm>
        </p:spPr>
        <p:style>
          <a:lnRef idx="2">
            <a:schemeClr val="dk1"/>
          </a:lnRef>
          <a:fillRef idx="1">
            <a:schemeClr val="lt1"/>
          </a:fillRef>
          <a:effectRef idx="0">
            <a:schemeClr val="dk1"/>
          </a:effectRef>
          <a:fontRef idx="minor">
            <a:schemeClr val="dk1"/>
          </a:fontRef>
        </p:style>
        <p:txBody>
          <a:bodyPr>
            <a:normAutofit fontScale="92500" lnSpcReduction="20000"/>
          </a:bodyPr>
          <a:lstStyle/>
          <a:p>
            <a:pPr algn="just"/>
            <a:r>
              <a:rPr lang="cs-CZ" b="1" i="1" dirty="0" err="1" smtClean="0"/>
              <a:t>Balesův</a:t>
            </a:r>
            <a:r>
              <a:rPr lang="cs-CZ" b="1" i="1" dirty="0" smtClean="0"/>
              <a:t> systém kategorií </a:t>
            </a:r>
            <a:r>
              <a:rPr lang="cs-CZ" b="1" dirty="0" smtClean="0"/>
              <a:t>při osobním pozorování vznikl při pozorování  sociálních skupin.</a:t>
            </a:r>
          </a:p>
          <a:p>
            <a:pPr algn="just"/>
            <a:endParaRPr lang="cs-CZ" b="1" dirty="0" smtClean="0"/>
          </a:p>
          <a:p>
            <a:pPr algn="just"/>
            <a:r>
              <a:rPr lang="cs-CZ" b="1" dirty="0" err="1" smtClean="0"/>
              <a:t>Bales</a:t>
            </a:r>
            <a:r>
              <a:rPr lang="cs-CZ" b="1" dirty="0" smtClean="0"/>
              <a:t> formuloval kategorie o projevu chování jedince ve skupině:</a:t>
            </a:r>
          </a:p>
          <a:p>
            <a:pPr algn="just"/>
            <a:endParaRPr lang="cs-CZ" b="1" dirty="0" smtClean="0"/>
          </a:p>
          <a:p>
            <a:pPr marL="342900" indent="-342900" algn="just">
              <a:buAutoNum type="arabicParenR"/>
            </a:pPr>
            <a:r>
              <a:rPr lang="cs-CZ" b="1" dirty="0" smtClean="0">
                <a:solidFill>
                  <a:srgbClr val="00B050"/>
                </a:solidFill>
              </a:rPr>
              <a:t>Kladné reakce </a:t>
            </a:r>
            <a:r>
              <a:rPr lang="cs-CZ" b="1" dirty="0" smtClean="0"/>
              <a:t>– projevuje solidnost, zlepšuje postavení ostatních , pomáhá, odměňuje sebe/nebo druhé – projevuje uvolnění, žertuje, směje se, projevuje uspokojení – souhlasí, projevuje pasivní souhlas, pochopení, spolupůsobí, přizpůsobuje se.</a:t>
            </a:r>
          </a:p>
          <a:p>
            <a:pPr marL="342900" indent="-342900" algn="just">
              <a:buAutoNum type="arabicParenR"/>
            </a:pPr>
            <a:endParaRPr lang="cs-CZ" b="1" dirty="0" smtClean="0"/>
          </a:p>
          <a:p>
            <a:pPr marL="342900" indent="-342900" algn="just">
              <a:buAutoNum type="arabicParenR"/>
            </a:pPr>
            <a:r>
              <a:rPr lang="cs-CZ" b="1" dirty="0" smtClean="0">
                <a:solidFill>
                  <a:srgbClr val="FFC000"/>
                </a:solidFill>
              </a:rPr>
              <a:t>Pokusy o řešení  </a:t>
            </a:r>
            <a:r>
              <a:rPr lang="cs-CZ" b="1" dirty="0" smtClean="0"/>
              <a:t>- dává návrhy, směrnice, které ponechají ostatním autonomii – projevuje své názory, hodnotí, analyzuje, vyjadřuje pocity a přání – udává směr, podává informace, opakuje, objasňuje, potvrzuje, schvaluje.</a:t>
            </a:r>
          </a:p>
          <a:p>
            <a:pPr marL="342900" indent="-342900" algn="just">
              <a:buAutoNum type="arabicParenR"/>
            </a:pPr>
            <a:endParaRPr lang="cs-CZ" b="1" dirty="0" smtClean="0"/>
          </a:p>
          <a:p>
            <a:pPr marL="342900" indent="-342900" algn="just">
              <a:buAutoNum type="arabicParenR"/>
            </a:pPr>
            <a:r>
              <a:rPr lang="cs-CZ" b="1" dirty="0" smtClean="0">
                <a:solidFill>
                  <a:schemeClr val="accent6">
                    <a:lumMod val="75000"/>
                  </a:schemeClr>
                </a:solidFill>
              </a:rPr>
              <a:t>Otázky</a:t>
            </a:r>
            <a:r>
              <a:rPr lang="cs-CZ" b="1" dirty="0" smtClean="0"/>
              <a:t> – žádá orientaci, informaci, opakování, potvrzení a schválení – žádá, aby byl seznámen s názory ostatních, hodnocením, analýzou situace – ptá se po návrzích, žádá pro sebe pokyny, ptá se, které postupy přicházejí v úvahu</a:t>
            </a:r>
          </a:p>
          <a:p>
            <a:pPr marL="342900" indent="-342900" algn="just">
              <a:buAutoNum type="arabicParenR"/>
            </a:pPr>
            <a:endParaRPr lang="cs-CZ" b="1" dirty="0" smtClean="0"/>
          </a:p>
          <a:p>
            <a:pPr marL="342900" indent="-342900" algn="just">
              <a:buAutoNum type="arabicParenR"/>
            </a:pPr>
            <a:r>
              <a:rPr lang="cs-CZ" b="1" dirty="0" smtClean="0">
                <a:solidFill>
                  <a:srgbClr val="FF0000"/>
                </a:solidFill>
              </a:rPr>
              <a:t>Záporné reakce </a:t>
            </a:r>
            <a:r>
              <a:rPr lang="cs-CZ" b="1" dirty="0" smtClean="0"/>
              <a:t>– nesouhlasí, projevuje nesouhlas pasivně, spolupracuje formálně, odmítá pomoc – projevuje napětí, žádá o pomoc, opouští působiště – projevuje antagonismus, zhoršuje postavení ostatním, hájí se a uplatňuje sebe sama</a:t>
            </a:r>
            <a:endParaRPr lang="cs-CZ" b="1" dirty="0"/>
          </a:p>
        </p:txBody>
      </p:sp>
      <p:graphicFrame>
        <p:nvGraphicFramePr>
          <p:cNvPr id="6" name="Zástupný symbol pro obsah 5"/>
          <p:cNvGraphicFramePr>
            <a:graphicFrameLocks noGrp="1"/>
          </p:cNvGraphicFramePr>
          <p:nvPr>
            <p:ph idx="1"/>
          </p:nvPr>
        </p:nvGraphicFramePr>
        <p:xfrm>
          <a:off x="4143372" y="273050"/>
          <a:ext cx="5000628" cy="58531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style>
          <a:lnRef idx="2">
            <a:schemeClr val="accent3"/>
          </a:lnRef>
          <a:fillRef idx="1">
            <a:schemeClr val="lt1"/>
          </a:fillRef>
          <a:effectRef idx="0">
            <a:schemeClr val="accent3"/>
          </a:effectRef>
          <a:fontRef idx="minor">
            <a:schemeClr val="dk1"/>
          </a:fontRef>
        </p:style>
        <p:txBody>
          <a:bodyPr/>
          <a:lstStyle/>
          <a:p>
            <a:r>
              <a:rPr lang="cs-CZ" dirty="0" smtClean="0"/>
              <a:t>Kvantitativní interpretace</a:t>
            </a:r>
            <a:endParaRPr lang="cs-CZ" dirty="0"/>
          </a:p>
        </p:txBody>
      </p:sp>
      <p:sp>
        <p:nvSpPr>
          <p:cNvPr id="6" name="Zástupný symbol pro obsah 5"/>
          <p:cNvSpPr>
            <a:spLocks noGrp="1"/>
          </p:cNvSpPr>
          <p:nvPr>
            <p:ph idx="1"/>
          </p:nvPr>
        </p:nvSpPr>
        <p:spPr>
          <a:xfrm>
            <a:off x="0" y="1428736"/>
            <a:ext cx="9144000" cy="5429264"/>
          </a:xfrm>
        </p:spPr>
        <p:style>
          <a:lnRef idx="1">
            <a:schemeClr val="accent3"/>
          </a:lnRef>
          <a:fillRef idx="2">
            <a:schemeClr val="accent3"/>
          </a:fillRef>
          <a:effectRef idx="1">
            <a:schemeClr val="accent3"/>
          </a:effectRef>
          <a:fontRef idx="minor">
            <a:schemeClr val="dk1"/>
          </a:fontRef>
        </p:style>
        <p:txBody>
          <a:bodyPr>
            <a:normAutofit/>
          </a:bodyPr>
          <a:lstStyle/>
          <a:p>
            <a:pPr marL="0" indent="0" algn="just">
              <a:buNone/>
            </a:pPr>
            <a:r>
              <a:rPr lang="cs-CZ" dirty="0" smtClean="0"/>
              <a:t>Odpovídá na otázku: Kolik?</a:t>
            </a:r>
          </a:p>
          <a:p>
            <a:pPr marL="0" indent="0" algn="just">
              <a:buNone/>
            </a:pPr>
            <a:r>
              <a:rPr lang="cs-CZ" dirty="0" smtClean="0"/>
              <a:t>Kvantitativní analýza znalostí a vybavenosti klienta, penetrace, komoditních omnibusů a spotřebních deníků klientů.</a:t>
            </a:r>
          </a:p>
          <a:p>
            <a:pPr marL="0" indent="0" algn="just">
              <a:buNone/>
            </a:pPr>
            <a:r>
              <a:rPr lang="cs-CZ" dirty="0" smtClean="0"/>
              <a:t>Charakteristika stabilních ukazatelů a jejich souvislostí, které se měří. </a:t>
            </a:r>
          </a:p>
          <a:p>
            <a:pPr marL="0" indent="0" algn="just">
              <a:buNone/>
            </a:pPr>
            <a:r>
              <a:rPr lang="cs-CZ" dirty="0" smtClean="0"/>
              <a:t>Mezi stabilní ukazatele patří = rozsah, zastoupení, frekvence, intenzita výskytu sledovaných proměnných</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a:bodyPr>
          <a:lstStyle/>
          <a:p>
            <a:r>
              <a:rPr lang="cs-CZ" dirty="0" smtClean="0"/>
              <a:t>Kvalitativní interpretace</a:t>
            </a:r>
            <a:endParaRPr lang="cs-CZ" dirty="0"/>
          </a:p>
        </p:txBody>
      </p:sp>
      <p:sp>
        <p:nvSpPr>
          <p:cNvPr id="3" name="Zástupný symbol pro obsah 2"/>
          <p:cNvSpPr>
            <a:spLocks noGrp="1"/>
          </p:cNvSpPr>
          <p:nvPr>
            <p:ph idx="1"/>
          </p:nvPr>
        </p:nvSpPr>
        <p:spPr>
          <a:xfrm>
            <a:off x="0" y="1428736"/>
            <a:ext cx="9144000" cy="5429264"/>
          </a:xfrm>
        </p:spPr>
        <p:style>
          <a:lnRef idx="2">
            <a:schemeClr val="accent3"/>
          </a:lnRef>
          <a:fillRef idx="1">
            <a:schemeClr val="lt1"/>
          </a:fillRef>
          <a:effectRef idx="0">
            <a:schemeClr val="accent3"/>
          </a:effectRef>
          <a:fontRef idx="minor">
            <a:schemeClr val="dk1"/>
          </a:fontRef>
        </p:style>
        <p:txBody>
          <a:bodyPr>
            <a:normAutofit lnSpcReduction="10000"/>
          </a:bodyPr>
          <a:lstStyle/>
          <a:p>
            <a:pPr marL="0" indent="0" algn="just">
              <a:buNone/>
            </a:pPr>
            <a:r>
              <a:rPr lang="cs-CZ" dirty="0" smtClean="0"/>
              <a:t>Odpovídá na otázku: Proč? Z jakého důvodu?</a:t>
            </a:r>
          </a:p>
          <a:p>
            <a:pPr marL="0" indent="0" algn="just">
              <a:buNone/>
            </a:pPr>
            <a:r>
              <a:rPr lang="cs-CZ" dirty="0" smtClean="0"/>
              <a:t>Hloubkový rozbor uvědomovaných, neuvědomovaných a hypotetických obsahů chování klienta</a:t>
            </a:r>
            <a:endParaRPr lang="cs-CZ" dirty="0"/>
          </a:p>
          <a:p>
            <a:pPr marL="0" indent="0" algn="just">
              <a:buNone/>
            </a:pPr>
            <a:r>
              <a:rPr lang="cs-CZ" dirty="0" smtClean="0"/>
              <a:t>Interpretuje neznámé skutečnosti o sociálních a sociálně psychických projevech klienta</a:t>
            </a:r>
          </a:p>
          <a:p>
            <a:pPr marL="0" indent="0" algn="just">
              <a:buNone/>
            </a:pPr>
            <a:r>
              <a:rPr lang="cs-CZ" dirty="0" smtClean="0"/>
              <a:t>Existence a struktura sociálně psychických projevů, vlastnosti a funkce, faktory ovlivňující sociálně psychické projevy klienta</a:t>
            </a:r>
          </a:p>
          <a:p>
            <a:pPr marL="0" indent="0" algn="just">
              <a:buNone/>
            </a:pPr>
            <a:r>
              <a:rPr lang="cs-CZ" dirty="0" smtClean="0"/>
              <a:t>Pochopení smyslu sociálně psychických projevů klienta</a:t>
            </a: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642910" y="4800600"/>
            <a:ext cx="8001056" cy="566738"/>
          </a:xfrm>
        </p:spPr>
        <p:txBody>
          <a:bodyPr>
            <a:normAutofit fontScale="90000"/>
          </a:bodyPr>
          <a:lstStyle/>
          <a:p>
            <a:r>
              <a:rPr lang="cs-CZ" dirty="0" smtClean="0"/>
              <a:t>7.3 Interakční analýza v konkurzních řízeních do zaměstnání (</a:t>
            </a:r>
            <a:r>
              <a:rPr lang="cs-CZ" dirty="0" err="1" smtClean="0"/>
              <a:t>Assessment</a:t>
            </a:r>
            <a:r>
              <a:rPr lang="cs-CZ" dirty="0" smtClean="0"/>
              <a:t> Centre)</a:t>
            </a:r>
            <a:endParaRPr lang="cs-CZ" dirty="0"/>
          </a:p>
        </p:txBody>
      </p:sp>
      <p:pic>
        <p:nvPicPr>
          <p:cNvPr id="7" name="Zástupný symbol pro obrázek 6" descr="Lekníny.jpg"/>
          <p:cNvPicPr>
            <a:picLocks noGrp="1" noChangeAspect="1"/>
          </p:cNvPicPr>
          <p:nvPr>
            <p:ph type="pic" idx="1"/>
          </p:nvPr>
        </p:nvPicPr>
        <p:blipFill>
          <a:blip r:embed="rId2" cstate="print"/>
          <a:srcRect/>
          <a:stretch>
            <a:fillRect/>
          </a:stretch>
        </p:blipFill>
        <p:spPr>
          <a:xfrm>
            <a:off x="642910" y="612775"/>
            <a:ext cx="7858180" cy="4114800"/>
          </a:xfrm>
          <a:ln>
            <a:solidFill>
              <a:srgbClr val="003300"/>
            </a:solidFill>
          </a:ln>
          <a:scene3d>
            <a:camera prst="perspectiveRelaxed"/>
            <a:lightRig rig="threePt" dir="t"/>
          </a:scene3d>
        </p:spPr>
      </p:pic>
      <p:sp>
        <p:nvSpPr>
          <p:cNvPr id="6" name="Zástupný symbol pro text 5"/>
          <p:cNvSpPr>
            <a:spLocks noGrp="1"/>
          </p:cNvSpPr>
          <p:nvPr>
            <p:ph type="body" sz="half" idx="2"/>
          </p:nvPr>
        </p:nvSpPr>
        <p:spPr>
          <a:xfrm>
            <a:off x="785786" y="5367338"/>
            <a:ext cx="7643866" cy="1204934"/>
          </a:xfrm>
        </p:spPr>
        <p:txBody>
          <a:bodyPr>
            <a:normAutofit/>
          </a:bodyPr>
          <a:lstStyle/>
          <a:p>
            <a:pPr algn="ctr"/>
            <a:endParaRPr lang="cs-CZ" b="1" dirty="0" smtClean="0">
              <a:solidFill>
                <a:schemeClr val="accent4">
                  <a:lumMod val="75000"/>
                </a:schemeClr>
              </a:solidFill>
            </a:endParaRPr>
          </a:p>
          <a:p>
            <a:pPr algn="ctr"/>
            <a:r>
              <a:rPr lang="cs-CZ" sz="1600" b="1" dirty="0" err="1" smtClean="0">
                <a:solidFill>
                  <a:schemeClr val="accent4">
                    <a:lumMod val="75000"/>
                  </a:schemeClr>
                </a:solidFill>
              </a:rPr>
              <a:t>Assessment</a:t>
            </a:r>
            <a:r>
              <a:rPr lang="cs-CZ" sz="1600" b="1" dirty="0" smtClean="0">
                <a:solidFill>
                  <a:schemeClr val="accent4">
                    <a:lumMod val="75000"/>
                  </a:schemeClr>
                </a:solidFill>
              </a:rPr>
              <a:t> Centra = hodnotící střediska, popis  výběrových metod</a:t>
            </a:r>
          </a:p>
          <a:p>
            <a:pPr algn="ctr"/>
            <a:endParaRPr lang="cs-CZ" sz="1600" b="1" dirty="0" smtClean="0">
              <a:solidFill>
                <a:schemeClr val="accent4">
                  <a:lumMod val="75000"/>
                </a:schemeClr>
              </a:solidFill>
            </a:endParaRPr>
          </a:p>
          <a:p>
            <a:pPr algn="ctr"/>
            <a:r>
              <a:rPr lang="cs-CZ" sz="1600" b="1" dirty="0" smtClean="0">
                <a:solidFill>
                  <a:schemeClr val="accent4">
                    <a:lumMod val="75000"/>
                  </a:schemeClr>
                </a:solidFill>
              </a:rPr>
              <a:t>Klastry interakční analýzy při výběru uchazečů o zaměstnání</a:t>
            </a:r>
            <a:endParaRPr lang="cs-CZ" sz="1600" b="1" dirty="0">
              <a:solidFill>
                <a:schemeClr val="accent4">
                  <a:lumMod val="75000"/>
                </a:schemeClr>
              </a:solidFill>
            </a:endParaRPr>
          </a:p>
        </p:txBody>
      </p:sp>
    </p:spTree>
  </p:cSld>
  <p:clrMapOvr>
    <a:masterClrMapping/>
  </p:clrMapOvr>
  <p:transition>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4282" y="274638"/>
            <a:ext cx="8715436" cy="725470"/>
          </a:xfrm>
        </p:spPr>
        <p:style>
          <a:lnRef idx="2">
            <a:schemeClr val="accent3"/>
          </a:lnRef>
          <a:fillRef idx="1">
            <a:schemeClr val="lt1"/>
          </a:fillRef>
          <a:effectRef idx="0">
            <a:schemeClr val="accent3"/>
          </a:effectRef>
          <a:fontRef idx="minor">
            <a:schemeClr val="dk1"/>
          </a:fontRef>
        </p:style>
        <p:txBody>
          <a:bodyPr>
            <a:normAutofit fontScale="90000"/>
          </a:bodyPr>
          <a:lstStyle/>
          <a:p>
            <a:r>
              <a:rPr lang="cs-CZ" sz="2200" b="1" dirty="0" smtClean="0"/>
              <a:t/>
            </a:r>
            <a:br>
              <a:rPr lang="cs-CZ" sz="2200" b="1" dirty="0" smtClean="0"/>
            </a:br>
            <a:r>
              <a:rPr lang="cs-CZ" sz="2200" b="1" dirty="0" smtClean="0"/>
              <a:t/>
            </a:r>
            <a:br>
              <a:rPr lang="cs-CZ" sz="2200" b="1" dirty="0" smtClean="0"/>
            </a:br>
            <a:r>
              <a:rPr lang="cs-CZ" sz="2200" b="1" dirty="0" smtClean="0"/>
              <a:t>7.3 Interakční analýza v konkurzních řízeních do zaměstnání (</a:t>
            </a:r>
            <a:r>
              <a:rPr lang="cs-CZ" sz="2200" b="1" dirty="0" err="1"/>
              <a:t>A</a:t>
            </a:r>
            <a:r>
              <a:rPr lang="cs-CZ" sz="2200" b="1" dirty="0" err="1" smtClean="0"/>
              <a:t>ssessment</a:t>
            </a:r>
            <a:r>
              <a:rPr lang="cs-CZ" sz="2200" b="1" dirty="0" smtClean="0"/>
              <a:t> </a:t>
            </a:r>
            <a:r>
              <a:rPr lang="cs-CZ" sz="2200" b="1" dirty="0"/>
              <a:t>C</a:t>
            </a:r>
            <a:r>
              <a:rPr lang="cs-CZ" sz="2200" b="1" dirty="0" smtClean="0"/>
              <a:t>entre)</a:t>
            </a:r>
            <a:r>
              <a:rPr lang="cs-CZ" dirty="0" smtClean="0"/>
              <a:t/>
            </a:r>
            <a:br>
              <a:rPr lang="cs-CZ" dirty="0" smtClean="0"/>
            </a:br>
            <a:endParaRPr lang="cs-CZ" dirty="0"/>
          </a:p>
        </p:txBody>
      </p:sp>
      <p:sp>
        <p:nvSpPr>
          <p:cNvPr id="3" name="Zástupný symbol pro obsah 2"/>
          <p:cNvSpPr>
            <a:spLocks noGrp="1"/>
          </p:cNvSpPr>
          <p:nvPr>
            <p:ph idx="1"/>
          </p:nvPr>
        </p:nvSpPr>
        <p:spPr>
          <a:xfrm>
            <a:off x="0" y="1428736"/>
            <a:ext cx="9144000" cy="5429264"/>
          </a:xfrm>
        </p:spPr>
        <p:style>
          <a:lnRef idx="1">
            <a:schemeClr val="accent6"/>
          </a:lnRef>
          <a:fillRef idx="2">
            <a:schemeClr val="accent6"/>
          </a:fillRef>
          <a:effectRef idx="1">
            <a:schemeClr val="accent6"/>
          </a:effectRef>
          <a:fontRef idx="minor">
            <a:schemeClr val="dk1"/>
          </a:fontRef>
        </p:style>
        <p:txBody>
          <a:bodyPr>
            <a:normAutofit fontScale="55000" lnSpcReduction="20000"/>
          </a:bodyPr>
          <a:lstStyle/>
          <a:p>
            <a:pPr marL="0" indent="0" algn="just">
              <a:buNone/>
            </a:pPr>
            <a:r>
              <a:rPr lang="cs-CZ" dirty="0" smtClean="0"/>
              <a:t>Cílem </a:t>
            </a:r>
            <a:r>
              <a:rPr lang="cs-CZ" dirty="0" err="1" smtClean="0"/>
              <a:t>Assessment</a:t>
            </a:r>
            <a:r>
              <a:rPr lang="cs-CZ" dirty="0" smtClean="0"/>
              <a:t> Centre je zvyšování sebereflexe klíčových zaměstnanců a optimální nasměrování jejich dalšího rozvoje. Zároveň slouží k odhalení některých těžkostí v týmech a objevení důvodů opakovaní problémových situací u jednotlivců i týmů.</a:t>
            </a:r>
          </a:p>
          <a:p>
            <a:pPr marL="0" indent="0" algn="just">
              <a:buNone/>
            </a:pPr>
            <a:r>
              <a:rPr lang="cs-CZ" dirty="0" err="1" smtClean="0"/>
              <a:t>Outward</a:t>
            </a:r>
            <a:r>
              <a:rPr lang="cs-CZ" dirty="0" smtClean="0"/>
              <a:t> </a:t>
            </a:r>
            <a:r>
              <a:rPr lang="cs-CZ" dirty="0" err="1" smtClean="0"/>
              <a:t>Bound</a:t>
            </a:r>
            <a:r>
              <a:rPr lang="cs-CZ" dirty="0" smtClean="0"/>
              <a:t> – Česká cesta má dlouholetou zkušenost s přípravou a realizací </a:t>
            </a:r>
            <a:r>
              <a:rPr lang="cs-CZ" dirty="0" err="1"/>
              <a:t>D</a:t>
            </a:r>
            <a:r>
              <a:rPr lang="cs-CZ" dirty="0" err="1" smtClean="0"/>
              <a:t>evelopment</a:t>
            </a:r>
            <a:r>
              <a:rPr lang="cs-CZ" dirty="0" smtClean="0"/>
              <a:t> a </a:t>
            </a:r>
            <a:r>
              <a:rPr lang="cs-CZ" dirty="0" err="1"/>
              <a:t>A</a:t>
            </a:r>
            <a:r>
              <a:rPr lang="cs-CZ" dirty="0" err="1" smtClean="0"/>
              <a:t>ssessment</a:t>
            </a:r>
            <a:r>
              <a:rPr lang="cs-CZ" dirty="0" smtClean="0"/>
              <a:t> center. Již od r. 1999 realizujeme </a:t>
            </a:r>
            <a:r>
              <a:rPr lang="cs-CZ" dirty="0" err="1" smtClean="0"/>
              <a:t>outdoor</a:t>
            </a:r>
            <a:r>
              <a:rPr lang="cs-CZ" dirty="0" smtClean="0"/>
              <a:t> </a:t>
            </a:r>
            <a:r>
              <a:rPr lang="cs-CZ" dirty="0" err="1" smtClean="0"/>
              <a:t>assessment</a:t>
            </a:r>
            <a:r>
              <a:rPr lang="cs-CZ" dirty="0" smtClean="0"/>
              <a:t> centra, jejichž originální koncept je jedním z přínosů české personalistické praxi. </a:t>
            </a:r>
            <a:r>
              <a:rPr lang="cs-CZ" b="1" dirty="0" err="1" smtClean="0"/>
              <a:t>Outdoor</a:t>
            </a:r>
            <a:r>
              <a:rPr lang="cs-CZ" b="1" dirty="0" smtClean="0"/>
              <a:t> </a:t>
            </a:r>
            <a:r>
              <a:rPr lang="cs-CZ" b="1" dirty="0" err="1" smtClean="0"/>
              <a:t>assessment</a:t>
            </a:r>
            <a:r>
              <a:rPr lang="cs-CZ" b="1" dirty="0" smtClean="0"/>
              <a:t> / </a:t>
            </a:r>
            <a:r>
              <a:rPr lang="cs-CZ" b="1" dirty="0" err="1" smtClean="0"/>
              <a:t>development</a:t>
            </a:r>
            <a:r>
              <a:rPr lang="cs-CZ" b="1" dirty="0" smtClean="0"/>
              <a:t> centrum</a:t>
            </a:r>
            <a:r>
              <a:rPr lang="cs-CZ" dirty="0" smtClean="0"/>
              <a:t> </a:t>
            </a:r>
            <a:r>
              <a:rPr lang="cs-CZ" dirty="0"/>
              <a:t>(</a:t>
            </a:r>
            <a:r>
              <a:rPr lang="cs-CZ" dirty="0" smtClean="0"/>
              <a:t>OAC) má všechny znaky klasického AC/DC. Jedná se o speciální diagnosticko-výcvikový projekt, vycházející z předpokladu, že budoucí chování lze nejlépe předvídat na základě aktuálního, resp. minulého chování. Posuzovaní účastníci jsou proto stavěni před </a:t>
            </a:r>
            <a:r>
              <a:rPr lang="cs-CZ" b="1" dirty="0" smtClean="0"/>
              <a:t>řadu problémových a úkolových situací</a:t>
            </a:r>
            <a:r>
              <a:rPr lang="cs-CZ" dirty="0" smtClean="0"/>
              <a:t>, při jejichž řešení jsou </a:t>
            </a:r>
            <a:r>
              <a:rPr lang="cs-CZ" b="1" dirty="0" smtClean="0"/>
              <a:t>systematicky pozorováni a následně hodnoceni</a:t>
            </a:r>
            <a:r>
              <a:rPr lang="cs-CZ" dirty="0" smtClean="0"/>
              <a:t>. </a:t>
            </a:r>
          </a:p>
          <a:p>
            <a:pPr marL="0" indent="0" algn="just">
              <a:buNone/>
            </a:pPr>
            <a:r>
              <a:rPr lang="cs-CZ" dirty="0" smtClean="0"/>
              <a:t>Podobně jako v případě běžných AC/DC sestává i realizace OAC z řady fází, v jejichž členění i náplni se obě varianty do značné míry shodují. Rozdílný přístup OAC však zcela zřetelně ovlivňuje náplň realizační fáze projektu - zatímco klasická verze AC spoléhá na úkoly řešené v pohodlných interiérech, </a:t>
            </a:r>
            <a:r>
              <a:rPr lang="cs-CZ" dirty="0" err="1" smtClean="0"/>
              <a:t>outdoor</a:t>
            </a:r>
            <a:r>
              <a:rPr lang="cs-CZ" dirty="0" smtClean="0"/>
              <a:t> varianta AC obohacuje tento repertoár o intelektuálně, fyzicky i psychicky </a:t>
            </a:r>
            <a:r>
              <a:rPr lang="cs-CZ" b="1" dirty="0" smtClean="0"/>
              <a:t>náročné aktivity probíhající v přírodním prostředí</a:t>
            </a:r>
            <a:r>
              <a:rPr lang="cs-CZ" dirty="0" smtClean="0"/>
              <a:t>. Tyto a další </a:t>
            </a:r>
            <a:r>
              <a:rPr lang="cs-CZ" dirty="0" err="1" smtClean="0"/>
              <a:t>outdoor</a:t>
            </a:r>
            <a:r>
              <a:rPr lang="cs-CZ" dirty="0" smtClean="0"/>
              <a:t> aktivity jsou vyváženě kombinovány s </a:t>
            </a:r>
            <a:r>
              <a:rPr lang="cs-CZ" b="1" dirty="0" smtClean="0"/>
              <a:t>diskusními a interaktivními simulačními hrami</a:t>
            </a:r>
            <a:r>
              <a:rPr lang="cs-CZ" dirty="0" smtClean="0"/>
              <a:t> a doplňovány administrací </a:t>
            </a:r>
            <a:r>
              <a:rPr lang="cs-CZ" b="1" dirty="0" smtClean="0"/>
              <a:t>diagnostických testů</a:t>
            </a:r>
            <a:r>
              <a:rPr lang="cs-CZ" dirty="0" smtClean="0"/>
              <a:t>. </a:t>
            </a:r>
          </a:p>
          <a:p>
            <a:pPr marL="0" indent="0" algn="just">
              <a:buNone/>
            </a:pPr>
            <a:endParaRPr lang="cs-CZ" i="1" dirty="0" smtClean="0"/>
          </a:p>
          <a:p>
            <a:pPr marL="0" indent="0" algn="just">
              <a:buNone/>
            </a:pPr>
            <a:r>
              <a:rPr lang="cs-CZ" i="1" dirty="0" smtClean="0"/>
              <a:t>Celý program je sestaven tak, aby stimuloval </a:t>
            </a:r>
            <a:r>
              <a:rPr lang="cs-CZ" b="1" i="1" dirty="0" smtClean="0"/>
              <a:t>projevení osobnosti účastníka v její plné šíři</a:t>
            </a:r>
            <a:r>
              <a:rPr lang="cs-CZ" i="1" dirty="0" smtClean="0"/>
              <a:t> a napříč širokým spektrem různorodých situací.</a:t>
            </a:r>
            <a:r>
              <a:rPr lang="cs-CZ" dirty="0" smtClean="0"/>
              <a:t> Účastníci na těchto programech oceňují zejména jejich </a:t>
            </a:r>
            <a:r>
              <a:rPr lang="cs-CZ" b="1" dirty="0" smtClean="0"/>
              <a:t>vysoký osobní přínos a diskrétnost</a:t>
            </a:r>
            <a:r>
              <a:rPr lang="cs-CZ" dirty="0" smtClean="0"/>
              <a:t> zpracování a předání výsledků. </a:t>
            </a: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274638"/>
            <a:ext cx="9144000" cy="1143000"/>
          </a:xfrm>
        </p:spPr>
        <p:txBody>
          <a:bodyPr>
            <a:normAutofit fontScale="90000"/>
          </a:bodyPr>
          <a:lstStyle/>
          <a:p>
            <a:r>
              <a:rPr lang="cs-CZ" sz="3600" b="1" dirty="0" smtClean="0"/>
              <a:t/>
            </a:r>
            <a:br>
              <a:rPr lang="cs-CZ" sz="3600" b="1" dirty="0" smtClean="0"/>
            </a:br>
            <a:r>
              <a:rPr lang="cs-CZ" sz="3600" b="1" dirty="0" smtClean="0"/>
              <a:t>Metody (</a:t>
            </a:r>
            <a:r>
              <a:rPr lang="cs-CZ" sz="3600" b="1" dirty="0" err="1" smtClean="0"/>
              <a:t>outdoor</a:t>
            </a:r>
            <a:r>
              <a:rPr lang="cs-CZ" sz="3600" b="1" dirty="0" smtClean="0"/>
              <a:t>) </a:t>
            </a:r>
            <a:r>
              <a:rPr lang="cs-CZ" sz="3600" b="1" dirty="0" err="1" smtClean="0"/>
              <a:t>Assessment</a:t>
            </a:r>
            <a:r>
              <a:rPr lang="cs-CZ" sz="3600" b="1" dirty="0" smtClean="0"/>
              <a:t>/</a:t>
            </a:r>
            <a:r>
              <a:rPr lang="cs-CZ" sz="3600" b="1" dirty="0" err="1"/>
              <a:t>D</a:t>
            </a:r>
            <a:r>
              <a:rPr lang="cs-CZ" sz="3600" b="1" dirty="0" err="1" smtClean="0"/>
              <a:t>evelopment</a:t>
            </a:r>
            <a:r>
              <a:rPr lang="cs-CZ" sz="3600" b="1" dirty="0" smtClean="0"/>
              <a:t> </a:t>
            </a:r>
            <a:r>
              <a:rPr lang="cs-CZ" sz="3600" b="1" dirty="0"/>
              <a:t>C</a:t>
            </a:r>
            <a:r>
              <a:rPr lang="cs-CZ" sz="3600" b="1" dirty="0" smtClean="0"/>
              <a:t>entra</a:t>
            </a:r>
            <a:r>
              <a:rPr lang="cs-CZ" sz="3600" dirty="0" smtClean="0"/>
              <a:t> </a:t>
            </a:r>
            <a:r>
              <a:rPr lang="cs-CZ" dirty="0" smtClean="0"/>
              <a:t/>
            </a:r>
            <a:br>
              <a:rPr lang="cs-CZ" dirty="0" smtClean="0"/>
            </a:br>
            <a:endParaRPr lang="cs-CZ" dirty="0"/>
          </a:p>
        </p:txBody>
      </p:sp>
      <p:sp>
        <p:nvSpPr>
          <p:cNvPr id="3" name="Zástupný symbol pro obsah 2"/>
          <p:cNvSpPr>
            <a:spLocks noGrp="1"/>
          </p:cNvSpPr>
          <p:nvPr>
            <p:ph idx="1"/>
          </p:nvPr>
        </p:nvSpPr>
        <p:spPr>
          <a:xfrm>
            <a:off x="0" y="1600200"/>
            <a:ext cx="9144000" cy="5257800"/>
          </a:xfrm>
        </p:spPr>
        <p:style>
          <a:lnRef idx="1">
            <a:schemeClr val="accent6"/>
          </a:lnRef>
          <a:fillRef idx="2">
            <a:schemeClr val="accent6"/>
          </a:fillRef>
          <a:effectRef idx="1">
            <a:schemeClr val="accent6"/>
          </a:effectRef>
          <a:fontRef idx="minor">
            <a:schemeClr val="dk1"/>
          </a:fontRef>
        </p:style>
        <p:txBody>
          <a:bodyPr>
            <a:normAutofit fontScale="47500" lnSpcReduction="20000"/>
          </a:bodyPr>
          <a:lstStyle/>
          <a:p>
            <a:pPr marL="0" indent="0">
              <a:buNone/>
            </a:pPr>
            <a:r>
              <a:rPr lang="cs-CZ" dirty="0" smtClean="0"/>
              <a:t>Na počátku přípravy jakéhokoliv AC/DC by měly stát tři základní otázky: </a:t>
            </a:r>
          </a:p>
          <a:p>
            <a:pPr marL="0" indent="0">
              <a:buNone/>
            </a:pPr>
            <a:r>
              <a:rPr lang="cs-CZ" dirty="0" smtClean="0"/>
              <a:t>1) Jaký je účel hodnocení? </a:t>
            </a:r>
          </a:p>
          <a:p>
            <a:pPr marL="0" indent="0">
              <a:buNone/>
            </a:pPr>
            <a:r>
              <a:rPr lang="cs-CZ" dirty="0" smtClean="0"/>
              <a:t>2) Jaké schopnosti a dovednosti je třeba predikovat? </a:t>
            </a:r>
          </a:p>
          <a:p>
            <a:pPr marL="0" indent="0">
              <a:buNone/>
            </a:pPr>
            <a:r>
              <a:rPr lang="cs-CZ" dirty="0" smtClean="0"/>
              <a:t>3) Jaké chování je nutné sledovat? </a:t>
            </a:r>
          </a:p>
          <a:p>
            <a:pPr marL="0" indent="0">
              <a:buNone/>
            </a:pPr>
            <a:endParaRPr lang="cs-CZ" dirty="0" smtClean="0"/>
          </a:p>
          <a:p>
            <a:pPr marL="0" indent="0">
              <a:buNone/>
            </a:pPr>
            <a:r>
              <a:rPr lang="cs-CZ" dirty="0" smtClean="0"/>
              <a:t>Toto tázání ústí v </a:t>
            </a:r>
            <a:r>
              <a:rPr lang="cs-CZ" b="1" dirty="0" smtClean="0"/>
              <a:t>identifikaci oblastí chování</a:t>
            </a:r>
            <a:r>
              <a:rPr lang="cs-CZ" dirty="0" smtClean="0"/>
              <a:t>, které bude v rámci AC podněcováno a sledováno. Zároveň představuje výchozí rámec úvah o konkrétních aktivitách, z nichž bude programová část AC vystavěna. Využívají se tyto </a:t>
            </a:r>
            <a:r>
              <a:rPr lang="cs-CZ" b="1" dirty="0" smtClean="0"/>
              <a:t>základní přístupy</a:t>
            </a:r>
            <a:r>
              <a:rPr lang="cs-CZ" dirty="0" smtClean="0"/>
              <a:t>: </a:t>
            </a:r>
          </a:p>
          <a:p>
            <a:pPr marL="0" indent="0">
              <a:buNone/>
            </a:pPr>
            <a:r>
              <a:rPr lang="cs-CZ" dirty="0" smtClean="0"/>
              <a:t>1) psychodiagnostické testy </a:t>
            </a:r>
          </a:p>
          <a:p>
            <a:pPr marL="0" indent="0">
              <a:buNone/>
            </a:pPr>
            <a:r>
              <a:rPr lang="cs-CZ" dirty="0" smtClean="0"/>
              <a:t>2) zážitkové prostředky: modelové situace, úkoly a hry </a:t>
            </a:r>
          </a:p>
          <a:p>
            <a:pPr marL="0" indent="0">
              <a:buNone/>
            </a:pPr>
            <a:r>
              <a:rPr lang="cs-CZ" dirty="0" smtClean="0"/>
              <a:t>3) sebereflexe </a:t>
            </a:r>
          </a:p>
          <a:p>
            <a:pPr>
              <a:buNone/>
            </a:pPr>
            <a:endParaRPr lang="cs-CZ" dirty="0" smtClean="0"/>
          </a:p>
          <a:p>
            <a:pPr marL="0" indent="0" algn="just">
              <a:buNone/>
            </a:pPr>
            <a:r>
              <a:rPr lang="cs-CZ" b="1" dirty="0" smtClean="0"/>
              <a:t>Zážitkové prostředky</a:t>
            </a:r>
            <a:r>
              <a:rPr lang="cs-CZ" dirty="0" smtClean="0"/>
              <a:t> </a:t>
            </a:r>
          </a:p>
          <a:p>
            <a:pPr marL="0" indent="0" algn="just">
              <a:buNone/>
            </a:pPr>
            <a:r>
              <a:rPr lang="cs-CZ" dirty="0" smtClean="0"/>
              <a:t>Hlavní předností těchto aktivit je skutečnost, že dávají prostor účastníkům </a:t>
            </a:r>
            <a:r>
              <a:rPr lang="cs-CZ" b="1" dirty="0" smtClean="0"/>
              <a:t>projevit své přirozeně stereotypní chování, tzn. takové chování, ke které je jim přirozené, je pro ně typické, za normálních podmínek k němu inklinují</a:t>
            </a:r>
            <a:r>
              <a:rPr lang="cs-CZ" dirty="0" smtClean="0"/>
              <a:t>. Zatímco v testech (a částečně i v rozhovorech) mají lidé tendenci se stylizovat (mj. proto, že mohou o sobě říci to, co chtějí říci, a současně jen to, co sami o sobě vědí), zážitkové aktivity svou opravdovostí (myšleno zrealizování idejí – nápadů a plánů v materiálním světě, např. pomocí papíru, kancelářských potřeb atp.), atraktivitou a často i díky využití prvku soutěže umožňují účastníkům AC zapomenout na fakt, že jsou sledováni, a podporují přirozenost jejich chování, jež tedy logicky </a:t>
            </a:r>
            <a:r>
              <a:rPr lang="cs-CZ" b="1" dirty="0" smtClean="0"/>
              <a:t>vede k vyšší validitě získaných poznatků</a:t>
            </a:r>
            <a:r>
              <a:rPr lang="cs-CZ" dirty="0" smtClean="0"/>
              <a:t>. </a:t>
            </a:r>
          </a:p>
          <a:p>
            <a:pPr marL="0" indent="0" algn="just">
              <a:buNone/>
            </a:pPr>
            <a:endParaRPr lang="cs-CZ" dirty="0" smtClean="0"/>
          </a:p>
          <a:p>
            <a:pPr marL="0" indent="0" algn="just">
              <a:buNone/>
            </a:pPr>
            <a:r>
              <a:rPr lang="cs-CZ" dirty="0" smtClean="0"/>
              <a:t>Zajímavým přínosem, přidanou hodnotou tohoto přístupu, je rozvojový potenciál zážitkového AC proti klasickým verzím AC. Součástí úkolů je totiž jejich zpětný rozbor účastníky, jenž stejně jako vlastní aktivita přináší velmi cenné podněty pro hodnocení manažerů a současně jim nabízí příležitost k rozvoji svých kompetencí. </a:t>
            </a:r>
          </a:p>
        </p:txBody>
      </p:sp>
    </p:spTree>
  </p:cSld>
  <p:clrMapOvr>
    <a:masterClrMapping/>
  </p:clrMapOvr>
  <p:transition>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274638"/>
            <a:ext cx="9144000" cy="1143000"/>
          </a:xfrm>
        </p:spPr>
        <p:txBody>
          <a:bodyPr>
            <a:noAutofit/>
          </a:bodyPr>
          <a:lstStyle/>
          <a:p>
            <a:r>
              <a:rPr lang="cs-CZ" sz="3200" b="1" dirty="0" smtClean="0"/>
              <a:t/>
            </a:r>
            <a:br>
              <a:rPr lang="cs-CZ" sz="3200" b="1" dirty="0" smtClean="0"/>
            </a:br>
            <a:r>
              <a:rPr lang="cs-CZ" sz="3200" b="1" dirty="0" smtClean="0"/>
              <a:t>Metody (</a:t>
            </a:r>
            <a:r>
              <a:rPr lang="cs-CZ" sz="3200" b="1" dirty="0" err="1" smtClean="0"/>
              <a:t>outdoor</a:t>
            </a:r>
            <a:r>
              <a:rPr lang="cs-CZ" sz="3200" b="1" dirty="0" smtClean="0"/>
              <a:t>) </a:t>
            </a:r>
            <a:r>
              <a:rPr lang="cs-CZ" sz="3200" b="1" dirty="0" err="1" smtClean="0"/>
              <a:t>A</a:t>
            </a:r>
            <a:r>
              <a:rPr lang="cs-CZ" sz="3200" b="1" dirty="0" err="1" smtClean="0"/>
              <a:t>ssessment</a:t>
            </a:r>
            <a:r>
              <a:rPr lang="cs-CZ" sz="3200" b="1" dirty="0" smtClean="0"/>
              <a:t>/</a:t>
            </a:r>
            <a:r>
              <a:rPr lang="cs-CZ" sz="3200" b="1" dirty="0" err="1"/>
              <a:t>D</a:t>
            </a:r>
            <a:r>
              <a:rPr lang="cs-CZ" sz="3200" b="1" dirty="0" err="1" smtClean="0"/>
              <a:t>evelopment</a:t>
            </a:r>
            <a:r>
              <a:rPr lang="cs-CZ" sz="3200" b="1" dirty="0" smtClean="0"/>
              <a:t> </a:t>
            </a:r>
            <a:r>
              <a:rPr lang="cs-CZ" sz="3200" b="1" dirty="0"/>
              <a:t>C</a:t>
            </a:r>
            <a:r>
              <a:rPr lang="cs-CZ" sz="3200" b="1" dirty="0" smtClean="0"/>
              <a:t>entra</a:t>
            </a:r>
            <a:r>
              <a:rPr lang="cs-CZ" sz="3200" dirty="0" smtClean="0"/>
              <a:t> </a:t>
            </a:r>
            <a:r>
              <a:rPr lang="cs-CZ" sz="3200" dirty="0" smtClean="0"/>
              <a:t/>
            </a:r>
            <a:br>
              <a:rPr lang="cs-CZ" sz="3200" dirty="0" smtClean="0"/>
            </a:br>
            <a:endParaRPr lang="cs-CZ" sz="3200" dirty="0"/>
          </a:p>
        </p:txBody>
      </p:sp>
      <p:sp>
        <p:nvSpPr>
          <p:cNvPr id="3" name="Zástupný symbol pro obsah 2"/>
          <p:cNvSpPr>
            <a:spLocks noGrp="1"/>
          </p:cNvSpPr>
          <p:nvPr>
            <p:ph idx="1"/>
          </p:nvPr>
        </p:nvSpPr>
        <p:spPr>
          <a:xfrm>
            <a:off x="0" y="1600200"/>
            <a:ext cx="9144000" cy="5257800"/>
          </a:xfrm>
        </p:spPr>
        <p:style>
          <a:lnRef idx="1">
            <a:schemeClr val="accent6"/>
          </a:lnRef>
          <a:fillRef idx="2">
            <a:schemeClr val="accent6"/>
          </a:fillRef>
          <a:effectRef idx="1">
            <a:schemeClr val="accent6"/>
          </a:effectRef>
          <a:fontRef idx="minor">
            <a:schemeClr val="dk1"/>
          </a:fontRef>
        </p:style>
        <p:txBody>
          <a:bodyPr>
            <a:normAutofit fontScale="47500" lnSpcReduction="20000"/>
          </a:bodyPr>
          <a:lstStyle/>
          <a:p>
            <a:pPr marL="0" indent="0" algn="just">
              <a:buNone/>
            </a:pPr>
            <a:r>
              <a:rPr lang="cs-CZ" b="1" dirty="0" smtClean="0"/>
              <a:t>Psychodiagnostické testy</a:t>
            </a:r>
            <a:r>
              <a:rPr lang="cs-CZ" dirty="0" smtClean="0"/>
              <a:t> </a:t>
            </a:r>
          </a:p>
          <a:p>
            <a:pPr marL="0" indent="0" algn="just">
              <a:buNone/>
            </a:pPr>
            <a:r>
              <a:rPr lang="cs-CZ" dirty="0" smtClean="0"/>
              <a:t>Psychodiagnostické testy využíváme v rámci AC/DC dle konkrétní potřeby. Nejčastěji jde o využití typologie </a:t>
            </a:r>
            <a:r>
              <a:rPr lang="cs-CZ" b="1" dirty="0" smtClean="0"/>
              <a:t>MBTI</a:t>
            </a:r>
            <a:r>
              <a:rPr lang="cs-CZ" dirty="0" smtClean="0"/>
              <a:t> (</a:t>
            </a:r>
            <a:r>
              <a:rPr lang="cs-CZ" dirty="0" err="1" smtClean="0"/>
              <a:t>Myers_Briggs</a:t>
            </a:r>
            <a:r>
              <a:rPr lang="cs-CZ" dirty="0" smtClean="0"/>
              <a:t> Type </a:t>
            </a:r>
            <a:r>
              <a:rPr lang="cs-CZ" dirty="0" err="1" smtClean="0"/>
              <a:t>Indicator</a:t>
            </a:r>
            <a:r>
              <a:rPr lang="cs-CZ" dirty="0" smtClean="0"/>
              <a:t>) a </a:t>
            </a:r>
            <a:r>
              <a:rPr lang="cs-CZ" b="1" dirty="0" err="1" smtClean="0"/>
              <a:t>Belbinovu</a:t>
            </a:r>
            <a:r>
              <a:rPr lang="cs-CZ" b="1" dirty="0" smtClean="0"/>
              <a:t> typologii týmových rolí</a:t>
            </a:r>
            <a:r>
              <a:rPr lang="cs-CZ" dirty="0"/>
              <a:t>.</a:t>
            </a:r>
            <a:r>
              <a:rPr lang="cs-CZ" dirty="0" smtClean="0"/>
              <a:t> </a:t>
            </a:r>
          </a:p>
          <a:p>
            <a:pPr algn="just"/>
            <a:endParaRPr lang="cs-CZ" dirty="0" smtClean="0"/>
          </a:p>
          <a:p>
            <a:pPr marL="0" indent="0" algn="just">
              <a:buNone/>
            </a:pPr>
            <a:r>
              <a:rPr lang="cs-CZ" b="1" dirty="0" smtClean="0"/>
              <a:t>Sebereflexe</a:t>
            </a:r>
            <a:r>
              <a:rPr lang="cs-CZ" dirty="0" smtClean="0"/>
              <a:t> </a:t>
            </a:r>
          </a:p>
          <a:p>
            <a:pPr marL="0" indent="0" algn="just">
              <a:buNone/>
            </a:pPr>
            <a:r>
              <a:rPr lang="cs-CZ" dirty="0" smtClean="0"/>
              <a:t>Velmi užitečným nástrojem hodnocení účastníků AC/DC je sebereflexe, kdy účastník na konci AC </a:t>
            </a:r>
            <a:r>
              <a:rPr lang="cs-CZ" b="1" dirty="0" smtClean="0"/>
              <a:t>ohodnotí sám sebe</a:t>
            </a:r>
            <a:r>
              <a:rPr lang="cs-CZ" dirty="0" smtClean="0"/>
              <a:t> ve sledovaných kompetencích. </a:t>
            </a:r>
          </a:p>
          <a:p>
            <a:pPr marL="0" indent="0" algn="just">
              <a:buNone/>
            </a:pPr>
            <a:r>
              <a:rPr lang="cs-CZ" dirty="0" smtClean="0"/>
              <a:t>Získaná data slouží ke srovnání jeho náhledu na sebe sama a na pozorování odborných hodnotitelů; toto srovnání může vypovídat velmi zajímavým způsobem např. o schopnosti </a:t>
            </a:r>
            <a:r>
              <a:rPr lang="cs-CZ" dirty="0" err="1" smtClean="0"/>
              <a:t>seberozvoje</a:t>
            </a:r>
            <a:r>
              <a:rPr lang="cs-CZ" dirty="0" smtClean="0"/>
              <a:t>, neboť jedním ze základních předpokladů kvalitního </a:t>
            </a:r>
            <a:r>
              <a:rPr lang="cs-CZ" dirty="0" err="1" smtClean="0"/>
              <a:t>seberozvoje</a:t>
            </a:r>
            <a:r>
              <a:rPr lang="cs-CZ" dirty="0" smtClean="0"/>
              <a:t> je i schopnost reálně posoudit své kvality, možnosti i limity. </a:t>
            </a:r>
          </a:p>
          <a:p>
            <a:pPr algn="just"/>
            <a:endParaRPr lang="cs-CZ" dirty="0" smtClean="0"/>
          </a:p>
          <a:p>
            <a:pPr marL="0" indent="0" algn="just">
              <a:buNone/>
            </a:pPr>
            <a:r>
              <a:rPr lang="cs-CZ" b="1" dirty="0" smtClean="0"/>
              <a:t>Individuální výstupy </a:t>
            </a:r>
            <a:endParaRPr lang="cs-CZ" dirty="0" smtClean="0"/>
          </a:p>
          <a:p>
            <a:pPr marL="0" indent="0" algn="just">
              <a:buNone/>
            </a:pPr>
            <a:r>
              <a:rPr lang="cs-CZ" dirty="0" smtClean="0"/>
              <a:t>Písemné výstupy z AC/DC či jiných programů, u nichž je požadováno individuální hodnocení účastníků, samozřejmě odrážejí účel, kvůli němuž je hodnocení požadováno, a liší se v hloubce, šíři a struktuře poskytovaného hodnocení, resp. zpětné vazby: </a:t>
            </a:r>
          </a:p>
          <a:p>
            <a:pPr algn="just"/>
            <a:endParaRPr lang="cs-CZ" dirty="0" smtClean="0"/>
          </a:p>
          <a:p>
            <a:pPr marL="0" indent="0" algn="just">
              <a:buNone/>
            </a:pPr>
            <a:r>
              <a:rPr lang="cs-CZ" b="1" dirty="0"/>
              <a:t>S</a:t>
            </a:r>
            <a:r>
              <a:rPr lang="cs-CZ" b="1" dirty="0" smtClean="0"/>
              <a:t>trukturovaná zpětná vazba</a:t>
            </a:r>
            <a:r>
              <a:rPr lang="cs-CZ" dirty="0" smtClean="0"/>
              <a:t> popisuje projevy účastníků v klíčových, předem stanovených dimenzích chování a obsahuje i doporučení pro další rozvoj. </a:t>
            </a:r>
          </a:p>
          <a:p>
            <a:pPr algn="just"/>
            <a:endParaRPr lang="cs-CZ" dirty="0" smtClean="0"/>
          </a:p>
          <a:p>
            <a:pPr marL="0" indent="0" algn="just">
              <a:buNone/>
            </a:pPr>
            <a:r>
              <a:rPr lang="cs-CZ" b="1" dirty="0"/>
              <a:t>N</a:t>
            </a:r>
            <a:r>
              <a:rPr lang="cs-CZ" b="1" dirty="0" smtClean="0"/>
              <a:t>estrukturovaná zpětná vazba</a:t>
            </a:r>
            <a:r>
              <a:rPr lang="cs-CZ" dirty="0" smtClean="0"/>
              <a:t> vzniká na základě sledování veškerých projevů účastníků např. během </a:t>
            </a:r>
            <a:r>
              <a:rPr lang="cs-CZ" dirty="0" err="1" smtClean="0"/>
              <a:t>teambuildingového</a:t>
            </a:r>
            <a:r>
              <a:rPr lang="cs-CZ" dirty="0" smtClean="0"/>
              <a:t> programu bez předem daného společného rámce - tzn. jsou zaznamenávány veškeré projevy účastníků bez ohledu na významnost jednotlivých dimenzí chování. </a:t>
            </a:r>
          </a:p>
          <a:p>
            <a:pPr marL="0" indent="0" algn="just">
              <a:buNone/>
            </a:pPr>
            <a:endParaRPr lang="cs-CZ" dirty="0" smtClean="0"/>
          </a:p>
          <a:p>
            <a:pPr marL="0" indent="0" algn="just">
              <a:buNone/>
            </a:pPr>
            <a:r>
              <a:rPr lang="cs-CZ" dirty="0"/>
              <a:t>D</a:t>
            </a:r>
            <a:r>
              <a:rPr lang="cs-CZ" dirty="0" smtClean="0"/>
              <a:t>alšími písemnými výstupy jsou samozřejmě </a:t>
            </a:r>
            <a:r>
              <a:rPr lang="cs-CZ" b="1" dirty="0" smtClean="0"/>
              <a:t>výsledky diagnostických testů</a:t>
            </a:r>
            <a:r>
              <a:rPr lang="cs-CZ" dirty="0" smtClean="0"/>
              <a:t>, např. MBTI. </a:t>
            </a:r>
          </a:p>
        </p:txBody>
      </p:sp>
    </p:spTree>
  </p:cSld>
  <p:clrMapOvr>
    <a:masterClrMapping/>
  </p:clrMapOvr>
  <p:transition>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ln w="57150">
            <a:solidFill>
              <a:schemeClr val="tx1"/>
            </a:solidFill>
          </a:ln>
          <a:effectLst>
            <a:glow rad="139700">
              <a:schemeClr val="accent2">
                <a:satMod val="175000"/>
                <a:alpha val="40000"/>
              </a:schemeClr>
            </a:glow>
          </a:effectLst>
        </p:spPr>
        <p:txBody>
          <a:bodyPr>
            <a:normAutofit fontScale="90000"/>
          </a:bodyPr>
          <a:lstStyle/>
          <a:p>
            <a:r>
              <a:rPr lang="cs-CZ" dirty="0" smtClean="0"/>
              <a:t>Postupy interakční analýzy v konkurzu uchazečů o zaměstnání </a:t>
            </a:r>
            <a:endParaRPr lang="cs-CZ" dirty="0"/>
          </a:p>
        </p:txBody>
      </p:sp>
      <p:graphicFrame>
        <p:nvGraphicFramePr>
          <p:cNvPr id="4" name="Zástupný symbol pro obsah 3"/>
          <p:cNvGraphicFramePr>
            <a:graphicFrameLocks noGrp="1"/>
          </p:cNvGraphicFramePr>
          <p:nvPr>
            <p:ph idx="1"/>
          </p:nvPr>
        </p:nvGraphicFramePr>
        <p:xfrm>
          <a:off x="457200" y="1600200"/>
          <a:ext cx="8229600" cy="5257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cene3d>
            <a:camera prst="isometricOffAxis1Right"/>
            <a:lightRig rig="threePt" dir="t"/>
          </a:scene3d>
        </p:spPr>
        <p:txBody>
          <a:bodyPr/>
          <a:lstStyle/>
          <a:p>
            <a:r>
              <a:rPr lang="cs-CZ" dirty="0" smtClean="0"/>
              <a:t>Klastr 1</a:t>
            </a:r>
            <a:endParaRPr lang="cs-CZ" dirty="0"/>
          </a:p>
        </p:txBody>
      </p:sp>
      <p:sp>
        <p:nvSpPr>
          <p:cNvPr id="3" name="Zástupný symbol pro obsah 2"/>
          <p:cNvSpPr>
            <a:spLocks noGrp="1"/>
          </p:cNvSpPr>
          <p:nvPr>
            <p:ph idx="1"/>
          </p:nvPr>
        </p:nvSpPr>
        <p:spPr>
          <a:xfrm>
            <a:off x="0" y="1268760"/>
            <a:ext cx="9144000" cy="5257800"/>
          </a:xfrm>
          <a:scene3d>
            <a:camera prst="perspectiveRelaxed"/>
            <a:lightRig rig="threePt" dir="t"/>
          </a:scene3d>
        </p:spPr>
        <p:style>
          <a:lnRef idx="1">
            <a:schemeClr val="accent1"/>
          </a:lnRef>
          <a:fillRef idx="2">
            <a:schemeClr val="accent1"/>
          </a:fillRef>
          <a:effectRef idx="1">
            <a:schemeClr val="accent1"/>
          </a:effectRef>
          <a:fontRef idx="minor">
            <a:schemeClr val="dk1"/>
          </a:fontRef>
        </p:style>
        <p:txBody>
          <a:bodyPr>
            <a:normAutofit fontScale="62500" lnSpcReduction="20000"/>
          </a:bodyPr>
          <a:lstStyle/>
          <a:p>
            <a:pPr>
              <a:buNone/>
            </a:pPr>
            <a:endParaRPr lang="cs-CZ" dirty="0" smtClean="0"/>
          </a:p>
          <a:p>
            <a:pPr algn="ctr">
              <a:buNone/>
            </a:pPr>
            <a:r>
              <a:rPr lang="cs-CZ" b="1" dirty="0" smtClean="0"/>
              <a:t>Iniciativa</a:t>
            </a:r>
          </a:p>
          <a:p>
            <a:pPr algn="ctr"/>
            <a:endParaRPr lang="cs-CZ" dirty="0" smtClean="0"/>
          </a:p>
          <a:p>
            <a:r>
              <a:rPr lang="cs-CZ" i="1" dirty="0" smtClean="0"/>
              <a:t>Jsou iniciativy aktérů přijímacího pohovoru do zaměstnání vzájemně přijímány z hlediska zaměření pozornosti a vzájemného naladění?</a:t>
            </a:r>
            <a:endParaRPr lang="cs-CZ" dirty="0" smtClean="0"/>
          </a:p>
          <a:p>
            <a:r>
              <a:rPr lang="cs-CZ" b="1" dirty="0" smtClean="0"/>
              <a:t>Vzorec:</a:t>
            </a:r>
            <a:r>
              <a:rPr lang="cs-CZ" dirty="0" smtClean="0"/>
              <a:t> Zaměření pozornosti</a:t>
            </a:r>
          </a:p>
          <a:p>
            <a:r>
              <a:rPr lang="cs-CZ" i="1" dirty="0" smtClean="0"/>
              <a:t>Věnují si aktéři přijímacího pohovoru do zaměstnání vzájemně pozornost?</a:t>
            </a:r>
            <a:endParaRPr lang="cs-CZ" dirty="0" smtClean="0"/>
          </a:p>
          <a:p>
            <a:r>
              <a:rPr lang="cs-CZ" b="1" dirty="0" smtClean="0"/>
              <a:t>Sledovanými proměnnými jsou neverbální projevy</a:t>
            </a:r>
            <a:endParaRPr lang="cs-CZ" dirty="0" smtClean="0"/>
          </a:p>
          <a:p>
            <a:r>
              <a:rPr lang="cs-CZ" dirty="0" smtClean="0"/>
              <a:t>oční kontakt, podání ruky, pozice v sedě, aktivní naslouchání, výraz tváře, celková pozice těla, otevřená gesta rukou</a:t>
            </a:r>
          </a:p>
          <a:p>
            <a:r>
              <a:rPr lang="cs-CZ" b="1" dirty="0" smtClean="0"/>
              <a:t>Vzorec:</a:t>
            </a:r>
            <a:r>
              <a:rPr lang="cs-CZ" dirty="0" smtClean="0"/>
              <a:t> Vzájemné naladění</a:t>
            </a:r>
          </a:p>
          <a:p>
            <a:r>
              <a:rPr lang="cs-CZ" i="1" dirty="0" smtClean="0"/>
              <a:t>Jsou iniciativy druhého aktéra přijímacího pohovoru do zaměstnání akceptovány?</a:t>
            </a:r>
            <a:endParaRPr lang="cs-CZ" dirty="0" smtClean="0"/>
          </a:p>
          <a:p>
            <a:r>
              <a:rPr lang="cs-CZ" b="1" dirty="0" smtClean="0"/>
              <a:t>Sledovanými proměnnými jsou neverbální projevy</a:t>
            </a:r>
            <a:endParaRPr lang="cs-CZ" dirty="0" smtClean="0"/>
          </a:p>
          <a:p>
            <a:r>
              <a:rPr lang="cs-CZ" dirty="0" smtClean="0"/>
              <a:t>natočení těla, opětování očního kontaktu, kývání hlavy, úsměv, hlasová intonace, výraz obličeje</a:t>
            </a:r>
          </a:p>
          <a:p>
            <a:r>
              <a:rPr lang="cs-CZ" b="1" dirty="0" smtClean="0"/>
              <a:t>Sledovanými proměnnými jsou verbální projevy</a:t>
            </a:r>
            <a:endParaRPr lang="cs-CZ" dirty="0" smtClean="0"/>
          </a:p>
          <a:p>
            <a:r>
              <a:rPr lang="cs-CZ" dirty="0" smtClean="0"/>
              <a:t>pojmenování iniciativ, pojmenování myšlenek, dotazování, konstatování skutečnosti</a:t>
            </a:r>
          </a:p>
          <a:p>
            <a:pPr>
              <a:buNone/>
            </a:pPr>
            <a:endParaRPr lang="cs-CZ" dirty="0" smtClean="0"/>
          </a:p>
          <a:p>
            <a:endParaRPr lang="cs-CZ" dirty="0" smtClean="0"/>
          </a:p>
          <a:p>
            <a:endParaRPr lang="cs-CZ" dirty="0"/>
          </a:p>
        </p:txBody>
      </p:sp>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cene3d>
            <a:camera prst="isometricOffAxis1Right"/>
            <a:lightRig rig="threePt" dir="t"/>
          </a:scene3d>
        </p:spPr>
        <p:txBody>
          <a:bodyPr/>
          <a:lstStyle/>
          <a:p>
            <a:r>
              <a:rPr lang="cs-CZ" dirty="0" smtClean="0"/>
              <a:t>Klastr 2</a:t>
            </a:r>
            <a:endParaRPr lang="cs-CZ" dirty="0"/>
          </a:p>
        </p:txBody>
      </p:sp>
      <p:sp>
        <p:nvSpPr>
          <p:cNvPr id="3" name="Zástupný symbol pro obsah 2"/>
          <p:cNvSpPr>
            <a:spLocks noGrp="1"/>
          </p:cNvSpPr>
          <p:nvPr>
            <p:ph idx="1"/>
          </p:nvPr>
        </p:nvSpPr>
        <p:spPr>
          <a:xfrm>
            <a:off x="0" y="1600200"/>
            <a:ext cx="9144000" cy="5257800"/>
          </a:xfrm>
          <a:scene3d>
            <a:camera prst="perspectiveRelaxedModerately"/>
            <a:lightRig rig="threePt" dir="t"/>
          </a:scene3d>
        </p:spPr>
        <p:style>
          <a:lnRef idx="1">
            <a:schemeClr val="accent4"/>
          </a:lnRef>
          <a:fillRef idx="2">
            <a:schemeClr val="accent4"/>
          </a:fillRef>
          <a:effectRef idx="1">
            <a:schemeClr val="accent4"/>
          </a:effectRef>
          <a:fontRef idx="minor">
            <a:schemeClr val="dk1"/>
          </a:fontRef>
        </p:style>
        <p:txBody>
          <a:bodyPr>
            <a:normAutofit fontScale="62500" lnSpcReduction="20000"/>
          </a:bodyPr>
          <a:lstStyle/>
          <a:p>
            <a:pPr>
              <a:buNone/>
            </a:pPr>
            <a:endParaRPr lang="cs-CZ" dirty="0" smtClean="0"/>
          </a:p>
          <a:p>
            <a:pPr algn="ctr">
              <a:buNone/>
            </a:pPr>
            <a:r>
              <a:rPr lang="cs-CZ" b="1" dirty="0" smtClean="0"/>
              <a:t>Interakce</a:t>
            </a:r>
          </a:p>
          <a:p>
            <a:pPr algn="ctr">
              <a:buNone/>
            </a:pPr>
            <a:endParaRPr lang="cs-CZ" dirty="0" smtClean="0"/>
          </a:p>
          <a:p>
            <a:r>
              <a:rPr lang="cs-CZ" i="1" dirty="0" smtClean="0"/>
              <a:t>Jsou aktéři přijímacího pohovoru do zaměstnání aktivními účastníky interakce z hlediska vytváření týmu, vzájemného střídání a kooperace?</a:t>
            </a:r>
            <a:endParaRPr lang="cs-CZ" dirty="0" smtClean="0"/>
          </a:p>
          <a:p>
            <a:r>
              <a:rPr lang="cs-CZ" b="1" dirty="0" smtClean="0"/>
              <a:t>Vzorec:</a:t>
            </a:r>
            <a:r>
              <a:rPr lang="cs-CZ" dirty="0" smtClean="0"/>
              <a:t> </a:t>
            </a:r>
            <a:r>
              <a:rPr lang="cs-CZ" i="1" dirty="0" smtClean="0"/>
              <a:t>vytváření týmu</a:t>
            </a:r>
            <a:endParaRPr lang="cs-CZ" dirty="0" smtClean="0"/>
          </a:p>
          <a:p>
            <a:r>
              <a:rPr lang="cs-CZ" i="1" dirty="0" smtClean="0"/>
              <a:t>Existuje zde tým?</a:t>
            </a:r>
            <a:endParaRPr lang="cs-CZ" dirty="0" smtClean="0"/>
          </a:p>
          <a:p>
            <a:r>
              <a:rPr lang="cs-CZ" b="1" dirty="0" smtClean="0"/>
              <a:t>Sledovanými proměnnými jsou neverbální projevy aktérů</a:t>
            </a:r>
            <a:endParaRPr lang="cs-CZ" dirty="0" smtClean="0"/>
          </a:p>
          <a:p>
            <a:r>
              <a:rPr lang="cs-CZ" dirty="0" smtClean="0"/>
              <a:t>nabídka iniciativy, příjem iniciativy, spoluúčast v týmu</a:t>
            </a:r>
          </a:p>
          <a:p>
            <a:r>
              <a:rPr lang="cs-CZ" b="1" dirty="0" smtClean="0"/>
              <a:t>Vzorec: </a:t>
            </a:r>
            <a:r>
              <a:rPr lang="cs-CZ" dirty="0" smtClean="0"/>
              <a:t>Střídání</a:t>
            </a:r>
          </a:p>
          <a:p>
            <a:r>
              <a:rPr lang="cs-CZ" i="1" dirty="0" smtClean="0"/>
              <a:t>Existuje v týmu střídání?</a:t>
            </a:r>
            <a:endParaRPr lang="cs-CZ" dirty="0" smtClean="0"/>
          </a:p>
          <a:p>
            <a:r>
              <a:rPr lang="cs-CZ" b="1" dirty="0" smtClean="0"/>
              <a:t>Sledovanými proměnnými jsou verbální projevy aktérů </a:t>
            </a:r>
            <a:endParaRPr lang="cs-CZ" dirty="0" smtClean="0"/>
          </a:p>
          <a:p>
            <a:r>
              <a:rPr lang="cs-CZ" dirty="0" smtClean="0"/>
              <a:t>předání slova, převzetí slova, střídání se v konverzaci</a:t>
            </a:r>
          </a:p>
          <a:p>
            <a:r>
              <a:rPr lang="cs-CZ" i="1" dirty="0" smtClean="0"/>
              <a:t>Existuje v týmu kooperace?</a:t>
            </a:r>
            <a:endParaRPr lang="cs-CZ" dirty="0" smtClean="0"/>
          </a:p>
          <a:p>
            <a:r>
              <a:rPr lang="cs-CZ" b="1" dirty="0" smtClean="0"/>
              <a:t>Sledovanými proměnnými jsou verbální projevy aktérů</a:t>
            </a:r>
            <a:endParaRPr lang="cs-CZ" dirty="0" smtClean="0"/>
          </a:p>
          <a:p>
            <a:r>
              <a:rPr lang="cs-CZ" dirty="0" smtClean="0"/>
              <a:t>dávání příležitostí, společné jednání, vzájemná pomoc  </a:t>
            </a:r>
          </a:p>
          <a:p>
            <a:endParaRPr lang="cs-CZ" dirty="0"/>
          </a:p>
        </p:txBody>
      </p:sp>
    </p:spTree>
  </p:cSld>
  <p:clrMapOvr>
    <a:masterClrMapping/>
  </p:clrMapOvr>
  <p:transition>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fontScale="90000"/>
          </a:bodyPr>
          <a:lstStyle/>
          <a:p>
            <a:r>
              <a:rPr lang="cs-CZ" dirty="0" smtClean="0"/>
              <a:t>7. Diagnostika profesního poradenství</a:t>
            </a:r>
            <a:endParaRPr lang="cs-CZ" dirty="0"/>
          </a:p>
        </p:txBody>
      </p:sp>
      <p:sp>
        <p:nvSpPr>
          <p:cNvPr id="3" name="Zástupný symbol pro obsah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92500" lnSpcReduction="10000"/>
          </a:bodyPr>
          <a:lstStyle/>
          <a:p>
            <a:endParaRPr lang="cs-CZ" dirty="0" smtClean="0"/>
          </a:p>
          <a:p>
            <a:pPr algn="just"/>
            <a:r>
              <a:rPr lang="cs-CZ" dirty="0" smtClean="0"/>
              <a:t>7.1 Obsahová analýza </a:t>
            </a:r>
            <a:r>
              <a:rPr lang="cs-CZ" i="1" dirty="0" smtClean="0"/>
              <a:t>Osobního profesního </a:t>
            </a:r>
            <a:r>
              <a:rPr lang="cs-CZ" i="1" dirty="0" err="1" smtClean="0"/>
              <a:t>potrfolia</a:t>
            </a:r>
            <a:endParaRPr lang="cs-CZ" i="1" dirty="0" smtClean="0"/>
          </a:p>
          <a:p>
            <a:pPr algn="just"/>
            <a:endParaRPr lang="cs-CZ" dirty="0" smtClean="0"/>
          </a:p>
          <a:p>
            <a:pPr algn="just"/>
            <a:r>
              <a:rPr lang="cs-CZ" dirty="0" smtClean="0"/>
              <a:t>7.2 Observační metoda s kvantitativní a kvalitativní interpretací</a:t>
            </a:r>
          </a:p>
          <a:p>
            <a:pPr algn="just"/>
            <a:endParaRPr lang="cs-CZ" dirty="0" smtClean="0"/>
          </a:p>
          <a:p>
            <a:pPr algn="just"/>
            <a:r>
              <a:rPr lang="cs-CZ" dirty="0" smtClean="0"/>
              <a:t>7.3 Interakční analýza v konkurzních řízeních do zaměstnání (</a:t>
            </a:r>
            <a:r>
              <a:rPr lang="cs-CZ" dirty="0" err="1"/>
              <a:t>A</a:t>
            </a:r>
            <a:r>
              <a:rPr lang="cs-CZ" dirty="0" err="1" smtClean="0"/>
              <a:t>ssessment</a:t>
            </a:r>
            <a:r>
              <a:rPr lang="cs-CZ" dirty="0" smtClean="0"/>
              <a:t> </a:t>
            </a:r>
            <a:r>
              <a:rPr lang="cs-CZ" dirty="0"/>
              <a:t>C</a:t>
            </a:r>
            <a:r>
              <a:rPr lang="cs-CZ" dirty="0" smtClean="0"/>
              <a:t>entre)</a:t>
            </a:r>
            <a:endParaRPr lang="cs-CZ" dirty="0"/>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cene3d>
            <a:camera prst="isometricOffAxis1Right"/>
            <a:lightRig rig="threePt" dir="t"/>
          </a:scene3d>
        </p:spPr>
        <p:txBody>
          <a:bodyPr/>
          <a:lstStyle/>
          <a:p>
            <a:r>
              <a:rPr lang="cs-CZ" dirty="0" smtClean="0"/>
              <a:t>Klastr 3</a:t>
            </a:r>
            <a:endParaRPr lang="cs-CZ" dirty="0"/>
          </a:p>
        </p:txBody>
      </p:sp>
      <p:sp>
        <p:nvSpPr>
          <p:cNvPr id="3" name="Zástupný symbol pro obsah 2"/>
          <p:cNvSpPr>
            <a:spLocks noGrp="1"/>
          </p:cNvSpPr>
          <p:nvPr>
            <p:ph idx="1"/>
          </p:nvPr>
        </p:nvSpPr>
        <p:spPr>
          <a:xfrm>
            <a:off x="0" y="1600200"/>
            <a:ext cx="9144000" cy="5257800"/>
          </a:xfrm>
          <a:scene3d>
            <a:camera prst="perspectiveRelaxedModerately"/>
            <a:lightRig rig="threePt" dir="t"/>
          </a:scene3d>
        </p:spPr>
        <p:style>
          <a:lnRef idx="1">
            <a:schemeClr val="accent2"/>
          </a:lnRef>
          <a:fillRef idx="2">
            <a:schemeClr val="accent2"/>
          </a:fillRef>
          <a:effectRef idx="1">
            <a:schemeClr val="accent2"/>
          </a:effectRef>
          <a:fontRef idx="minor">
            <a:schemeClr val="dk1"/>
          </a:fontRef>
        </p:style>
        <p:txBody>
          <a:bodyPr>
            <a:normAutofit fontScale="47500" lnSpcReduction="20000"/>
          </a:bodyPr>
          <a:lstStyle/>
          <a:p>
            <a:pPr>
              <a:buNone/>
            </a:pPr>
            <a:endParaRPr lang="cs-CZ" dirty="0" smtClean="0"/>
          </a:p>
          <a:p>
            <a:pPr algn="ctr">
              <a:buNone/>
            </a:pPr>
            <a:r>
              <a:rPr lang="cs-CZ" b="1" dirty="0" smtClean="0"/>
              <a:t>Diskuse</a:t>
            </a:r>
          </a:p>
          <a:p>
            <a:pPr>
              <a:buNone/>
            </a:pPr>
            <a:endParaRPr lang="cs-CZ" dirty="0" smtClean="0"/>
          </a:p>
          <a:p>
            <a:r>
              <a:rPr lang="cs-CZ" i="1" dirty="0" smtClean="0"/>
              <a:t>Jak společně diskutují aktéři přijímacího pohovoru do zaměstnání z hlediska informování, zaměření tématu a obsahu diskuse se zřetelem k dosažení vzájemné dohody?</a:t>
            </a:r>
            <a:endParaRPr lang="cs-CZ" dirty="0" smtClean="0"/>
          </a:p>
          <a:p>
            <a:r>
              <a:rPr lang="cs-CZ" b="1" dirty="0" smtClean="0"/>
              <a:t>Vzorec: </a:t>
            </a:r>
            <a:r>
              <a:rPr lang="cs-CZ" dirty="0" smtClean="0"/>
              <a:t>Informování</a:t>
            </a:r>
          </a:p>
          <a:p>
            <a:r>
              <a:rPr lang="cs-CZ" i="1" dirty="0" smtClean="0"/>
              <a:t>Jsou informace vzájemně očekávány a vyjadřovány?</a:t>
            </a:r>
            <a:endParaRPr lang="cs-CZ" dirty="0" smtClean="0"/>
          </a:p>
          <a:p>
            <a:r>
              <a:rPr lang="cs-CZ" b="1" dirty="0" smtClean="0"/>
              <a:t>Sledovanými proměnnými jsou verbální projevy aktérů</a:t>
            </a:r>
            <a:endParaRPr lang="cs-CZ" dirty="0" smtClean="0"/>
          </a:p>
          <a:p>
            <a:r>
              <a:rPr lang="cs-CZ" dirty="0" smtClean="0"/>
              <a:t>předávání informací, příjem informací, výměna informací, prozkoumávání obsahu informací, vyjasňování informací</a:t>
            </a:r>
          </a:p>
          <a:p>
            <a:r>
              <a:rPr lang="cs-CZ" b="1" dirty="0" smtClean="0"/>
              <a:t>Vzorec: </a:t>
            </a:r>
            <a:r>
              <a:rPr lang="cs-CZ" dirty="0" smtClean="0"/>
              <a:t>Téma a obsah</a:t>
            </a:r>
          </a:p>
          <a:p>
            <a:r>
              <a:rPr lang="cs-CZ" i="1" dirty="0" smtClean="0"/>
              <a:t>Hovoří aktéři přijímacího pohovoru do zaměstnání o stejném tématu</a:t>
            </a:r>
            <a:endParaRPr lang="cs-CZ" dirty="0" smtClean="0"/>
          </a:p>
          <a:p>
            <a:r>
              <a:rPr lang="cs-CZ" i="1" dirty="0" smtClean="0"/>
              <a:t> a nabízejí relevantní informace?</a:t>
            </a:r>
            <a:endParaRPr lang="cs-CZ" dirty="0" smtClean="0"/>
          </a:p>
          <a:p>
            <a:r>
              <a:rPr lang="cs-CZ" b="1" dirty="0" smtClean="0"/>
              <a:t>Sledovanými proměnnými jsou verbální projevy aktérů</a:t>
            </a:r>
            <a:endParaRPr lang="cs-CZ" dirty="0" smtClean="0"/>
          </a:p>
          <a:p>
            <a:r>
              <a:rPr lang="cs-CZ" dirty="0" smtClean="0"/>
              <a:t>uvedení do tématu, rozvíjení tématu, dotazy k tématu, </a:t>
            </a:r>
          </a:p>
          <a:p>
            <a:r>
              <a:rPr lang="cs-CZ" dirty="0" smtClean="0"/>
              <a:t>diskuse k tématu, diskuse o obsahu tématu</a:t>
            </a:r>
          </a:p>
          <a:p>
            <a:r>
              <a:rPr lang="cs-CZ" b="1" dirty="0" smtClean="0"/>
              <a:t>Vzorec:</a:t>
            </a:r>
            <a:r>
              <a:rPr lang="cs-CZ" dirty="0" smtClean="0"/>
              <a:t> Dohoda</a:t>
            </a:r>
          </a:p>
          <a:p>
            <a:r>
              <a:rPr lang="cs-CZ" i="1" dirty="0" smtClean="0"/>
              <a:t>Jakým způsobem  se dohodnou aktéři přijímacího pohovoru do zaměstnání?</a:t>
            </a:r>
            <a:endParaRPr lang="cs-CZ" dirty="0" smtClean="0"/>
          </a:p>
          <a:p>
            <a:r>
              <a:rPr lang="cs-CZ" b="1" dirty="0" smtClean="0"/>
              <a:t>Sledovanými proměnnými jsou verbální projevy aktérů</a:t>
            </a:r>
            <a:endParaRPr lang="cs-CZ" dirty="0" smtClean="0"/>
          </a:p>
          <a:p>
            <a:r>
              <a:rPr lang="cs-CZ" dirty="0" smtClean="0"/>
              <a:t>návrh dohody, přijetí dohody, pozměnění dohody, úprava dohody</a:t>
            </a:r>
          </a:p>
          <a:p>
            <a:pPr>
              <a:buNone/>
            </a:pPr>
            <a:r>
              <a:rPr lang="cs-CZ" dirty="0" smtClean="0"/>
              <a:t> </a:t>
            </a:r>
          </a:p>
          <a:p>
            <a:endParaRPr lang="cs-CZ" dirty="0"/>
          </a:p>
        </p:txBody>
      </p:sp>
    </p:spTree>
  </p:cSld>
  <p:clrMapOvr>
    <a:masterClrMapping/>
  </p:clrMapOvr>
  <p:transition>
    <p:cut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274638"/>
            <a:ext cx="9144000" cy="725470"/>
          </a:xfrm>
          <a:ln/>
        </p:spPr>
        <p:style>
          <a:lnRef idx="2">
            <a:schemeClr val="accent1"/>
          </a:lnRef>
          <a:fillRef idx="1">
            <a:schemeClr val="lt1"/>
          </a:fillRef>
          <a:effectRef idx="0">
            <a:schemeClr val="accent1"/>
          </a:effectRef>
          <a:fontRef idx="minor">
            <a:schemeClr val="dk1"/>
          </a:fontRef>
        </p:style>
        <p:txBody>
          <a:bodyPr>
            <a:noAutofit/>
          </a:bodyPr>
          <a:lstStyle/>
          <a:p>
            <a:r>
              <a:rPr lang="cs-CZ" sz="2400" b="1" dirty="0" smtClean="0"/>
              <a:t>7.1 Obsahová analýza dokumentů „Osobního profesního portfolia“</a:t>
            </a:r>
            <a:endParaRPr lang="cs-CZ" sz="2400" b="1" dirty="0"/>
          </a:p>
        </p:txBody>
      </p:sp>
      <p:sp>
        <p:nvSpPr>
          <p:cNvPr id="3" name="Zástupný symbol pro obsah 2"/>
          <p:cNvSpPr>
            <a:spLocks noGrp="1"/>
          </p:cNvSpPr>
          <p:nvPr>
            <p:ph idx="1"/>
          </p:nvPr>
        </p:nvSpPr>
        <p:spPr>
          <a:xfrm>
            <a:off x="0" y="1000108"/>
            <a:ext cx="9144000" cy="5857892"/>
          </a:xfrm>
        </p:spPr>
        <p:style>
          <a:lnRef idx="2">
            <a:schemeClr val="accent5"/>
          </a:lnRef>
          <a:fillRef idx="1">
            <a:schemeClr val="lt1"/>
          </a:fillRef>
          <a:effectRef idx="0">
            <a:schemeClr val="accent5"/>
          </a:effectRef>
          <a:fontRef idx="minor">
            <a:schemeClr val="dk1"/>
          </a:fontRef>
        </p:style>
        <p:txBody>
          <a:bodyPr>
            <a:normAutofit fontScale="40000" lnSpcReduction="20000"/>
          </a:bodyPr>
          <a:lstStyle/>
          <a:p>
            <a:pPr algn="ctr"/>
            <a:endParaRPr lang="cs-CZ" b="1" dirty="0" smtClean="0"/>
          </a:p>
          <a:p>
            <a:pPr marL="0" indent="0" algn="ctr">
              <a:buNone/>
            </a:pPr>
            <a:r>
              <a:rPr lang="cs-CZ" sz="4000" b="1" dirty="0" smtClean="0">
                <a:solidFill>
                  <a:schemeClr val="accent1">
                    <a:lumMod val="75000"/>
                  </a:schemeClr>
                </a:solidFill>
              </a:rPr>
              <a:t>Jednotný formát dokumentů patřících do </a:t>
            </a:r>
            <a:r>
              <a:rPr lang="cs-CZ" sz="4000" b="1" i="1" dirty="0" smtClean="0">
                <a:solidFill>
                  <a:schemeClr val="accent1">
                    <a:lumMod val="75000"/>
                  </a:schemeClr>
                </a:solidFill>
              </a:rPr>
              <a:t>Osobního profesního </a:t>
            </a:r>
            <a:r>
              <a:rPr lang="cs-CZ" sz="4000" b="1" i="1" dirty="0" err="1" smtClean="0">
                <a:solidFill>
                  <a:schemeClr val="accent1">
                    <a:lumMod val="75000"/>
                  </a:schemeClr>
                </a:solidFill>
              </a:rPr>
              <a:t>potrfolia</a:t>
            </a:r>
            <a:endParaRPr lang="cs-CZ" sz="4000" b="1" i="1" dirty="0" smtClean="0">
              <a:solidFill>
                <a:schemeClr val="accent1">
                  <a:lumMod val="75000"/>
                </a:schemeClr>
              </a:solidFill>
            </a:endParaRPr>
          </a:p>
          <a:p>
            <a:pPr marL="0" indent="0" algn="ctr">
              <a:buNone/>
            </a:pPr>
            <a:endParaRPr lang="cs-CZ" dirty="0"/>
          </a:p>
          <a:p>
            <a:pPr marL="0" indent="0" algn="just">
              <a:buNone/>
            </a:pPr>
            <a:r>
              <a:rPr lang="cs-CZ" dirty="0" smtClean="0"/>
              <a:t>Jedním z hlavních úkolů Evropské unie je podpořit mobilitu občanů s možností uplatnění na trhu práce Evropské unie. Toto lze za předpokladu, když se budou moci prokazovat dokumenty, které budou srozumitelné zaměstnavatelům a vzdělávacím institucím ve všech členských zemích, budou čitelně a jednotně popisovat jejich vzdělání, praxi a schopnosti. Vzhledem k tomu, že rozmanitost a specifičnost evropských vzdělávacích systémů je velká, a vzrostl také počet evropských oficiálních jazyků, je nutný sjednocující dokument, který zjednoduší stávající situaci. Tímto  dokumentem je </a:t>
            </a:r>
            <a:r>
              <a:rPr lang="cs-CZ" b="1" dirty="0" err="1" smtClean="0"/>
              <a:t>Europass</a:t>
            </a:r>
            <a:r>
              <a:rPr lang="cs-CZ" dirty="0" smtClean="0"/>
              <a:t>. Ne všechny dokumenty jsou vydávány centrálně prostřednictvím Národního centra </a:t>
            </a:r>
            <a:r>
              <a:rPr lang="cs-CZ" dirty="0" err="1" smtClean="0"/>
              <a:t>Europass</a:t>
            </a:r>
            <a:r>
              <a:rPr lang="cs-CZ" dirty="0" smtClean="0"/>
              <a:t> Česká republika. Všechny jsou k dispozici v elektronické podobě na webových stránkách NCE ČR (</a:t>
            </a:r>
            <a:r>
              <a:rPr lang="cs-CZ" dirty="0" smtClean="0">
                <a:hlinkClick r:id="rId3"/>
              </a:rPr>
              <a:t>www.europass.cz</a:t>
            </a:r>
            <a:r>
              <a:rPr lang="cs-CZ" dirty="0" smtClean="0"/>
              <a:t>), ale jen některé si mohou žadatelé stáhnout a vyplnit sami: </a:t>
            </a:r>
            <a:br>
              <a:rPr lang="cs-CZ" dirty="0" smtClean="0"/>
            </a:br>
            <a:r>
              <a:rPr lang="cs-CZ" dirty="0" smtClean="0"/>
              <a:t/>
            </a:r>
            <a:br>
              <a:rPr lang="cs-CZ" dirty="0" smtClean="0"/>
            </a:br>
            <a:r>
              <a:rPr lang="cs-CZ" b="1" dirty="0" err="1" smtClean="0"/>
              <a:t>Europass</a:t>
            </a:r>
            <a:r>
              <a:rPr lang="cs-CZ" b="1" dirty="0" smtClean="0"/>
              <a:t> - životopis</a:t>
            </a:r>
            <a:r>
              <a:rPr lang="cs-CZ" dirty="0" smtClean="0"/>
              <a:t> a </a:t>
            </a:r>
            <a:r>
              <a:rPr lang="cs-CZ" b="1" dirty="0" err="1" smtClean="0"/>
              <a:t>Europass</a:t>
            </a:r>
            <a:r>
              <a:rPr lang="cs-CZ" b="1" dirty="0" smtClean="0"/>
              <a:t> - jazykové portfolio</a:t>
            </a:r>
            <a:r>
              <a:rPr lang="cs-CZ" dirty="0" smtClean="0"/>
              <a:t> si mohou občané vyplnit v elektronické podobě a vytisknout nebo požádat v NCE ČR o papírovou formu těchto dokumentů i o pomoc při jejich vyplnění.</a:t>
            </a:r>
            <a:br>
              <a:rPr lang="cs-CZ" dirty="0" smtClean="0"/>
            </a:br>
            <a:r>
              <a:rPr lang="cs-CZ" b="1" dirty="0" err="1" smtClean="0"/>
              <a:t>Europass</a:t>
            </a:r>
            <a:r>
              <a:rPr lang="cs-CZ" b="1" dirty="0" smtClean="0"/>
              <a:t> - dodatek certifikátu</a:t>
            </a:r>
            <a:r>
              <a:rPr lang="cs-CZ" dirty="0" smtClean="0"/>
              <a:t> bude do vydání zákonné normy vypracováván v NCE ČR na základě žádosti.</a:t>
            </a:r>
            <a:br>
              <a:rPr lang="cs-CZ" dirty="0" smtClean="0"/>
            </a:br>
            <a:r>
              <a:rPr lang="cs-CZ" b="1" dirty="0" err="1" smtClean="0"/>
              <a:t>Europass</a:t>
            </a:r>
            <a:r>
              <a:rPr lang="cs-CZ" b="1" dirty="0" smtClean="0"/>
              <a:t> - dodatek diplomu</a:t>
            </a:r>
            <a:r>
              <a:rPr lang="cs-CZ" dirty="0" smtClean="0"/>
              <a:t> od roku 2005 na základě žádosti vydává každá vysoká škola. Pro dřívější absolventy vysokoškolského studia to znamená, že musí požádat vysokou školu, kterou absolvovali, o vydání tohoto dokumentu.</a:t>
            </a:r>
            <a:br>
              <a:rPr lang="cs-CZ" dirty="0" smtClean="0"/>
            </a:br>
            <a:r>
              <a:rPr lang="cs-CZ" b="1" dirty="0" err="1" smtClean="0"/>
              <a:t>Europass</a:t>
            </a:r>
            <a:r>
              <a:rPr lang="cs-CZ" b="1" dirty="0" smtClean="0"/>
              <a:t> - mobilita</a:t>
            </a:r>
            <a:r>
              <a:rPr lang="cs-CZ" dirty="0" smtClean="0"/>
              <a:t> je vydáván vysílající a hostitelskou organizací, která pořádá studijní stáže nebo výměnné odborné praxe. NCE ČR všechny dokumenty kompletuje do oficiálních mezinárodně jednotných desek, zařazuje držitele do evropské databáze a poskytuje poradenský a informační servis. </a:t>
            </a:r>
          </a:p>
          <a:p>
            <a:pPr marL="0" indent="0">
              <a:buNone/>
            </a:pPr>
            <a:r>
              <a:rPr lang="cs-CZ" b="1" dirty="0" smtClean="0"/>
              <a:t>Evropský portál </a:t>
            </a:r>
            <a:r>
              <a:rPr lang="cs-CZ" b="1" dirty="0" err="1" smtClean="0"/>
              <a:t>Europass</a:t>
            </a:r>
            <a:endParaRPr lang="cs-CZ" dirty="0"/>
          </a:p>
          <a:p>
            <a:pPr marL="0" indent="0" algn="just">
              <a:buNone/>
            </a:pPr>
            <a:r>
              <a:rPr lang="cs-CZ" dirty="0" smtClean="0"/>
              <a:t>Kromě webové stránky Národního centra </a:t>
            </a:r>
            <a:r>
              <a:rPr lang="cs-CZ" dirty="0" err="1" smtClean="0"/>
              <a:t>Europass</a:t>
            </a:r>
            <a:r>
              <a:rPr lang="cs-CZ" dirty="0" smtClean="0"/>
              <a:t> existuje celoevropský portál </a:t>
            </a:r>
            <a:r>
              <a:rPr lang="cs-CZ" dirty="0" smtClean="0">
                <a:hlinkClick r:id="rId4"/>
              </a:rPr>
              <a:t>http://europass.cedefop.eu.int</a:t>
            </a:r>
            <a:r>
              <a:rPr lang="cs-CZ" dirty="0" smtClean="0"/>
              <a:t>. Zde si můžete prohlédnout vzory životopisu v různých jazykových mutacích nebo se podívat na příklady dokumentů uvedených výše. Na stránce najdete rovněž další užitečné odkazy, které vám usnadní orientaci v oblasti mobility. </a:t>
            </a:r>
          </a:p>
          <a:p>
            <a:endParaRPr lang="cs-CZ" dirty="0" smtClean="0"/>
          </a:p>
          <a:p>
            <a:pPr marL="0" indent="0">
              <a:buNone/>
            </a:pPr>
            <a:r>
              <a:rPr lang="cs-CZ" b="1" dirty="0" smtClean="0"/>
              <a:t>Kontakty a další informace</a:t>
            </a:r>
            <a:endParaRPr lang="cs-CZ" dirty="0" smtClean="0"/>
          </a:p>
          <a:p>
            <a:pPr marL="0" indent="0">
              <a:buNone/>
            </a:pPr>
            <a:r>
              <a:rPr lang="cs-CZ" dirty="0" smtClean="0"/>
              <a:t>Národní centrum </a:t>
            </a:r>
            <a:r>
              <a:rPr lang="cs-CZ" dirty="0" err="1" smtClean="0"/>
              <a:t>Europass</a:t>
            </a:r>
            <a:r>
              <a:rPr lang="cs-CZ" dirty="0" smtClean="0"/>
              <a:t> ČR,</a:t>
            </a:r>
            <a:br>
              <a:rPr lang="cs-CZ" dirty="0" smtClean="0"/>
            </a:br>
            <a:r>
              <a:rPr lang="cs-CZ" dirty="0" err="1" smtClean="0"/>
              <a:t>Weilova</a:t>
            </a:r>
            <a:r>
              <a:rPr lang="cs-CZ" dirty="0" smtClean="0"/>
              <a:t> 1271/6,</a:t>
            </a:r>
            <a:br>
              <a:rPr lang="cs-CZ" dirty="0" smtClean="0"/>
            </a:br>
            <a:r>
              <a:rPr lang="cs-CZ" dirty="0" smtClean="0"/>
              <a:t>102 00 PRAHA 10,</a:t>
            </a:r>
            <a:br>
              <a:rPr lang="cs-CZ" dirty="0" smtClean="0"/>
            </a:br>
            <a:r>
              <a:rPr lang="cs-CZ" dirty="0" smtClean="0"/>
              <a:t>tel.: 274 862 256,</a:t>
            </a:r>
            <a:br>
              <a:rPr lang="cs-CZ" dirty="0" smtClean="0"/>
            </a:br>
            <a:r>
              <a:rPr lang="cs-CZ" dirty="0" smtClean="0"/>
              <a:t>e-mail: </a:t>
            </a:r>
            <a:r>
              <a:rPr lang="cs-CZ" dirty="0" err="1" smtClean="0"/>
              <a:t>info</a:t>
            </a:r>
            <a:r>
              <a:rPr lang="cs-CZ" dirty="0" smtClean="0"/>
              <a:t>@</a:t>
            </a:r>
            <a:r>
              <a:rPr lang="cs-CZ" dirty="0" err="1" smtClean="0"/>
              <a:t>europass.cz</a:t>
            </a:r>
            <a:r>
              <a:rPr lang="cs-CZ" dirty="0" smtClean="0"/>
              <a:t>,</a:t>
            </a:r>
            <a:br>
              <a:rPr lang="cs-CZ" dirty="0" smtClean="0"/>
            </a:br>
            <a:r>
              <a:rPr lang="cs-CZ" dirty="0" smtClean="0"/>
              <a:t>www: </a:t>
            </a:r>
            <a:r>
              <a:rPr lang="cs-CZ" dirty="0" smtClean="0">
                <a:hlinkClick r:id="rId3"/>
              </a:rPr>
              <a:t>www.</a:t>
            </a:r>
            <a:r>
              <a:rPr lang="cs-CZ" dirty="0" err="1" smtClean="0">
                <a:hlinkClick r:id="rId3"/>
              </a:rPr>
              <a:t>europass.cz</a:t>
            </a:r>
            <a:r>
              <a:rPr lang="cs-CZ" dirty="0" smtClean="0"/>
              <a:t>. </a:t>
            </a:r>
            <a:br>
              <a:rPr lang="cs-CZ" dirty="0" smtClean="0"/>
            </a:br>
            <a:endParaRPr lang="cs-CZ" dirty="0" smtClean="0"/>
          </a:p>
        </p:txBody>
      </p:sp>
    </p:spTree>
  </p:cSld>
  <p:clrMapOvr>
    <a:masterClrMapping/>
  </p:clrMapOvr>
  <p:transition>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normAutofit fontScale="90000"/>
          </a:bodyPr>
          <a:lstStyle/>
          <a:p>
            <a:r>
              <a:rPr lang="cs-CZ" b="1" dirty="0" smtClean="0"/>
              <a:t/>
            </a:r>
            <a:br>
              <a:rPr lang="cs-CZ" b="1" dirty="0" smtClean="0"/>
            </a:br>
            <a:r>
              <a:rPr lang="cs-CZ" b="1" dirty="0" smtClean="0"/>
              <a:t/>
            </a:r>
            <a:br>
              <a:rPr lang="cs-CZ" b="1" dirty="0" smtClean="0"/>
            </a:br>
            <a:r>
              <a:rPr lang="cs-CZ" b="1" dirty="0" smtClean="0"/>
              <a:t>Co je </a:t>
            </a:r>
            <a:r>
              <a:rPr lang="cs-CZ" b="1" dirty="0" err="1" smtClean="0"/>
              <a:t>Europass</a:t>
            </a:r>
            <a:r>
              <a:rPr lang="cs-CZ" b="1" dirty="0" smtClean="0"/>
              <a:t> </a:t>
            </a:r>
            <a:br>
              <a:rPr lang="cs-CZ" b="1" dirty="0" smtClean="0"/>
            </a:br>
            <a:r>
              <a:rPr lang="cs-CZ" b="1" dirty="0" smtClean="0"/>
              <a:t>a kdo řídí vydávání </a:t>
            </a:r>
            <a:r>
              <a:rPr lang="cs-CZ" b="1" dirty="0" err="1" smtClean="0"/>
              <a:t>Europassu</a:t>
            </a:r>
            <a:r>
              <a:rPr lang="cs-CZ" b="1" dirty="0" smtClean="0"/>
              <a:t>?</a:t>
            </a:r>
            <a:r>
              <a:rPr lang="cs-CZ" dirty="0" smtClean="0"/>
              <a:t/>
            </a:r>
            <a:br>
              <a:rPr lang="cs-CZ" dirty="0" smtClean="0"/>
            </a:br>
            <a:r>
              <a:rPr lang="cs-CZ" b="1" dirty="0" smtClean="0"/>
              <a:t>?</a:t>
            </a:r>
            <a:r>
              <a:rPr lang="cs-CZ" dirty="0" smtClean="0"/>
              <a:t/>
            </a:r>
            <a:br>
              <a:rPr lang="cs-CZ" dirty="0" smtClean="0"/>
            </a:br>
            <a:endParaRPr lang="cs-CZ" dirty="0"/>
          </a:p>
        </p:txBody>
      </p:sp>
      <p:sp>
        <p:nvSpPr>
          <p:cNvPr id="3" name="Zástupný symbol pro obsah 2"/>
          <p:cNvSpPr>
            <a:spLocks noGrp="1"/>
          </p:cNvSpPr>
          <p:nvPr>
            <p:ph idx="1"/>
          </p:nvPr>
        </p:nvSpPr>
        <p:spPr>
          <a:xfrm>
            <a:off x="0" y="1600200"/>
            <a:ext cx="9144000" cy="5257800"/>
          </a:xfrm>
        </p:spPr>
        <p:style>
          <a:lnRef idx="2">
            <a:schemeClr val="accent1"/>
          </a:lnRef>
          <a:fillRef idx="1">
            <a:schemeClr val="lt1"/>
          </a:fillRef>
          <a:effectRef idx="0">
            <a:schemeClr val="accent1"/>
          </a:effectRef>
          <a:fontRef idx="minor">
            <a:schemeClr val="dk1"/>
          </a:fontRef>
        </p:style>
        <p:txBody>
          <a:bodyPr>
            <a:normAutofit fontScale="32500" lnSpcReduction="20000"/>
          </a:bodyPr>
          <a:lstStyle/>
          <a:p>
            <a:endParaRPr lang="cs-CZ" sz="5500" b="1" dirty="0" smtClean="0"/>
          </a:p>
          <a:p>
            <a:pPr marL="0" indent="0" algn="just">
              <a:buNone/>
            </a:pPr>
            <a:r>
              <a:rPr lang="cs-CZ" sz="5500" b="1" dirty="0" err="1" smtClean="0"/>
              <a:t>Europass</a:t>
            </a:r>
            <a:r>
              <a:rPr lang="cs-CZ" sz="5500" dirty="0" smtClean="0"/>
              <a:t> je první evropský soubor dokladů o vzdělání držitele, jeho schopnostech a pracovních zkušenostech. Usnadňuje komunikaci mezi zaměstnavateli a uchazeči o práci, studenty a vzdělávacími institucemi v celé Evropské unii. Není novým certifikátem, ale nástrojem zlepšujícím čitelnost kvalifikací a mobilitu pracovníků na evropském pracovním trhu. </a:t>
            </a:r>
            <a:r>
              <a:rPr lang="cs-CZ" sz="5500" dirty="0" err="1" smtClean="0"/>
              <a:t>Europass</a:t>
            </a:r>
            <a:r>
              <a:rPr lang="cs-CZ" sz="5500" dirty="0" smtClean="0"/>
              <a:t> je dokument, jehož cílem je pomoci lidem překonávat obtíže spojené s mobilitou. Může usnadnit občanům, kteří se z různých příčin stěhují z jedné země do jiné, rychleji se usadit v novém prostředí, najít si práci odpovídající jejich kvalifikaci a zkušenostem nebo se přihlásit ke studiu podle svých zájmů. Užívání dokumentů </a:t>
            </a:r>
            <a:r>
              <a:rPr lang="cs-CZ" sz="5500" dirty="0" err="1" smtClean="0"/>
              <a:t>Europassu</a:t>
            </a:r>
            <a:r>
              <a:rPr lang="cs-CZ" sz="5500" dirty="0" smtClean="0"/>
              <a:t> je dobrovolné a jejich vydávání je bezplatné. </a:t>
            </a:r>
          </a:p>
          <a:p>
            <a:endParaRPr lang="cs-CZ" sz="5500" dirty="0" smtClean="0"/>
          </a:p>
          <a:p>
            <a:pPr marL="0" indent="0" algn="just">
              <a:buNone/>
            </a:pPr>
            <a:r>
              <a:rPr lang="cs-CZ" sz="5500" dirty="0" smtClean="0"/>
              <a:t>Od roku 2005 v členských zemích EU pracuje Národní centrum </a:t>
            </a:r>
            <a:r>
              <a:rPr lang="cs-CZ" sz="5500" dirty="0" err="1" smtClean="0"/>
              <a:t>Europass</a:t>
            </a:r>
            <a:r>
              <a:rPr lang="cs-CZ" sz="5500" dirty="0" smtClean="0"/>
              <a:t> (NCE), které pomáhá občanům získat potřebné dokumenty a zprostředkovává související informace. V ČR byl tímto úkolem pověřen </a:t>
            </a:r>
            <a:r>
              <a:rPr lang="cs-CZ" sz="5500" i="1" dirty="0" smtClean="0"/>
              <a:t>Národní ústav odborného vzdělávání</a:t>
            </a:r>
            <a:r>
              <a:rPr lang="cs-CZ" sz="5500" dirty="0" smtClean="0"/>
              <a:t>, který po podpisu smlouvy s Evropskou komisí vytvořil Národní centrum </a:t>
            </a:r>
            <a:r>
              <a:rPr lang="cs-CZ" sz="5500" dirty="0" err="1" smtClean="0"/>
              <a:t>Europass</a:t>
            </a:r>
            <a:r>
              <a:rPr lang="cs-CZ" sz="5500" dirty="0" smtClean="0"/>
              <a:t> Česká republika (NCE ČR) jako svou součást. NCE ČR od října roku 2004 provádělo přípravné práce související s postupným zavedením </a:t>
            </a:r>
            <a:r>
              <a:rPr lang="cs-CZ" sz="5500" dirty="0" err="1" smtClean="0"/>
              <a:t>Europassu</a:t>
            </a:r>
            <a:r>
              <a:rPr lang="cs-CZ" sz="5500" dirty="0" smtClean="0"/>
              <a:t> a od dubna 2005 zahájilo svou činnost pro veřejnost a vydávání </a:t>
            </a:r>
            <a:r>
              <a:rPr lang="cs-CZ" sz="5500" dirty="0" err="1" smtClean="0"/>
              <a:t>Europassu</a:t>
            </a:r>
            <a:r>
              <a:rPr lang="cs-CZ" sz="5500" dirty="0" smtClean="0"/>
              <a:t>. </a:t>
            </a:r>
          </a:p>
          <a:p>
            <a:endParaRPr lang="cs-CZ" sz="5500" dirty="0"/>
          </a:p>
          <a:p>
            <a:pPr marL="0" indent="0" algn="just">
              <a:buNone/>
            </a:pPr>
            <a:r>
              <a:rPr lang="cs-CZ" sz="5500" dirty="0" smtClean="0"/>
              <a:t>Součástí </a:t>
            </a:r>
            <a:r>
              <a:rPr lang="cs-CZ" sz="5500" dirty="0" err="1" smtClean="0"/>
              <a:t>Europassu</a:t>
            </a:r>
            <a:r>
              <a:rPr lang="cs-CZ" sz="5500" dirty="0" smtClean="0"/>
              <a:t> jsou </a:t>
            </a:r>
            <a:r>
              <a:rPr lang="cs-CZ" sz="5500" i="1" dirty="0" smtClean="0"/>
              <a:t>životopis, jazykové portfolio, mobilita, dodatek certifikátu a dodatek diplomu. </a:t>
            </a:r>
          </a:p>
          <a:p>
            <a:endParaRPr lang="cs-CZ" dirty="0"/>
          </a:p>
        </p:txBody>
      </p:sp>
    </p:spTree>
  </p:cSld>
  <p:clrMapOvr>
    <a:masterClrMapping/>
  </p:clrMapOvr>
  <p:transition>
    <p:cut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style>
          <a:lnRef idx="2">
            <a:schemeClr val="accent5"/>
          </a:lnRef>
          <a:fillRef idx="1">
            <a:schemeClr val="lt1"/>
          </a:fillRef>
          <a:effectRef idx="0">
            <a:schemeClr val="accent5"/>
          </a:effectRef>
          <a:fontRef idx="minor">
            <a:schemeClr val="dk1"/>
          </a:fontRef>
        </p:style>
        <p:txBody>
          <a:bodyPr>
            <a:normAutofit fontScale="90000"/>
          </a:bodyPr>
          <a:lstStyle/>
          <a:p>
            <a:r>
              <a:rPr lang="cs-CZ" b="1" dirty="0" smtClean="0"/>
              <a:t/>
            </a:r>
            <a:br>
              <a:rPr lang="cs-CZ" b="1" dirty="0" smtClean="0"/>
            </a:br>
            <a:r>
              <a:rPr lang="cs-CZ" b="1" dirty="0" err="1" smtClean="0"/>
              <a:t>Europass</a:t>
            </a:r>
            <a:r>
              <a:rPr lang="cs-CZ" b="1" dirty="0" smtClean="0"/>
              <a:t> - životopis</a:t>
            </a:r>
            <a:r>
              <a:rPr lang="cs-CZ" dirty="0" smtClean="0"/>
              <a:t/>
            </a:r>
            <a:br>
              <a:rPr lang="cs-CZ" dirty="0" smtClean="0"/>
            </a:br>
            <a:endParaRPr lang="cs-CZ" dirty="0"/>
          </a:p>
        </p:txBody>
      </p:sp>
      <p:sp>
        <p:nvSpPr>
          <p:cNvPr id="3" name="Zástupný symbol pro obsah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fontScale="77500" lnSpcReduction="20000"/>
          </a:bodyPr>
          <a:lstStyle/>
          <a:p>
            <a:pPr marL="0" indent="0" algn="just">
              <a:buNone/>
            </a:pPr>
            <a:r>
              <a:rPr lang="cs-CZ" dirty="0" smtClean="0"/>
              <a:t>Nejdůležitějším dokumentem </a:t>
            </a:r>
            <a:r>
              <a:rPr lang="cs-CZ" dirty="0" err="1" smtClean="0"/>
              <a:t>Europassu</a:t>
            </a:r>
            <a:r>
              <a:rPr lang="cs-CZ" dirty="0" smtClean="0"/>
              <a:t> je mírně zlepšená verze společného evropského formátu pro životopis. Poskytuje občanům možnost uvést jasné a úplné údaje o jejich kvalifikaci, schopnostech a dovednostech. </a:t>
            </a:r>
          </a:p>
          <a:p>
            <a:pPr marL="0" indent="0" algn="just">
              <a:buNone/>
            </a:pPr>
            <a:endParaRPr lang="cs-CZ" dirty="0">
              <a:solidFill>
                <a:schemeClr val="accent1">
                  <a:lumMod val="75000"/>
                </a:schemeClr>
              </a:solidFill>
            </a:endParaRPr>
          </a:p>
          <a:p>
            <a:pPr marL="0" indent="0" algn="just">
              <a:buNone/>
            </a:pPr>
            <a:r>
              <a:rPr lang="cs-CZ" dirty="0" smtClean="0">
                <a:solidFill>
                  <a:schemeClr val="accent1">
                    <a:lumMod val="75000"/>
                  </a:schemeClr>
                </a:solidFill>
              </a:rPr>
              <a:t>Životopis obsahuje následující komponenty: </a:t>
            </a:r>
          </a:p>
          <a:p>
            <a:pPr>
              <a:buNone/>
            </a:pPr>
            <a:endParaRPr lang="cs-CZ" dirty="0" smtClean="0"/>
          </a:p>
          <a:p>
            <a:pPr marL="0" lvl="0" indent="0" algn="just">
              <a:buNone/>
            </a:pPr>
            <a:r>
              <a:rPr lang="cs-CZ" dirty="0" smtClean="0"/>
              <a:t>osobní údaje, včetně jazykových znalostí, praxi, dosažené vzdělání a odbornou přípravu </a:t>
            </a:r>
          </a:p>
          <a:p>
            <a:pPr marL="0" lvl="0" indent="0" algn="just">
              <a:buNone/>
            </a:pPr>
            <a:r>
              <a:rPr lang="cs-CZ" dirty="0" smtClean="0"/>
              <a:t>údaje o dalších schopnostech dané osoby s důrazem na technické, organizační, umělecké a sociální dovednosti </a:t>
            </a:r>
          </a:p>
          <a:p>
            <a:pPr marL="0" lvl="0" indent="0" algn="just">
              <a:buNone/>
            </a:pPr>
            <a:r>
              <a:rPr lang="cs-CZ" dirty="0" smtClean="0"/>
              <a:t>další údaje, jež lze připojit k tomuto dokumentu v podobě jedné nebo více příloh </a:t>
            </a:r>
          </a:p>
          <a:p>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bodyPr>
          <a:lstStyle/>
          <a:p>
            <a:r>
              <a:rPr lang="cs-CZ" b="1" dirty="0" smtClean="0"/>
              <a:t/>
            </a:r>
            <a:br>
              <a:rPr lang="cs-CZ" b="1" dirty="0" smtClean="0"/>
            </a:br>
            <a:r>
              <a:rPr lang="cs-CZ" b="1" dirty="0" err="1" smtClean="0"/>
              <a:t>Europass</a:t>
            </a:r>
            <a:r>
              <a:rPr lang="cs-CZ" b="1" dirty="0" smtClean="0"/>
              <a:t> - jazykové portfolio</a:t>
            </a:r>
            <a:r>
              <a:rPr lang="cs-CZ" dirty="0" smtClean="0"/>
              <a:t/>
            </a:r>
            <a:br>
              <a:rPr lang="cs-CZ" dirty="0" smtClean="0"/>
            </a:br>
            <a:endParaRPr lang="cs-CZ" dirty="0"/>
          </a:p>
        </p:txBody>
      </p:sp>
      <p:sp>
        <p:nvSpPr>
          <p:cNvPr id="3" name="Zástupný symbol pro obsah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fontScale="70000" lnSpcReduction="20000"/>
          </a:bodyPr>
          <a:lstStyle/>
          <a:p>
            <a:pPr marL="0" indent="0" algn="just">
              <a:buNone/>
            </a:pPr>
            <a:r>
              <a:rPr lang="cs-CZ" dirty="0" smtClean="0"/>
              <a:t>Do tohoto dokladu si držitelé mohou zaznamenávat přehled o úrovni znalostí, kterých dosáhli v jednom nebo několika cizích jazycích, a umožňuje jim poskytnout podrobné a mezinárodně srovnatelné údaje. Hodnotí se všechny znalosti bez ohledu na to, zda byly získány v rámci formální vzdělávací soustavy nebo mimo ni.</a:t>
            </a:r>
          </a:p>
          <a:p>
            <a:pPr marL="0" indent="0" algn="just">
              <a:buNone/>
            </a:pPr>
            <a:endParaRPr lang="cs-CZ" dirty="0">
              <a:solidFill>
                <a:schemeClr val="accent1">
                  <a:lumMod val="75000"/>
                </a:schemeClr>
              </a:solidFill>
            </a:endParaRPr>
          </a:p>
          <a:p>
            <a:pPr marL="0" indent="0" algn="just">
              <a:buNone/>
            </a:pPr>
            <a:r>
              <a:rPr lang="cs-CZ" dirty="0" smtClean="0">
                <a:solidFill>
                  <a:schemeClr val="accent1">
                    <a:lumMod val="75000"/>
                  </a:schemeClr>
                </a:solidFill>
              </a:rPr>
              <a:t>Obsahuje tři komponenty: </a:t>
            </a:r>
          </a:p>
          <a:p>
            <a:pPr algn="ctr">
              <a:buNone/>
            </a:pPr>
            <a:endParaRPr lang="cs-CZ" dirty="0" smtClean="0">
              <a:solidFill>
                <a:schemeClr val="accent1">
                  <a:lumMod val="75000"/>
                </a:schemeClr>
              </a:solidFill>
            </a:endParaRPr>
          </a:p>
          <a:p>
            <a:pPr marL="0" lvl="0" indent="0" algn="just">
              <a:buNone/>
            </a:pPr>
            <a:r>
              <a:rPr lang="cs-CZ" dirty="0" smtClean="0"/>
              <a:t>jazykový pas, který jeho držitel pravidelně aktualizuje. Popisuje zde své jazykové dovednosti podle běžných kritérií uznávaných v celé EU</a:t>
            </a:r>
          </a:p>
          <a:p>
            <a:pPr marL="0" lvl="0" indent="0" algn="just">
              <a:buNone/>
            </a:pPr>
            <a:r>
              <a:rPr lang="cs-CZ" dirty="0" smtClean="0"/>
              <a:t>podrobný jazykový životopis popisující zkušenosti držitele s každým jazykem</a:t>
            </a:r>
          </a:p>
          <a:p>
            <a:pPr marL="0" lvl="0" indent="0" algn="just">
              <a:buNone/>
            </a:pPr>
            <a:r>
              <a:rPr lang="cs-CZ" dirty="0" smtClean="0"/>
              <a:t>složku s ukázkami vlastních prací dokládajících dosažené jazykové dovednosti </a:t>
            </a: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fontScale="90000"/>
          </a:bodyPr>
          <a:lstStyle/>
          <a:p>
            <a:r>
              <a:rPr lang="cs-CZ" b="1" dirty="0" smtClean="0"/>
              <a:t/>
            </a:r>
            <a:br>
              <a:rPr lang="cs-CZ" b="1" dirty="0" smtClean="0"/>
            </a:br>
            <a:r>
              <a:rPr lang="cs-CZ" b="1" dirty="0" err="1" smtClean="0"/>
              <a:t>Europass</a:t>
            </a:r>
            <a:r>
              <a:rPr lang="cs-CZ" b="1" dirty="0" smtClean="0"/>
              <a:t> - mobilita</a:t>
            </a:r>
            <a:r>
              <a:rPr lang="cs-CZ" dirty="0" smtClean="0"/>
              <a:t/>
            </a:r>
            <a:br>
              <a:rPr lang="cs-CZ" dirty="0" smtClean="0"/>
            </a:br>
            <a:endParaRPr lang="cs-CZ" dirty="0"/>
          </a:p>
        </p:txBody>
      </p:sp>
      <p:sp>
        <p:nvSpPr>
          <p:cNvPr id="3" name="Zástupný symbol pro obsah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fontScale="62500" lnSpcReduction="20000"/>
          </a:bodyPr>
          <a:lstStyle/>
          <a:p>
            <a:pPr marL="0" indent="0" algn="just">
              <a:buNone/>
            </a:pPr>
            <a:r>
              <a:rPr lang="cs-CZ" dirty="0" smtClean="0"/>
              <a:t>Účelem tohoto dokladu je zaznamenat s použitím společného vzoru absolvovanou studijní stáž nebo odbornou praxi. NCE ČR všechny dokumenty kompletuje do oficiálních mezinárodně jednotných desek, zařazuje držitele do evropské databáze a poskytuje poradenský a informační servis.</a:t>
            </a:r>
          </a:p>
          <a:p>
            <a:pPr marL="0" indent="0" algn="just">
              <a:buNone/>
            </a:pPr>
            <a:r>
              <a:rPr lang="cs-CZ" dirty="0" smtClean="0"/>
              <a:t> </a:t>
            </a:r>
          </a:p>
          <a:p>
            <a:pPr marL="0" indent="0" algn="just">
              <a:buNone/>
            </a:pPr>
            <a:r>
              <a:rPr lang="cs-CZ" dirty="0" smtClean="0"/>
              <a:t>Jde o osobní doklad, který umožní držiteli lépe prokázat, jaký přínos pro něj tato zkušenost měla, zejména z hlediska nabytých schopností. Vyplňuje jej vysílající organizace a hostitelská organizace, které se účastní daného projektu zaměřeného na mobilitu, a to v jazyce, na němž se tyto organizace s dotyčnou osobou dohodnou. </a:t>
            </a:r>
          </a:p>
          <a:p>
            <a:pPr marL="0" indent="0" algn="just">
              <a:buNone/>
            </a:pPr>
            <a:endParaRPr lang="cs-CZ" dirty="0" smtClean="0"/>
          </a:p>
          <a:p>
            <a:pPr marL="0" indent="0" algn="just">
              <a:buNone/>
            </a:pPr>
            <a:r>
              <a:rPr lang="cs-CZ" dirty="0" smtClean="0"/>
              <a:t>Občané, kteří získají doklad </a:t>
            </a:r>
            <a:r>
              <a:rPr lang="cs-CZ" dirty="0" err="1" smtClean="0"/>
              <a:t>Europass</a:t>
            </a:r>
            <a:r>
              <a:rPr lang="cs-CZ" dirty="0" smtClean="0"/>
              <a:t> - mobilita, mají právo požádat o překlad do druhého jazyka, který si zvolí mezi jazyky vysílající organizace a hostitelské organizace, nebo do třetího evropského jazyka. </a:t>
            </a:r>
          </a:p>
          <a:p>
            <a:pPr marL="0" indent="0">
              <a:buNone/>
            </a:pPr>
            <a:endParaRPr lang="cs-CZ" dirty="0"/>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style>
          <a:lnRef idx="2">
            <a:schemeClr val="accent3"/>
          </a:lnRef>
          <a:fillRef idx="1">
            <a:schemeClr val="lt1"/>
          </a:fillRef>
          <a:effectRef idx="0">
            <a:schemeClr val="accent3"/>
          </a:effectRef>
          <a:fontRef idx="minor">
            <a:schemeClr val="dk1"/>
          </a:fontRef>
        </p:style>
        <p:txBody>
          <a:bodyPr>
            <a:normAutofit fontScale="90000"/>
          </a:bodyPr>
          <a:lstStyle/>
          <a:p>
            <a:r>
              <a:rPr lang="cs-CZ" b="1" dirty="0" smtClean="0"/>
              <a:t/>
            </a:r>
            <a:br>
              <a:rPr lang="cs-CZ" b="1" dirty="0" smtClean="0"/>
            </a:br>
            <a:r>
              <a:rPr lang="cs-CZ" b="1" dirty="0" err="1" smtClean="0"/>
              <a:t>Europass</a:t>
            </a:r>
            <a:r>
              <a:rPr lang="cs-CZ" b="1" dirty="0" smtClean="0"/>
              <a:t> - dodatky</a:t>
            </a:r>
            <a:r>
              <a:rPr lang="cs-CZ" dirty="0" smtClean="0"/>
              <a:t/>
            </a:r>
            <a:br>
              <a:rPr lang="cs-CZ" dirty="0" smtClean="0"/>
            </a:br>
            <a:endParaRPr lang="cs-CZ" dirty="0"/>
          </a:p>
        </p:txBody>
      </p:sp>
      <p:sp>
        <p:nvSpPr>
          <p:cNvPr id="3" name="Zástupný symbol pro obsah 2"/>
          <p:cNvSpPr>
            <a:spLocks noGrp="1"/>
          </p:cNvSpPr>
          <p:nvPr>
            <p:ph idx="1"/>
          </p:nvPr>
        </p:nvSpPr>
        <p:spPr>
          <a:xfrm>
            <a:off x="457200" y="1600200"/>
            <a:ext cx="8229600" cy="5043510"/>
          </a:xfrm>
        </p:spPr>
        <p:style>
          <a:lnRef idx="1">
            <a:schemeClr val="accent3"/>
          </a:lnRef>
          <a:fillRef idx="2">
            <a:schemeClr val="accent3"/>
          </a:fillRef>
          <a:effectRef idx="1">
            <a:schemeClr val="accent3"/>
          </a:effectRef>
          <a:fontRef idx="minor">
            <a:schemeClr val="dk1"/>
          </a:fontRef>
        </p:style>
        <p:txBody>
          <a:bodyPr>
            <a:noAutofit/>
          </a:bodyPr>
          <a:lstStyle/>
          <a:p>
            <a:pPr marL="0" indent="0" algn="just">
              <a:buNone/>
            </a:pPr>
            <a:r>
              <a:rPr lang="cs-CZ" sz="1600" b="1" dirty="0" err="1" smtClean="0"/>
              <a:t>Europass</a:t>
            </a:r>
            <a:r>
              <a:rPr lang="cs-CZ" sz="1600" b="1" dirty="0" smtClean="0"/>
              <a:t> - dodatek certifikátu</a:t>
            </a:r>
          </a:p>
          <a:p>
            <a:pPr marL="0" indent="0" algn="just">
              <a:buNone/>
            </a:pPr>
            <a:r>
              <a:rPr lang="cs-CZ" sz="1600" dirty="0" smtClean="0"/>
              <a:t>Tento doklad je připojen k osvědčení o středním či vyšším odborném vzdělání (v České republice se jedná o výuční list, vysvědčení o maturitní zkoušce a vysvědčení o absolutoriu), který má usnadnit pochopení významu osvědčení z hlediska schopností získaných jeho držitelem. Nenahrazuje původní osvědčení a nezakládá nárok na úřední uznání původního osvědčení ze strany orgánů jiných zemí. Na druhé straně usnadňuje řádné posouzení původního osvědčení a může tak napomoci získat jeho uznání příslušnými orgány. Tento dokument ještě v naší republice nebyl poskytován a pro žadatele bude do doby vydání nové zákonné normy vypracován na základě žádosti v Národním centru </a:t>
            </a:r>
            <a:r>
              <a:rPr lang="cs-CZ" sz="1600" dirty="0" err="1" smtClean="0"/>
              <a:t>Europass</a:t>
            </a:r>
            <a:r>
              <a:rPr lang="cs-CZ" sz="1600" dirty="0" smtClean="0"/>
              <a:t> Česká republika. </a:t>
            </a:r>
          </a:p>
          <a:p>
            <a:pPr marL="0" indent="0" algn="just">
              <a:buNone/>
            </a:pPr>
            <a:r>
              <a:rPr lang="cs-CZ" sz="1600" b="1" dirty="0" err="1" smtClean="0"/>
              <a:t>Europass</a:t>
            </a:r>
            <a:r>
              <a:rPr lang="cs-CZ" sz="1600" b="1" dirty="0" smtClean="0"/>
              <a:t> - dodatek diplomu</a:t>
            </a:r>
            <a:endParaRPr lang="cs-CZ" sz="1600" dirty="0" smtClean="0"/>
          </a:p>
          <a:p>
            <a:pPr marL="0" indent="0" algn="just">
              <a:buNone/>
            </a:pPr>
            <a:r>
              <a:rPr lang="cs-CZ" sz="1600" dirty="0" smtClean="0"/>
              <a:t>Tento doklad má usnadnit pochopení významu vysokoškolského diplomu z hlediska znalostí a schopností získaných jeho držitelem. Popisuje povahu, úroveň, kontext, obsah a statut studia, které absolvoval a úspěšně zakončil držitel diplomu. Dokument nenahrazuje původní diplom a nezakládá nárok na úřední uznání původního diplomu ze strany akademických institucí jiných zemí. Na druhé straně usnadňuje řádné posouzení původního diplomu a může tak napomoci získat jeho uznání příslušnými orgány nebo pracovníky odpovědnými za přijímací řízení vysokoškolských institucí. Dodatek diplomu zhotovují vysoké školy podle vzoru, jenž vypracovala, vyzkoušela a upravila společná pracovní skupina Evropské komise, Rady Evropy a UNESCO. </a:t>
            </a:r>
          </a:p>
          <a:p>
            <a:pPr algn="just"/>
            <a:endParaRPr lang="cs-CZ" sz="1600" dirty="0"/>
          </a:p>
        </p:txBody>
      </p:sp>
    </p:spTree>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1600200"/>
            <a:ext cx="9144000" cy="5257800"/>
          </a:xfrm>
        </p:spPr>
        <p:style>
          <a:lnRef idx="2">
            <a:schemeClr val="accent4"/>
          </a:lnRef>
          <a:fillRef idx="1">
            <a:schemeClr val="lt1"/>
          </a:fillRef>
          <a:effectRef idx="0">
            <a:schemeClr val="accent4"/>
          </a:effectRef>
          <a:fontRef idx="minor">
            <a:schemeClr val="dk1"/>
          </a:fontRef>
        </p:style>
        <p:txBody>
          <a:bodyPr>
            <a:normAutofit/>
          </a:bodyPr>
          <a:lstStyle/>
          <a:p>
            <a:pPr marL="0" indent="0" algn="just">
              <a:buNone/>
            </a:pPr>
            <a:r>
              <a:rPr lang="cs-CZ" sz="2000" dirty="0" smtClean="0"/>
              <a:t>Observační metodu lze používat tam, kde nechceme, aby sledovaný klient dopředu věděl, že je pozorován.  Díky tomu lze mít jistotu, že nedochází k záměrnému zkreslování jeho pozorovaného chování. Observace je vhodná v případech, kdy by slovní vyjadřování mohlo působit pozorovaným problémy, příp. slouží jako kontrola při vyhodnocování slovních odpovědí klientů.</a:t>
            </a:r>
          </a:p>
          <a:p>
            <a:pPr algn="just"/>
            <a:endParaRPr lang="cs-CZ" sz="2000" dirty="0" smtClean="0"/>
          </a:p>
          <a:p>
            <a:pPr marL="0" indent="0" algn="just">
              <a:buNone/>
            </a:pPr>
            <a:r>
              <a:rPr lang="cs-CZ" sz="2000" dirty="0" smtClean="0">
                <a:solidFill>
                  <a:schemeClr val="accent4">
                    <a:lumMod val="75000"/>
                  </a:schemeClr>
                </a:solidFill>
              </a:rPr>
              <a:t>Subjektivní faktory působící při pozorování klientů: </a:t>
            </a:r>
            <a:r>
              <a:rPr lang="cs-CZ" sz="2000" dirty="0" smtClean="0"/>
              <a:t>haló efekt, logická chyba, předsudky, </a:t>
            </a:r>
            <a:r>
              <a:rPr lang="cs-CZ" sz="2000" dirty="0" err="1" smtClean="0"/>
              <a:t>stereotypizace</a:t>
            </a:r>
            <a:r>
              <a:rPr lang="cs-CZ" sz="2000" dirty="0" smtClean="0"/>
              <a:t> a analogie, figura a pozadí, aktuální psychický stav, tendence k průměru, kontrast, shovívavost pozorovatele.</a:t>
            </a:r>
          </a:p>
          <a:p>
            <a:pPr algn="just"/>
            <a:endParaRPr lang="cs-CZ" sz="2000" dirty="0" smtClean="0"/>
          </a:p>
          <a:p>
            <a:pPr marL="0" indent="0" algn="just">
              <a:buNone/>
            </a:pPr>
            <a:r>
              <a:rPr lang="cs-CZ" sz="2000" dirty="0" smtClean="0"/>
              <a:t>Osobní pozorování jako pozorování v přirozených podmínkách blízké realitě</a:t>
            </a:r>
          </a:p>
          <a:p>
            <a:pPr marL="0" indent="0" algn="just">
              <a:buNone/>
            </a:pPr>
            <a:r>
              <a:rPr lang="cs-CZ" sz="2000" dirty="0" smtClean="0"/>
              <a:t>Mechanické pozorování, kdy sledovaný jev zaznamenává technické zařízení (videokamera – zjišťování chování a jednání uchazeče o zaměstnání, skupinové rozhovory, diktafon – individuální a skupinové rozhovory)</a:t>
            </a:r>
            <a:br>
              <a:rPr lang="cs-CZ" sz="2000" dirty="0" smtClean="0"/>
            </a:br>
            <a:endParaRPr lang="cs-CZ" sz="2000" dirty="0" smtClean="0"/>
          </a:p>
          <a:p>
            <a:endParaRPr lang="cs-CZ" dirty="0"/>
          </a:p>
        </p:txBody>
      </p:sp>
      <p:sp>
        <p:nvSpPr>
          <p:cNvPr id="2" name="Nadpis 1"/>
          <p:cNvSpPr>
            <a:spLocks noGrp="1"/>
          </p:cNvSpPr>
          <p:nvPr>
            <p:ph type="title"/>
          </p:nvPr>
        </p:nvSpPr>
        <p:spPr>
          <a:xfrm>
            <a:off x="0" y="274638"/>
            <a:ext cx="9144000" cy="1143000"/>
          </a:xfrm>
          <a:scene3d>
            <a:camera prst="obliqueTopLeft"/>
            <a:lightRig rig="threePt" dir="t"/>
          </a:scene3d>
        </p:spPr>
        <p:style>
          <a:lnRef idx="1">
            <a:schemeClr val="accent4"/>
          </a:lnRef>
          <a:fillRef idx="2">
            <a:schemeClr val="accent4"/>
          </a:fillRef>
          <a:effectRef idx="1">
            <a:schemeClr val="accent4"/>
          </a:effectRef>
          <a:fontRef idx="minor">
            <a:schemeClr val="dk1"/>
          </a:fontRef>
        </p:style>
        <p:txBody>
          <a:bodyPr>
            <a:normAutofit fontScale="90000"/>
          </a:bodyPr>
          <a:lstStyle/>
          <a:p>
            <a:r>
              <a:rPr lang="cs-CZ" dirty="0" smtClean="0"/>
              <a:t>7.2 Observační metoda </a:t>
            </a:r>
            <a:br>
              <a:rPr lang="cs-CZ" dirty="0" smtClean="0"/>
            </a:br>
            <a:r>
              <a:rPr lang="cs-CZ" dirty="0" smtClean="0"/>
              <a:t>s kvantitativní a kvalitativní interpretací</a:t>
            </a:r>
          </a:p>
        </p:txBody>
      </p:sp>
    </p:spTree>
  </p:cSld>
  <p:clrMapOvr>
    <a:masterClrMapping/>
  </p:clrMapOvr>
  <p:transition>
    <p:cut thruBlk="1"/>
  </p:transition>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560</TotalTime>
  <Words>2472</Words>
  <Application>Microsoft Office PowerPoint</Application>
  <PresentationFormat>Předvádění na obrazovce (4:3)</PresentationFormat>
  <Paragraphs>231</Paragraphs>
  <Slides>20</Slides>
  <Notes>19</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20</vt:i4>
      </vt:variant>
    </vt:vector>
  </HeadingPairs>
  <TitlesOfParts>
    <vt:vector size="23" baseType="lpstr">
      <vt:lpstr>Arial</vt:lpstr>
      <vt:lpstr>Calibri</vt:lpstr>
      <vt:lpstr>Motiv sady Office</vt:lpstr>
      <vt:lpstr>7. Diagnostika profesního poradenství</vt:lpstr>
      <vt:lpstr>7. Diagnostika profesního poradenství</vt:lpstr>
      <vt:lpstr>7.1 Obsahová analýza dokumentů „Osobního profesního portfolia“</vt:lpstr>
      <vt:lpstr>  Co je Europass  a kdo řídí vydávání Europassu? ? </vt:lpstr>
      <vt:lpstr> Europass - životopis </vt:lpstr>
      <vt:lpstr> Europass - jazykové portfolio </vt:lpstr>
      <vt:lpstr> Europass - mobilita </vt:lpstr>
      <vt:lpstr> Europass - dodatky </vt:lpstr>
      <vt:lpstr>7.2 Observační metoda  s kvantitativní a kvalitativní interpretací</vt:lpstr>
      <vt:lpstr>       Postup  při osobním pozorování</vt:lpstr>
      <vt:lpstr>Kvantitativní interpretace</vt:lpstr>
      <vt:lpstr>Kvalitativní interpretace</vt:lpstr>
      <vt:lpstr>7.3 Interakční analýza v konkurzních řízeních do zaměstnání (Assessment Centre)</vt:lpstr>
      <vt:lpstr>  7.3 Interakční analýza v konkurzních řízeních do zaměstnání (Assessment Centre) </vt:lpstr>
      <vt:lpstr> Metody (outdoor) Assessment/Development Centra  </vt:lpstr>
      <vt:lpstr> Metody (outdoor) Assessment/Development Centra  </vt:lpstr>
      <vt:lpstr>Postupy interakční analýzy v konkurzu uchazečů o zaměstnání </vt:lpstr>
      <vt:lpstr>Klastr 1</vt:lpstr>
      <vt:lpstr>Klastr 2</vt:lpstr>
      <vt:lpstr>Klastr 3</vt:lpstr>
    </vt:vector>
  </TitlesOfParts>
  <Company>OPS SU Karviná</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Úvod do profesního poradenství</dc:title>
  <dc:creator>Alina Kubicová</dc:creator>
  <cp:lastModifiedBy>svobodovad</cp:lastModifiedBy>
  <cp:revision>71</cp:revision>
  <dcterms:created xsi:type="dcterms:W3CDTF">2009-01-12T13:33:26Z</dcterms:created>
  <dcterms:modified xsi:type="dcterms:W3CDTF">2018-10-30T16:48:02Z</dcterms:modified>
</cp:coreProperties>
</file>