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70" r:id="rId5"/>
    <p:sldId id="271" r:id="rId6"/>
    <p:sldId id="266" r:id="rId7"/>
    <p:sldId id="267" r:id="rId8"/>
    <p:sldId id="268" r:id="rId9"/>
    <p:sldId id="27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33472-7BE1-4F6E-B676-DB1B38A78232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24FB3-78ED-4C15-BCE1-0DF3E42860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746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8. tématu Poradc</a:t>
            </a:r>
            <a:r>
              <a:rPr lang="cs-CZ" baseline="0" dirty="0" smtClean="0"/>
              <a:t>e v profesním poradenství,</a:t>
            </a:r>
            <a:r>
              <a:rPr lang="cs-CZ" dirty="0" smtClean="0"/>
              <a:t> které</a:t>
            </a:r>
            <a:r>
              <a:rPr lang="cs-CZ" baseline="0" dirty="0" smtClean="0"/>
              <a:t> je členěno na 8.1, 8.2 a 8.3.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512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sociálním rolím poradce v profesím poradenství.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212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prvním třem rolím profesního poradce v</a:t>
            </a:r>
            <a:r>
              <a:rPr lang="cs-CZ" baseline="0" dirty="0" smtClean="0"/>
              <a:t> roli poskytovatele </a:t>
            </a:r>
            <a:r>
              <a:rPr lang="cs-CZ" baseline="0" dirty="0" err="1" smtClean="0"/>
              <a:t>facilitativní</a:t>
            </a:r>
            <a:r>
              <a:rPr lang="cs-CZ" baseline="0" dirty="0" smtClean="0"/>
              <a:t> poradenské intervence.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587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Přecházíme k dalším</a:t>
            </a:r>
            <a:r>
              <a:rPr lang="cs-CZ" baseline="0" dirty="0" smtClean="0"/>
              <a:t> </a:t>
            </a:r>
            <a:r>
              <a:rPr lang="cs-CZ" dirty="0" smtClean="0"/>
              <a:t>třem rolím profesního poradce v</a:t>
            </a:r>
            <a:r>
              <a:rPr lang="cs-CZ" baseline="0" dirty="0" smtClean="0"/>
              <a:t> roli poskytovatele </a:t>
            </a:r>
            <a:r>
              <a:rPr lang="cs-CZ" baseline="0" dirty="0" err="1" smtClean="0"/>
              <a:t>facilitativní</a:t>
            </a:r>
            <a:r>
              <a:rPr lang="cs-CZ" baseline="0" dirty="0" smtClean="0"/>
              <a:t> poradenské intervence.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36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 kvalifikace jako profesní způsobilosti poradce/pedagoga</a:t>
            </a:r>
            <a:r>
              <a:rPr lang="cs-CZ" baseline="0" dirty="0" smtClean="0"/>
              <a:t> v profesním poradenství </a:t>
            </a:r>
          </a:p>
          <a:p>
            <a:r>
              <a:rPr lang="cs-CZ" baseline="0" dirty="0" smtClean="0"/>
              <a:t>s ohledem na kariérní stupně.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195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 vzdělávání výchovných poradců ve školském</a:t>
            </a:r>
            <a:r>
              <a:rPr lang="cs-CZ" sz="1000" baseline="0" dirty="0" smtClean="0"/>
              <a:t> resortu.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792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ke kompetencím poradce v profesním poradenství.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342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 vysvětlení instrumentální, sociální a expresivní kompetence</a:t>
            </a:r>
            <a:r>
              <a:rPr lang="cs-CZ" sz="1000" baseline="0" dirty="0" smtClean="0"/>
              <a:t> poradce v profesním poradenství.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36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 slova: pravdivost faktů, správnost norem, věrohodnost forem vyjadřování.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678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D2CE7-E17D-4415-B901-2691E69BE709}" type="datetimeFigureOut">
              <a:rPr lang="cs-CZ" smtClean="0"/>
              <a:pPr/>
              <a:t>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643998" cy="1470025"/>
          </a:xfrm>
          <a:scene3d>
            <a:camera prst="perspectiveRelaxed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8. Poradce v profesním poradenství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1066792"/>
          </a:xfrm>
          <a:scene3d>
            <a:camera prst="perspectiveLef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200" b="1" smtClean="0">
                <a:solidFill>
                  <a:schemeClr val="tx1"/>
                </a:solidFill>
              </a:rPr>
              <a:t>Dagmar Svobodová</a:t>
            </a:r>
            <a:endParaRPr lang="cs-CZ" sz="2200" b="1" dirty="0" smtClean="0">
              <a:solidFill>
                <a:schemeClr val="tx1"/>
              </a:solidFill>
            </a:endParaRPr>
          </a:p>
          <a:p>
            <a:endParaRPr lang="cs-CZ" sz="2200" dirty="0" smtClean="0">
              <a:solidFill>
                <a:schemeClr val="tx1"/>
              </a:solidFill>
            </a:endParaRPr>
          </a:p>
          <a:p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8. Poradce v profesním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cs-CZ" dirty="0" smtClean="0"/>
              <a:t>8.1 Sociální role poradce v profesním poradenství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8.2 Kvalifikace poradce v profesním poradenství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8.3 Instrumentální, sociální a expresivní kompetence poradce v profesním poradenství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600" dirty="0" smtClean="0"/>
              <a:t>8.1 Sociální role poradce v profesním poradenství</a:t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3387" y="1000108"/>
            <a:ext cx="9144000" cy="5857892"/>
          </a:xfrm>
          <a:scene3d>
            <a:camera prst="perspectiveRigh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Role poradce jako </a:t>
            </a:r>
            <a:r>
              <a:rPr lang="cs-CZ" i="1" dirty="0" smtClean="0"/>
              <a:t>poskytovatele</a:t>
            </a:r>
            <a:r>
              <a:rPr lang="cs-CZ" dirty="0" smtClean="0"/>
              <a:t> </a:t>
            </a:r>
            <a:r>
              <a:rPr lang="cs-CZ" dirty="0" err="1" smtClean="0"/>
              <a:t>facilitativní</a:t>
            </a:r>
            <a:r>
              <a:rPr lang="cs-CZ" dirty="0" smtClean="0"/>
              <a:t> poradenské intervence je determinována z  hlediska pohledu poradce na problém klienta pružností stylu </a:t>
            </a:r>
            <a:r>
              <a:rPr lang="cs-CZ" i="1" dirty="0" smtClean="0"/>
              <a:t>nabídky</a:t>
            </a:r>
            <a:r>
              <a:rPr lang="cs-CZ" dirty="0" smtClean="0"/>
              <a:t> </a:t>
            </a:r>
            <a:r>
              <a:rPr lang="cs-CZ" dirty="0" err="1" smtClean="0"/>
              <a:t>facilitativní</a:t>
            </a:r>
            <a:r>
              <a:rPr lang="cs-CZ" dirty="0" smtClean="0"/>
              <a:t> poradenské intervence klientovi.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Poradci pracují s klienty podle svých schopností a svého postavení. Jako cílová skupina poradenských koncepcí poradci z hlediska změn v organizaci poradenské intervence, v její metodologii a obsahu musejí projít speciálním výcvikem dřív, než dochází k jakýmkoliv změnám v poradenském </a:t>
            </a:r>
            <a:r>
              <a:rPr lang="cs-CZ" i="1" dirty="0" err="1" smtClean="0"/>
              <a:t>cu</a:t>
            </a:r>
            <a:r>
              <a:rPr lang="cs-CZ" i="1" dirty="0" err="1" smtClean="0"/>
              <a:t>rriculu</a:t>
            </a:r>
            <a:r>
              <a:rPr lang="cs-CZ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pPr algn="just"/>
            <a:r>
              <a:rPr lang="cs-CZ" dirty="0" smtClean="0"/>
              <a:t>Poradce v roli poskytovatele </a:t>
            </a:r>
            <a:r>
              <a:rPr lang="cs-CZ" dirty="0" err="1" smtClean="0"/>
              <a:t>facilitativní</a:t>
            </a:r>
            <a:r>
              <a:rPr lang="cs-CZ" dirty="0" smtClean="0"/>
              <a:t> poradenské intervence se nepovažuje za </a:t>
            </a:r>
            <a:r>
              <a:rPr lang="cs-CZ" i="1" dirty="0" smtClean="0"/>
              <a:t>experta </a:t>
            </a:r>
            <a:r>
              <a:rPr lang="cs-CZ" i="1" dirty="0" smtClean="0"/>
              <a:t>na </a:t>
            </a:r>
            <a:r>
              <a:rPr lang="cs-CZ" i="1" dirty="0" smtClean="0"/>
              <a:t>život</a:t>
            </a:r>
            <a:r>
              <a:rPr lang="cs-CZ" dirty="0" smtClean="0"/>
              <a:t> </a:t>
            </a:r>
            <a:r>
              <a:rPr lang="cs-CZ" dirty="0" smtClean="0"/>
              <a:t>a netrpí </a:t>
            </a:r>
            <a:r>
              <a:rPr lang="cs-CZ" i="1" dirty="0" smtClean="0"/>
              <a:t>bludem omnipotence</a:t>
            </a:r>
            <a:r>
              <a:rPr lang="cs-CZ" dirty="0" smtClean="0"/>
              <a:t>. </a:t>
            </a:r>
            <a:r>
              <a:rPr lang="cs-CZ" dirty="0" smtClean="0"/>
              <a:t>Poradce ví, že  v  lidských životech klientů nebude nikdy existovat lineární kauzalita, kdy stejná příčina povede k podobným následkům. Expertům </a:t>
            </a:r>
            <a:r>
              <a:rPr lang="cs-CZ" i="1" dirty="0" smtClean="0"/>
              <a:t>receptů </a:t>
            </a:r>
            <a:r>
              <a:rPr lang="cs-CZ" i="1" dirty="0" smtClean="0"/>
              <a:t>na </a:t>
            </a:r>
            <a:r>
              <a:rPr lang="cs-CZ" i="1" dirty="0" smtClean="0"/>
              <a:t>život</a:t>
            </a:r>
            <a:r>
              <a:rPr lang="cs-CZ" dirty="0" smtClean="0"/>
              <a:t>, </a:t>
            </a:r>
            <a:r>
              <a:rPr lang="cs-CZ" dirty="0" smtClean="0"/>
              <a:t>jak správně upřesňovat a konkretizovat u klientů řešení problému, totiž </a:t>
            </a:r>
            <a:r>
              <a:rPr lang="cs-CZ" i="1" dirty="0" smtClean="0"/>
              <a:t>odzvonilo</a:t>
            </a:r>
            <a:r>
              <a:rPr lang="cs-CZ" dirty="0" smtClean="0"/>
              <a:t>. </a:t>
            </a:r>
            <a:endParaRPr lang="cs-CZ" dirty="0" smtClean="0"/>
          </a:p>
          <a:p>
            <a:endParaRPr lang="cs-CZ" dirty="0" smtClean="0"/>
          </a:p>
          <a:p>
            <a:pPr algn="just"/>
            <a:r>
              <a:rPr lang="cs-CZ" dirty="0" smtClean="0"/>
              <a:t>Z uvedeného důvodu se poradci zamýšlejí, jaké vlastnosti a principy jsou významné při výkonu jejich profese ve </a:t>
            </a:r>
            <a:r>
              <a:rPr lang="cs-CZ" dirty="0" err="1" smtClean="0"/>
              <a:t>facilitativní</a:t>
            </a:r>
            <a:r>
              <a:rPr lang="cs-CZ" dirty="0" smtClean="0"/>
              <a:t> poradenské intervenci s klienty.  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000" dirty="0" smtClean="0"/>
              <a:t>Metodika </a:t>
            </a:r>
            <a:r>
              <a:rPr lang="cs-CZ" sz="2000" dirty="0" err="1" smtClean="0"/>
              <a:t>facilitativní</a:t>
            </a:r>
            <a:r>
              <a:rPr lang="cs-CZ" sz="2000" dirty="0" smtClean="0"/>
              <a:t> poradenské intervence preferuje odlišné základní charakteristiky poradce, které popisují v knize </a:t>
            </a:r>
            <a:r>
              <a:rPr lang="cs-CZ" sz="2000" i="1" dirty="0" smtClean="0"/>
              <a:t>Poradenský proces</a:t>
            </a:r>
            <a:r>
              <a:rPr lang="cs-CZ" sz="2000" dirty="0" smtClean="0"/>
              <a:t> </a:t>
            </a:r>
            <a:r>
              <a:rPr lang="cs-CZ" sz="2000" dirty="0" err="1" smtClean="0"/>
              <a:t>Gabura</a:t>
            </a:r>
            <a:r>
              <a:rPr lang="cs-CZ" sz="2000" dirty="0" smtClean="0"/>
              <a:t> a </a:t>
            </a:r>
            <a:r>
              <a:rPr lang="cs-CZ" sz="2000" dirty="0" err="1" smtClean="0"/>
              <a:t>Pružinská</a:t>
            </a:r>
            <a:r>
              <a:rPr lang="cs-CZ" sz="2000" dirty="0" smtClean="0"/>
              <a:t> (1995).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cene3d>
            <a:camera prst="perspectiveRelaxedModerately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i="1" dirty="0" smtClean="0"/>
              <a:t>Hodnotící</a:t>
            </a:r>
            <a:r>
              <a:rPr lang="cs-CZ" dirty="0" smtClean="0"/>
              <a:t> poradce direktivně vede, hodnotí klienta, jeho postoje, chování a rozhoduje o tom, jaký druh jednání je přiměřený. Kritizuje nebo chválí klienta a vztah obou </a:t>
            </a:r>
            <a:r>
              <a:rPr lang="cs-CZ" i="1" dirty="0" smtClean="0"/>
              <a:t>sociálních aktérů</a:t>
            </a:r>
            <a:r>
              <a:rPr lang="cs-CZ" dirty="0" smtClean="0"/>
              <a:t> je ve </a:t>
            </a:r>
            <a:r>
              <a:rPr lang="cs-CZ" dirty="0" err="1" smtClean="0"/>
              <a:t>facilitativní</a:t>
            </a:r>
            <a:r>
              <a:rPr lang="cs-CZ" dirty="0" smtClean="0"/>
              <a:t> poradenské intervenci nevyvážený. </a:t>
            </a:r>
          </a:p>
          <a:p>
            <a:pPr algn="just">
              <a:buNone/>
            </a:pPr>
            <a:r>
              <a:rPr lang="cs-CZ" i="1" dirty="0" smtClean="0"/>
              <a:t>Interpretující </a:t>
            </a:r>
            <a:r>
              <a:rPr lang="cs-CZ" dirty="0" smtClean="0"/>
              <a:t>poradce komentuje problém klienta. Hledá </a:t>
            </a:r>
            <a:r>
              <a:rPr lang="cs-CZ" i="1" dirty="0" smtClean="0"/>
              <a:t>klíč</a:t>
            </a:r>
            <a:r>
              <a:rPr lang="cs-CZ" dirty="0" smtClean="0"/>
              <a:t> </a:t>
            </a:r>
            <a:r>
              <a:rPr lang="cs-CZ" dirty="0" smtClean="0"/>
              <a:t>k  pochopení kauzality problému a mívá nesrozumitelný styl poradenské práce. Klienti nechápou ve </a:t>
            </a:r>
            <a:r>
              <a:rPr lang="cs-CZ" dirty="0" err="1" smtClean="0"/>
              <a:t>facilitativní</a:t>
            </a:r>
            <a:r>
              <a:rPr lang="cs-CZ" dirty="0" smtClean="0"/>
              <a:t> poradenské intervenci jeho konstrukty, protože jeho poradenská komunikace je složitá a interpretace nejednoznačné. </a:t>
            </a:r>
          </a:p>
          <a:p>
            <a:pPr algn="just">
              <a:buNone/>
            </a:pPr>
            <a:r>
              <a:rPr lang="cs-CZ" i="1" dirty="0" err="1" smtClean="0"/>
              <a:t>Suportivní</a:t>
            </a:r>
            <a:r>
              <a:rPr lang="cs-CZ" dirty="0" smtClean="0"/>
              <a:t> poradce klienta hodně podporuje, pomáhá mu a chrání ho. Přebírá však za něho odpovědnost a nechává klienta závislého na poradenské intervenci. Hrozí zde přenos a proti-přenos. 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Další sociální role profesního poradce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cene3d>
            <a:camera prst="perspectiveRelaxedModerately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i="1" dirty="0" smtClean="0"/>
              <a:t>Naslouchající</a:t>
            </a:r>
            <a:r>
              <a:rPr lang="cs-CZ" dirty="0" smtClean="0"/>
              <a:t> poradce je  zaplavený touhou po informacích. Dlouze </a:t>
            </a:r>
            <a:r>
              <a:rPr lang="cs-CZ" dirty="0" err="1" smtClean="0"/>
              <a:t>exploruje</a:t>
            </a:r>
            <a:r>
              <a:rPr lang="cs-CZ" dirty="0" smtClean="0"/>
              <a:t> klienta v  oblastech, které s problémem nesouvisí. Nezastavuje se ani u relevantních informací, hned pátrá dále. Klienti jsou průběžně pod palbou otázek a mívají pocit zasahování do soukromí. </a:t>
            </a:r>
          </a:p>
          <a:p>
            <a:endParaRPr lang="cs-CZ" dirty="0" smtClean="0"/>
          </a:p>
          <a:p>
            <a:pPr algn="just">
              <a:buNone/>
            </a:pPr>
            <a:r>
              <a:rPr lang="cs-CZ" i="1" dirty="0" smtClean="0"/>
              <a:t>Aktivní</a:t>
            </a:r>
            <a:r>
              <a:rPr lang="cs-CZ" dirty="0" smtClean="0"/>
              <a:t> poradce tlačí klienta k aktivitě. Neposkytuje však klientovi dostatečný prostor k přemýšlení strategie a na zpracování materiálu. Vnáší do poradenské intervence dynamiku, ale také netrpělivost a předčasná rozhodnutí. </a:t>
            </a:r>
          </a:p>
          <a:p>
            <a:endParaRPr lang="cs-CZ" dirty="0" smtClean="0"/>
          </a:p>
          <a:p>
            <a:pPr algn="just">
              <a:buNone/>
            </a:pPr>
            <a:r>
              <a:rPr lang="cs-CZ" i="1" dirty="0" smtClean="0"/>
              <a:t>Reflexivní</a:t>
            </a:r>
            <a:r>
              <a:rPr lang="cs-CZ" dirty="0" smtClean="0"/>
              <a:t>  poradce dává klientovi najevo, že mu rozumí. Nevnáší do </a:t>
            </a:r>
            <a:r>
              <a:rPr lang="cs-CZ" dirty="0" err="1" smtClean="0"/>
              <a:t>facilitativní</a:t>
            </a:r>
            <a:r>
              <a:rPr lang="cs-CZ" dirty="0" smtClean="0"/>
              <a:t> poradenské intervence své interpretace, nechává iniciativu na klientovi a umožňuje mu transparentně projevit vlastní návrhy. Podporuje klientovu nezávislost, kompetence a nepřebírá za klienta odpovědnost.</a:t>
            </a:r>
          </a:p>
          <a:p>
            <a:endParaRPr lang="cs-CZ" dirty="0"/>
          </a:p>
        </p:txBody>
      </p:sp>
    </p:spTree>
  </p:cSld>
  <p:clrMapOvr>
    <a:masterClrMapping/>
  </p:clrMapOvr>
  <p:transition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8.2 Kvalifikace poradce v profesním poradenství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  <a:scene3d>
            <a:camera prst="perspectiveBelow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endParaRPr lang="cs-CZ" i="1" dirty="0" smtClean="0"/>
          </a:p>
          <a:p>
            <a:pPr algn="just"/>
            <a:r>
              <a:rPr lang="cs-CZ" sz="3500" b="1" i="1" dirty="0" smtClean="0"/>
              <a:t>Kvalifikaci</a:t>
            </a:r>
            <a:r>
              <a:rPr lang="cs-CZ" sz="3500" b="1" dirty="0" smtClean="0"/>
              <a:t> lze chápat jako odbornou profesní přípravu, kterou Palán ve </a:t>
            </a:r>
            <a:r>
              <a:rPr lang="cs-CZ" sz="3500" b="1" i="1" dirty="0" smtClean="0"/>
              <a:t>Výkladovém </a:t>
            </a:r>
            <a:r>
              <a:rPr lang="cs-CZ" sz="3500" b="1" i="1" dirty="0" smtClean="0"/>
              <a:t>slovníku vzdělávání </a:t>
            </a:r>
            <a:r>
              <a:rPr lang="cs-CZ" sz="3500" b="1" i="1" dirty="0" smtClean="0"/>
              <a:t>dospělých </a:t>
            </a:r>
            <a:r>
              <a:rPr lang="cs-CZ" sz="3500" b="1" dirty="0" smtClean="0"/>
              <a:t>(</a:t>
            </a:r>
            <a:r>
              <a:rPr lang="cs-CZ" sz="3500" b="1" dirty="0" smtClean="0"/>
              <a:t>1997) rozděluje na </a:t>
            </a:r>
            <a:r>
              <a:rPr lang="cs-CZ" sz="3500" b="1" i="1" dirty="0" smtClean="0"/>
              <a:t>objektivní</a:t>
            </a:r>
            <a:r>
              <a:rPr lang="cs-CZ" sz="3500" b="1" dirty="0" smtClean="0"/>
              <a:t> kvalifikaci a </a:t>
            </a:r>
            <a:r>
              <a:rPr lang="cs-CZ" sz="3500" b="1" i="1" dirty="0" smtClean="0"/>
              <a:t>subjektivní</a:t>
            </a:r>
            <a:r>
              <a:rPr lang="cs-CZ" sz="3500" b="1" dirty="0" smtClean="0"/>
              <a:t> kvalifikaci. Do </a:t>
            </a:r>
            <a:r>
              <a:rPr lang="cs-CZ" sz="3500" b="1" i="1" dirty="0" smtClean="0"/>
              <a:t>objektivní</a:t>
            </a:r>
            <a:r>
              <a:rPr lang="cs-CZ" sz="3500" b="1" dirty="0" smtClean="0"/>
              <a:t> kvalifikace Palán zařazuje požadavky na profesní způsobilost pracovníka vyplývající z náročnosti, charakteru, tempa a odbornosti práce. Do </a:t>
            </a:r>
            <a:r>
              <a:rPr lang="cs-CZ" sz="3500" b="1" i="1" dirty="0" smtClean="0"/>
              <a:t>subjektivní</a:t>
            </a:r>
            <a:r>
              <a:rPr lang="cs-CZ" sz="3500" b="1" dirty="0" smtClean="0"/>
              <a:t> kvalifikace Palán zařazuje schopnosti, dovednosti, návyky, zkušenosti, postoje a kompetence pracovníka získané během profesního života s potenciální možností pro výkon určité pracovní činnosti. </a:t>
            </a:r>
          </a:p>
          <a:p>
            <a:pPr algn="just"/>
            <a:endParaRPr lang="cs-CZ" sz="3500" b="1" dirty="0" smtClean="0"/>
          </a:p>
          <a:p>
            <a:pPr algn="just"/>
            <a:r>
              <a:rPr lang="cs-CZ" sz="3500" b="1" i="1" dirty="0" smtClean="0"/>
              <a:t>Jaký je soulad mezi profesní způsobilostí a subjektivní kvalifikací poradců k </a:t>
            </a:r>
            <a:r>
              <a:rPr lang="cs-CZ" sz="3500" b="1" i="1" dirty="0" err="1" smtClean="0"/>
              <a:t>facilitativní</a:t>
            </a:r>
            <a:r>
              <a:rPr lang="cs-CZ" sz="3500" b="1" i="1" dirty="0" smtClean="0"/>
              <a:t> poradenské intervenci s  klienty?</a:t>
            </a:r>
            <a:r>
              <a:rPr lang="cs-CZ" sz="3500" b="1" dirty="0" smtClean="0"/>
              <a:t> Viděno z uvedeného hlediska se zdá, </a:t>
            </a:r>
            <a:r>
              <a:rPr lang="cs-CZ" sz="3500" b="1" i="1" dirty="0" smtClean="0"/>
              <a:t>že soulad mezi profesní způsobilostí poradců a jejich subjektivní kvalifikací k  </a:t>
            </a:r>
            <a:r>
              <a:rPr lang="cs-CZ" sz="3500" b="1" i="1" dirty="0" err="1" smtClean="0"/>
              <a:t>facilitativní</a:t>
            </a:r>
            <a:r>
              <a:rPr lang="cs-CZ" sz="3500" b="1" i="1" dirty="0" smtClean="0"/>
              <a:t> poradenské intervenci s klienty chybí.</a:t>
            </a:r>
            <a:r>
              <a:rPr lang="cs-CZ" sz="3500" b="1" dirty="0" smtClean="0"/>
              <a:t> V této souvislosti lze očekávat, že zajištění souladu mezi </a:t>
            </a:r>
            <a:r>
              <a:rPr lang="cs-CZ" sz="3500" b="1" i="1" dirty="0" smtClean="0"/>
              <a:t>profesní způsobilostí </a:t>
            </a:r>
            <a:r>
              <a:rPr lang="cs-CZ" sz="3500" b="1" dirty="0" smtClean="0"/>
              <a:t>poradců k </a:t>
            </a:r>
            <a:r>
              <a:rPr lang="cs-CZ" sz="3500" b="1" dirty="0" err="1" smtClean="0"/>
              <a:t>facilitativní</a:t>
            </a:r>
            <a:r>
              <a:rPr lang="cs-CZ" sz="3500" b="1" dirty="0" smtClean="0"/>
              <a:t> poradenské intervenci a jejich </a:t>
            </a:r>
            <a:r>
              <a:rPr lang="cs-CZ" sz="3500" b="1" i="1" dirty="0" smtClean="0"/>
              <a:t>subjektivní kvalifikací</a:t>
            </a:r>
            <a:r>
              <a:rPr lang="cs-CZ" sz="3500" b="1" dirty="0" smtClean="0"/>
              <a:t> klientů bude úkolem jejich dalšího vzdělávání.</a:t>
            </a:r>
          </a:p>
          <a:p>
            <a:pPr algn="just"/>
            <a:endParaRPr lang="cs-CZ" sz="3500" b="1" dirty="0" smtClean="0"/>
          </a:p>
          <a:p>
            <a:pPr algn="just"/>
            <a:r>
              <a:rPr lang="cs-CZ" sz="3500" b="1" dirty="0" smtClean="0"/>
              <a:t> Z  důvodu zajištění souladu mezi </a:t>
            </a:r>
            <a:r>
              <a:rPr lang="cs-CZ" sz="3500" b="1" i="1" dirty="0" smtClean="0"/>
              <a:t>profesní způsobilostí </a:t>
            </a:r>
            <a:r>
              <a:rPr lang="cs-CZ" sz="3500" b="1" dirty="0" smtClean="0"/>
              <a:t>poradců  a jejich </a:t>
            </a:r>
            <a:r>
              <a:rPr lang="cs-CZ" sz="3500" b="1" i="1" dirty="0" smtClean="0"/>
              <a:t>subjektivní kvalifikací</a:t>
            </a:r>
            <a:r>
              <a:rPr lang="cs-CZ" sz="3500" b="1" dirty="0" smtClean="0"/>
              <a:t> reaguje odbor dalšího vzdělávání pedagogických pracovníků (DVPP) MŠMT ČR na oblast výchovného poradenství pro klienty středních škol. Odbor DVPP MŠMT ČR připravil legislativní úpravu vyhlášky č. 61/1985 zákonem </a:t>
            </a:r>
            <a:r>
              <a:rPr lang="cs-CZ" sz="3500" b="1" i="1" dirty="0" smtClean="0"/>
              <a:t>o pedagogických pracovnících a změně některých zákonů</a:t>
            </a:r>
            <a:r>
              <a:rPr lang="cs-CZ" sz="3500" b="1" dirty="0" smtClean="0"/>
              <a:t>. MŠMT ČR je zmocněno stanovit prováděcím právním předpisem druhy a podmínky DVPP, včetně způsobu jeho ukončení. </a:t>
            </a:r>
          </a:p>
          <a:p>
            <a:pPr algn="just"/>
            <a:endParaRPr lang="cs-CZ" sz="3500" b="1" dirty="0" smtClean="0"/>
          </a:p>
          <a:p>
            <a:pPr algn="just"/>
            <a:r>
              <a:rPr lang="cs-CZ" sz="3500" b="1" dirty="0" smtClean="0"/>
              <a:t>Nově je zaveden tzv. </a:t>
            </a:r>
            <a:r>
              <a:rPr lang="cs-CZ" sz="3500" b="1" i="1" dirty="0" smtClean="0"/>
              <a:t>kariérní systém </a:t>
            </a:r>
            <a:r>
              <a:rPr lang="cs-CZ" sz="3500" b="1" dirty="0" smtClean="0"/>
              <a:t>pedagogických pracovníků, jehož cílem je poskytovat pedagogům studium ke  splnění kvalifikačních předpokladů. Kariérní systém pedagogických pracovníků je tvořen souborem pravidel stanovených pro zařazení pedagogických pracovníků do tzv. </a:t>
            </a:r>
            <a:r>
              <a:rPr lang="cs-CZ" sz="3500" b="1" i="1" dirty="0" smtClean="0"/>
              <a:t>kariérních stupňů</a:t>
            </a:r>
            <a:r>
              <a:rPr lang="cs-CZ" sz="3500" b="1" dirty="0" smtClean="0"/>
              <a:t>.</a:t>
            </a:r>
            <a:r>
              <a:rPr lang="cs-CZ" sz="3500" b="1" baseline="30000" dirty="0" smtClean="0"/>
              <a:t> </a:t>
            </a:r>
            <a:r>
              <a:rPr lang="cs-CZ" sz="3500" b="1" dirty="0" smtClean="0"/>
              <a:t>Kariérní stupeň</a:t>
            </a:r>
            <a:r>
              <a:rPr lang="cs-CZ" sz="3500" b="1" i="1" dirty="0" smtClean="0"/>
              <a:t> </a:t>
            </a:r>
            <a:r>
              <a:rPr lang="cs-CZ" sz="3500" b="1" dirty="0" smtClean="0"/>
              <a:t>je určen popisem činností, odbornou kvalifikací, příp. dalšími kvalifikačními předpoklady a systémem hodnocení, které musí pedagogický pracovník plnit, aby tyto činnosti mohl vykonávat. </a:t>
            </a:r>
          </a:p>
          <a:p>
            <a:pPr algn="just">
              <a:buNone/>
            </a:pPr>
            <a:endParaRPr lang="cs-CZ" sz="3500" b="1" dirty="0" smtClean="0"/>
          </a:p>
          <a:p>
            <a:pPr algn="just"/>
            <a:r>
              <a:rPr lang="cs-CZ" sz="3500" b="1" dirty="0" smtClean="0"/>
              <a:t>Zařazení pedagogického pracovníka do </a:t>
            </a:r>
            <a:r>
              <a:rPr lang="cs-CZ" sz="3500" b="1" i="1" dirty="0" smtClean="0"/>
              <a:t>vyššího kariérního stupně</a:t>
            </a:r>
            <a:r>
              <a:rPr lang="cs-CZ" sz="3500" b="1" dirty="0" smtClean="0"/>
              <a:t> je podmíněno výkonem činností (řídících nebo specializovaných, metodických a metodologických činností zejména z  hlediska psychické námahy a náročnosti na přípravu), plněním odborné kvalifikace podle $ 6 až 21 a u činností, které stanoví MŠMT ČR prováděcím právním předpisem a plněním dalších kvalifikačních předpokladů.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dirty="0" smtClean="0"/>
              <a:t>Zákon č. 563/2004 Sb.</a:t>
            </a:r>
            <a:r>
              <a:rPr lang="cs-CZ" sz="2400" i="1" dirty="0" smtClean="0"/>
              <a:t> o pedagogických pracovnících a změně některých zákonů</a:t>
            </a:r>
            <a:r>
              <a:rPr lang="cs-CZ" sz="2400" dirty="0" smtClean="0"/>
              <a:t> pokračuje</a:t>
            </a:r>
            <a:r>
              <a:rPr lang="cs-CZ" sz="2400" i="1" dirty="0" smtClean="0"/>
              <a:t> </a:t>
            </a:r>
            <a:r>
              <a:rPr lang="cs-CZ" sz="2400" dirty="0" smtClean="0"/>
              <a:t>doporučením o studiu pro výchovné poradce.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  <a:scene3d>
            <a:camera prst="perspectiveBelow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Studium pro výchovné poradce je určeno zkušeným pedagogům s  minimální délkou pedagogické praxe v rozsahu dvou až pěti let. Absolvováním studia pro výchovné poradce se mohou zkušení pedagogové zařadit do kariérního systému pedagogických pracovníků.</a:t>
            </a:r>
          </a:p>
          <a:p>
            <a:pPr algn="just">
              <a:buNone/>
            </a:pP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Absolvent studia výchovného poradenství získává specializaci v základním oboru zaměřenou na oblast pedagogiky, speciální pedagogiky a psychologie. Uvedená specializace je předpokladem pro výkon specializované metodologické činnosti výchovného poradce.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Studium pro výchovné poradce zabezpečují vysoké školy na základě akreditovaného vzdělávacího programu MŠMT ČR v rámci celoživotního vzdělávání v  trvání minimálně čtyř semestrů. Studium pro výchovné poradce je organizováno formou kombinovaného nebo distančního studia v  délce 250 vyučovacích hodin. Studium výchovného poradenství je ukončeno obhajobou závěrečné písemné práce, vykonáním závěrečné zkoušky před komisí a vydáním osvědčení o profesní způsobilosti k výkonu výchovného poradenství.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Poradenské aktivity výchovného poradce na střední škole jsou různorodé, proto je třeba vytvořit obsahový, časový a organizační rámec vzdělávacích programů pro jednotlivé poradenské činnosti a stanovit minimální obsah a rozsah studia výchovného poradenství. Z  organizačních důvodů se nepředpokládá zahájení studia výchovného poradenství v  České republice dříve než v roce 2006.  </a:t>
            </a:r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3100" b="1" dirty="0" smtClean="0"/>
              <a:t>8.3 Instrumentální, sociální a expresivní kompetence poradce v profesním poradenství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30224" y="1196752"/>
            <a:ext cx="9144000" cy="5715016"/>
          </a:xfrm>
          <a:scene3d>
            <a:camera prst="perspectiveRigh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endParaRPr lang="cs-CZ" i="1" dirty="0" smtClean="0"/>
          </a:p>
          <a:p>
            <a:pPr algn="just"/>
            <a:r>
              <a:rPr lang="cs-CZ" i="1" dirty="0" smtClean="0"/>
              <a:t>Kompetenci</a:t>
            </a:r>
            <a:r>
              <a:rPr lang="cs-CZ" dirty="0" smtClean="0"/>
              <a:t> definuje britská </a:t>
            </a:r>
            <a:r>
              <a:rPr lang="cs-CZ" i="1" dirty="0" smtClean="0"/>
              <a:t>Národní rada pro odbornou kvalifikaci</a:t>
            </a:r>
            <a:r>
              <a:rPr lang="cs-CZ" dirty="0" smtClean="0"/>
              <a:t> (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Council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Vocational</a:t>
            </a:r>
            <a:r>
              <a:rPr lang="cs-CZ" dirty="0" smtClean="0"/>
              <a:t> </a:t>
            </a:r>
            <a:r>
              <a:rPr lang="cs-CZ" dirty="0" err="1" smtClean="0"/>
              <a:t>Qualifications</a:t>
            </a:r>
            <a:r>
              <a:rPr lang="cs-CZ" dirty="0" smtClean="0"/>
              <a:t> = NCVQ) v roce 1988 jako schopnost přenášet znalosti a dovednosti do nových situací v určité oblasti povolání.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Kompetence v pojetí NCVQ zahrnuje organizaci a plánování práce, inovací a vyrovnávání se s nerutinními činnostmi. Kompetence obsahuje podle názoru NCVQ osobní efektivitu, která je na pracovišti potřebná při kooperaci se spolupracovníky, manažery a klienty.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 této souvislosti lze</a:t>
            </a:r>
            <a:r>
              <a:rPr lang="cs-CZ" i="1" dirty="0" smtClean="0"/>
              <a:t> </a:t>
            </a:r>
            <a:r>
              <a:rPr lang="cs-CZ" dirty="0" smtClean="0"/>
              <a:t>chápat kompetenci jako </a:t>
            </a:r>
            <a:r>
              <a:rPr lang="cs-CZ" i="1" dirty="0" smtClean="0"/>
              <a:t>kompetentní jednání</a:t>
            </a:r>
            <a:r>
              <a:rPr lang="cs-CZ" dirty="0" smtClean="0"/>
              <a:t> ve smyslu </a:t>
            </a:r>
            <a:r>
              <a:rPr lang="cs-CZ" i="1" dirty="0" smtClean="0"/>
              <a:t>jednat odpovědně </a:t>
            </a:r>
            <a:r>
              <a:rPr lang="cs-CZ" dirty="0" smtClean="0"/>
              <a:t>a</a:t>
            </a:r>
            <a:r>
              <a:rPr lang="cs-CZ" i="1" dirty="0" smtClean="0"/>
              <a:t> se znalostí věci</a:t>
            </a:r>
            <a:r>
              <a:rPr lang="cs-CZ" dirty="0" smtClean="0"/>
              <a:t>. Z toho vyplývá, že být kompetentní znamená mít </a:t>
            </a:r>
            <a:r>
              <a:rPr lang="cs-CZ" i="1" dirty="0" smtClean="0"/>
              <a:t>patřičnou pravomoc a vědět, jak jednat</a:t>
            </a:r>
            <a:r>
              <a:rPr lang="cs-CZ" dirty="0" smtClean="0"/>
              <a:t>, </a:t>
            </a:r>
            <a:r>
              <a:rPr lang="cs-CZ" i="1" dirty="0" smtClean="0"/>
              <a:t>být způsobilý </a:t>
            </a:r>
            <a:r>
              <a:rPr lang="cs-CZ" dirty="0" smtClean="0"/>
              <a:t>a </a:t>
            </a:r>
            <a:r>
              <a:rPr lang="cs-CZ" i="1" dirty="0" smtClean="0"/>
              <a:t>oprávněný</a:t>
            </a:r>
            <a:r>
              <a:rPr lang="cs-CZ" dirty="0" smtClean="0"/>
              <a:t> v určité oblasti povolání. 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S odkazem na </a:t>
            </a:r>
            <a:r>
              <a:rPr lang="cs-CZ" dirty="0" smtClean="0"/>
              <a:t>rozdělení </a:t>
            </a:r>
            <a:r>
              <a:rPr lang="cs-CZ" dirty="0" smtClean="0"/>
              <a:t>objektivních, sociálních a subjektivních aspektů podle </a:t>
            </a:r>
            <a:r>
              <a:rPr lang="cs-CZ" i="1" dirty="0" smtClean="0"/>
              <a:t>tří světů</a:t>
            </a:r>
            <a:r>
              <a:rPr lang="cs-CZ" dirty="0" smtClean="0"/>
              <a:t> </a:t>
            </a:r>
            <a:r>
              <a:rPr lang="cs-CZ" dirty="0" smtClean="0"/>
              <a:t>lze vytvořit vztahový rámec </a:t>
            </a:r>
            <a:r>
              <a:rPr lang="cs-CZ" i="1" dirty="0" smtClean="0"/>
              <a:t>kompetencí</a:t>
            </a:r>
            <a:r>
              <a:rPr lang="cs-CZ" dirty="0" smtClean="0"/>
              <a:t> s poznatky a inventářem dovedností, které potřebují poradci v profesním poradenství.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000" b="1" dirty="0" smtClean="0"/>
              <a:t>Van der </a:t>
            </a:r>
            <a:r>
              <a:rPr lang="cs-CZ" sz="2000" b="1" dirty="0" err="1" smtClean="0"/>
              <a:t>Laan</a:t>
            </a:r>
            <a:r>
              <a:rPr lang="cs-CZ" sz="2000" b="1" dirty="0" smtClean="0"/>
              <a:t> (1998) v </a:t>
            </a:r>
            <a:r>
              <a:rPr lang="cs-CZ" sz="2000" b="1" smtClean="0"/>
              <a:t>knize </a:t>
            </a:r>
            <a:r>
              <a:rPr lang="cs-CZ" sz="2000" b="1" i="1" smtClean="0"/>
              <a:t>Otázky </a:t>
            </a:r>
            <a:r>
              <a:rPr lang="cs-CZ" sz="2000" b="1" i="1" dirty="0" smtClean="0"/>
              <a:t>legitimace </a:t>
            </a:r>
            <a:r>
              <a:rPr lang="cs-CZ" sz="2000" b="1" i="1" smtClean="0"/>
              <a:t>sociální </a:t>
            </a:r>
            <a:r>
              <a:rPr lang="cs-CZ" sz="2000" b="1" i="1" smtClean="0"/>
              <a:t>práce</a:t>
            </a:r>
            <a:r>
              <a:rPr lang="cs-CZ" sz="2000" b="1" smtClean="0"/>
              <a:t>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vymezuje rámec kompetencí </a:t>
            </a:r>
            <a:r>
              <a:rPr lang="cs-CZ" sz="2000" b="1" smtClean="0"/>
              <a:t>podle </a:t>
            </a:r>
            <a:r>
              <a:rPr lang="cs-CZ" sz="2000" b="1" i="1" smtClean="0"/>
              <a:t>tří světů</a:t>
            </a:r>
            <a:r>
              <a:rPr lang="cs-CZ" sz="2000" b="1" smtClean="0"/>
              <a:t>: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Z  hlediska objektivních souvislostí podle pravdivosti faktů vymezuje </a:t>
            </a:r>
            <a:r>
              <a:rPr lang="cs-CZ" sz="2000" i="1" dirty="0" smtClean="0"/>
              <a:t>instrumentální</a:t>
            </a:r>
            <a:r>
              <a:rPr lang="cs-CZ" sz="2000" dirty="0" smtClean="0"/>
              <a:t> kompetenci.  </a:t>
            </a:r>
            <a:r>
              <a:rPr lang="cs-CZ" sz="2000" i="1" dirty="0" smtClean="0"/>
              <a:t>Instrumentální </a:t>
            </a:r>
            <a:r>
              <a:rPr lang="cs-CZ" sz="2000" dirty="0" smtClean="0"/>
              <a:t>kompetenci  z  hlediska pravdivosti faktů lze doporučit poradci uplatňovat při seznamování klientů se</a:t>
            </a:r>
            <a:r>
              <a:rPr lang="cs-CZ" sz="2000" i="1" dirty="0" smtClean="0"/>
              <a:t> vzdělávací soustavou</a:t>
            </a:r>
            <a:r>
              <a:rPr lang="cs-CZ" sz="2000" dirty="0" smtClean="0"/>
              <a:t> a </a:t>
            </a:r>
            <a:r>
              <a:rPr lang="cs-CZ" sz="2000" i="1" dirty="0" smtClean="0"/>
              <a:t>celkovou strukturou světa práce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Z  hlediska sociálních otázek podle správnosti norem vymezuje </a:t>
            </a:r>
            <a:r>
              <a:rPr lang="cs-CZ" sz="2000" i="1" dirty="0" smtClean="0"/>
              <a:t>sociální</a:t>
            </a:r>
            <a:r>
              <a:rPr lang="cs-CZ" sz="2000" dirty="0" smtClean="0"/>
              <a:t> kompetenci. </a:t>
            </a:r>
            <a:r>
              <a:rPr lang="cs-CZ" sz="2000" i="1" dirty="0" smtClean="0"/>
              <a:t>Sociální </a:t>
            </a:r>
            <a:r>
              <a:rPr lang="cs-CZ" sz="2000" dirty="0" smtClean="0"/>
              <a:t>kompetenci z  hlediska správnosti norem lze doporučit poradci využívat při seznamování klientů s právním a institucionálním rámcem poradenského systému.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Z hlediska subjektivního vyjádření podle věrohodnosti formy vyjádření vymezuje </a:t>
            </a:r>
            <a:r>
              <a:rPr lang="cs-CZ" sz="2000" i="1" dirty="0" smtClean="0"/>
              <a:t>expresivní</a:t>
            </a:r>
            <a:r>
              <a:rPr lang="cs-CZ" sz="2000" dirty="0" smtClean="0"/>
              <a:t> kompetenci. </a:t>
            </a:r>
            <a:r>
              <a:rPr lang="cs-CZ" sz="2000" i="1" dirty="0" smtClean="0"/>
              <a:t>Expresivní</a:t>
            </a:r>
            <a:r>
              <a:rPr lang="cs-CZ" sz="2000" dirty="0" smtClean="0"/>
              <a:t> kompetenci z  hlediska věrohodnosti forem vyjadřování lze doporučit uplatňovat poradci při získávání znalostí o </a:t>
            </a:r>
            <a:r>
              <a:rPr lang="cs-CZ" sz="2000" i="1" dirty="0" smtClean="0"/>
              <a:t>postojích klientů </a:t>
            </a:r>
            <a:r>
              <a:rPr lang="cs-CZ" sz="2000" dirty="0" smtClean="0"/>
              <a:t>k řešení problému. </a:t>
            </a:r>
            <a:endParaRPr lang="cs-CZ" sz="2000" dirty="0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357</Words>
  <Application>Microsoft Office PowerPoint</Application>
  <PresentationFormat>Předvádění na obrazovce (4:3)</PresentationFormat>
  <Paragraphs>82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8. Poradce v profesním poradenství</vt:lpstr>
      <vt:lpstr>8. Poradce v profesním poradenství</vt:lpstr>
      <vt:lpstr>    8.1 Sociální role poradce v profesním poradenství   </vt:lpstr>
      <vt:lpstr>Metodika facilitativní poradenské intervence preferuje odlišné základní charakteristiky poradce, které popisují v knize Poradenský proces Gabura a Pružinská (1995). </vt:lpstr>
      <vt:lpstr>Další sociální role profesního poradce</vt:lpstr>
      <vt:lpstr> 8.2 Kvalifikace poradce v profesním poradenství </vt:lpstr>
      <vt:lpstr>Zákon č. 563/2004 Sb. o pedagogických pracovnících a změně některých zákonů pokračuje doporučením o studiu pro výchovné poradce.</vt:lpstr>
      <vt:lpstr>  8.3 Instrumentální, sociální a expresivní kompetence poradce v profesním poradenství </vt:lpstr>
      <vt:lpstr>Van der Laan (1998) v knize Otázky legitimace sociální práce  vymezuje rámec kompetencí podle tří světů: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profesního poradenství</dc:title>
  <dc:creator>Alina Kubicová</dc:creator>
  <cp:lastModifiedBy>svobodovad</cp:lastModifiedBy>
  <cp:revision>50</cp:revision>
  <dcterms:created xsi:type="dcterms:W3CDTF">2009-01-12T13:33:26Z</dcterms:created>
  <dcterms:modified xsi:type="dcterms:W3CDTF">2018-11-06T18:21:12Z</dcterms:modified>
</cp:coreProperties>
</file>