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83" r:id="rId5"/>
    <p:sldId id="284" r:id="rId6"/>
    <p:sldId id="267" r:id="rId7"/>
    <p:sldId id="279" r:id="rId8"/>
    <p:sldId id="285" r:id="rId9"/>
    <p:sldId id="286" r:id="rId10"/>
    <p:sldId id="280" r:id="rId11"/>
    <p:sldId id="273" r:id="rId12"/>
    <p:sldId id="275" r:id="rId13"/>
    <p:sldId id="270" r:id="rId14"/>
    <p:sldId id="281" r:id="rId15"/>
    <p:sldId id="282" r:id="rId16"/>
    <p:sldId id="28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3472-7BE1-4F6E-B676-DB1B38A7823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4FB3-78ED-4C15-BCE1-0DF3E42860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28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10. tématu Poradenská</a:t>
            </a:r>
            <a:r>
              <a:rPr lang="cs-CZ" baseline="0" dirty="0" smtClean="0"/>
              <a:t> intervence v profesním poradenství</a:t>
            </a:r>
            <a:r>
              <a:rPr lang="cs-CZ" dirty="0" smtClean="0"/>
              <a:t>, které</a:t>
            </a:r>
            <a:r>
              <a:rPr lang="cs-CZ" baseline="0" dirty="0" smtClean="0"/>
              <a:t> je členěno </a:t>
            </a:r>
          </a:p>
          <a:p>
            <a:r>
              <a:rPr lang="cs-CZ" baseline="0" dirty="0" smtClean="0"/>
              <a:t>na 10.1, 10.2. a 10.3.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058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Příklady jedinečných intervenčních situací klientů: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35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5) Najdeme, co hledáme?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497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6) Doplujeme do cíle?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1223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širším sociálním souvislostem</a:t>
            </a:r>
            <a:r>
              <a:rPr lang="cs-CZ" baseline="0" dirty="0" smtClean="0"/>
              <a:t> intervenčních situací klientů.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6005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„</a:t>
            </a:r>
            <a:r>
              <a:rPr lang="cs-CZ" dirty="0" err="1" smtClean="0"/>
              <a:t>terapeutizaci</a:t>
            </a:r>
            <a:r>
              <a:rPr lang="cs-CZ" dirty="0" smtClean="0"/>
              <a:t>“ poradenské práce v profesním poradenství.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53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slova:</a:t>
            </a:r>
            <a:r>
              <a:rPr lang="cs-CZ" baseline="0" dirty="0" smtClean="0"/>
              <a:t> úkolový přístup, empatický přístup, poradenská práce, metodika poradenské intervence.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412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7) Zachráníme se? Přecházíme k eklektické</a:t>
            </a:r>
            <a:r>
              <a:rPr lang="cs-CZ" baseline="0" dirty="0" smtClean="0"/>
              <a:t> konstrukci poradenských přístupů (úkolový a empatický).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698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předmětu poradenské intervence v profesním poradenství.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906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pravidlům poradenské intervence z hlediska efektivity poradenského procesu.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76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1) Nezmrznu v zimě?</a:t>
            </a:r>
            <a:r>
              <a:rPr lang="cs-CZ" sz="1000" baseline="0" dirty="0" smtClean="0"/>
              <a:t> </a:t>
            </a:r>
            <a:r>
              <a:rPr lang="cs-CZ" sz="1000" dirty="0" smtClean="0"/>
              <a:t>Bude dostatek elektrické</a:t>
            </a:r>
            <a:r>
              <a:rPr lang="cs-CZ" sz="1000" baseline="0" dirty="0" smtClean="0"/>
              <a:t> energie? 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53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2) Vyřeším složitou šachovou partii?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798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 jedinečným intervenčním</a:t>
            </a:r>
            <a:r>
              <a:rPr lang="cs-CZ" sz="1000" baseline="0" dirty="0" smtClean="0"/>
              <a:t> situacím klientů v profesním poradenství.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975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sociální konstrukci reality intervenčních situací klientů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344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3) Přejdu po špičkách bez pádu?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080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4) Zakotvím</a:t>
            </a:r>
            <a:r>
              <a:rPr lang="cs-CZ" baseline="0" dirty="0" smtClean="0"/>
              <a:t> zde?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83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5C1F-A3CD-4BD5-AB6B-18EDFF1C478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2CE7-E17D-4415-B901-2691E69BE709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470025"/>
          </a:xfrm>
          <a:scene3d>
            <a:camera prst="perspectiveBelow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10. Poradenská intervence </a:t>
            </a:r>
            <a:br>
              <a:rPr lang="cs-CZ" dirty="0" smtClean="0"/>
            </a:br>
            <a:r>
              <a:rPr lang="cs-CZ" dirty="0" smtClean="0"/>
              <a:t>v profesním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cene3d>
            <a:camera prst="perspectiveRelaxedModerately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tx1"/>
                </a:solidFill>
              </a:rPr>
              <a:t>Dagmar Svobodová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Sociální konstrukce reality </a:t>
            </a:r>
            <a:br>
              <a:rPr lang="cs-CZ" dirty="0" smtClean="0"/>
            </a:br>
            <a:r>
              <a:rPr lang="cs-CZ" dirty="0" smtClean="0"/>
              <a:t>(Berger, </a:t>
            </a:r>
            <a:r>
              <a:rPr lang="cs-CZ" dirty="0" err="1" smtClean="0"/>
              <a:t>Luckmann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HeroicExtremeRigh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Specifikum sociální reality spočívá v tom, že je průnikem objektivních daností se subjektivními interpretacemi a definicemi klienta.</a:t>
            </a:r>
          </a:p>
          <a:p>
            <a:pPr algn="just"/>
            <a:r>
              <a:rPr lang="cs-CZ" dirty="0" err="1" smtClean="0"/>
              <a:t>Collins</a:t>
            </a:r>
            <a:r>
              <a:rPr lang="cs-CZ" dirty="0" smtClean="0"/>
              <a:t> konstatuje, že změní-li se situace, může se změnit i chování, které se situací souvisí.</a:t>
            </a:r>
          </a:p>
          <a:p>
            <a:pPr algn="just"/>
            <a:r>
              <a:rPr lang="cs-CZ" dirty="0" smtClean="0">
                <a:solidFill>
                  <a:srgbClr val="C00000"/>
                </a:solidFill>
              </a:rPr>
              <a:t>Neznámé, nejasné a nepřehledné situace = absence pravidel = vyvolávají stavy sociální </a:t>
            </a:r>
            <a:r>
              <a:rPr lang="cs-CZ" dirty="0" smtClean="0">
                <a:solidFill>
                  <a:srgbClr val="C00000"/>
                </a:solidFill>
              </a:rPr>
              <a:t>anomie.</a:t>
            </a:r>
            <a:endParaRPr lang="cs-CZ" dirty="0" smtClean="0">
              <a:solidFill>
                <a:srgbClr val="C00000"/>
              </a:solidFill>
            </a:endParaRPr>
          </a:p>
          <a:p>
            <a:pPr algn="just"/>
            <a:r>
              <a:rPr lang="cs-CZ" dirty="0" smtClean="0"/>
              <a:t>Význam situační podmíněnosti lidského chování je vyjádřen v konceptu </a:t>
            </a:r>
            <a:r>
              <a:rPr lang="cs-CZ" dirty="0" err="1" smtClean="0">
                <a:solidFill>
                  <a:srgbClr val="FF0000"/>
                </a:solidFill>
              </a:rPr>
              <a:t>indexikality</a:t>
            </a:r>
            <a:r>
              <a:rPr lang="cs-CZ" dirty="0" smtClean="0"/>
              <a:t>, který zavedli </a:t>
            </a:r>
            <a:r>
              <a:rPr lang="cs-CZ" dirty="0" err="1" smtClean="0">
                <a:solidFill>
                  <a:srgbClr val="C00000"/>
                </a:solidFill>
              </a:rPr>
              <a:t>etnometodologové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19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13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3100" b="1" dirty="0" smtClean="0"/>
              <a:t>10.3 Eklektická konstrukce úkolově orientovaného </a:t>
            </a:r>
            <a:br>
              <a:rPr lang="cs-CZ" sz="3100" b="1" dirty="0" smtClean="0"/>
            </a:br>
            <a:r>
              <a:rPr lang="cs-CZ" sz="3100" b="1" dirty="0" smtClean="0"/>
              <a:t>a empaticky orientovaného poradenského přístupu</a:t>
            </a:r>
            <a:br>
              <a:rPr lang="cs-CZ" sz="3100" b="1" dirty="0" smtClean="0"/>
            </a:b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cene3d>
            <a:camera prst="perspectiveBelow"/>
            <a:lightRig rig="threePt" dir="t"/>
          </a:scene3d>
          <a:sp3d>
            <a:bevelT w="139700" prst="cross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Základem eklektické konstrukce poradenských přístupů v profesním poradenství  je metodický koncept </a:t>
            </a:r>
            <a:r>
              <a:rPr lang="cs-CZ" i="1" dirty="0" smtClean="0"/>
              <a:t>úkolově</a:t>
            </a:r>
            <a:r>
              <a:rPr lang="cs-CZ" dirty="0" smtClean="0"/>
              <a:t> </a:t>
            </a:r>
            <a:r>
              <a:rPr lang="cs-CZ" dirty="0" smtClean="0"/>
              <a:t>orientovaného poradenského přístupu.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Metodický koncept </a:t>
            </a:r>
            <a:r>
              <a:rPr lang="cs-CZ" i="1" dirty="0" smtClean="0"/>
              <a:t>úkolově</a:t>
            </a:r>
            <a:r>
              <a:rPr lang="cs-CZ" dirty="0" smtClean="0"/>
              <a:t> </a:t>
            </a:r>
            <a:r>
              <a:rPr lang="cs-CZ" dirty="0" smtClean="0"/>
              <a:t>orientovaného poradenského přístupu splňuje požadavky </a:t>
            </a:r>
            <a:r>
              <a:rPr lang="cs-CZ" i="1" dirty="0" smtClean="0"/>
              <a:t>eklektického</a:t>
            </a:r>
            <a:r>
              <a:rPr lang="cs-CZ" dirty="0" smtClean="0"/>
              <a:t> </a:t>
            </a:r>
            <a:r>
              <a:rPr lang="cs-CZ" dirty="0" smtClean="0"/>
              <a:t>modelu systematické selekce v pojetí Epsteinové. 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Tento fakt lze zdůvodnit skutečností, že </a:t>
            </a:r>
            <a:r>
              <a:rPr lang="cs-CZ" i="1" dirty="0" smtClean="0"/>
              <a:t>úkolově </a:t>
            </a:r>
            <a:r>
              <a:rPr lang="cs-CZ" dirty="0" smtClean="0"/>
              <a:t>orientovaný </a:t>
            </a:r>
            <a:r>
              <a:rPr lang="cs-CZ" dirty="0" smtClean="0"/>
              <a:t>poradenský přístup v  poradenské práci s  klienty reflektuje širší sociální podmínky jedinečné intervenční situace klienta. 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/>
              <a:t>V uvedené souvislosti se zabývá řešením problémů </a:t>
            </a:r>
            <a:br>
              <a:rPr lang="cs-CZ" sz="2800" dirty="0" smtClean="0"/>
            </a:br>
            <a:r>
              <a:rPr lang="cs-CZ" sz="2800" dirty="0" smtClean="0"/>
              <a:t>klientů v širších sociálních souvislostech.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  <a:scene3d>
            <a:camera prst="perspectiveBelow"/>
            <a:lightRig rig="threePt" dir="t"/>
          </a:scene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Lze konstatovat, že metodický koncept </a:t>
            </a:r>
            <a:r>
              <a:rPr lang="cs-CZ" i="1" dirty="0" smtClean="0"/>
              <a:t>úkolově</a:t>
            </a:r>
            <a:r>
              <a:rPr lang="cs-CZ" dirty="0" smtClean="0"/>
              <a:t> </a:t>
            </a:r>
            <a:r>
              <a:rPr lang="cs-CZ" dirty="0" smtClean="0"/>
              <a:t>orientovaného poradenského přístupu na rozdíl od </a:t>
            </a:r>
            <a:r>
              <a:rPr lang="cs-CZ" i="1" dirty="0" smtClean="0"/>
              <a:t>empaticky</a:t>
            </a:r>
            <a:r>
              <a:rPr lang="cs-CZ" dirty="0" smtClean="0"/>
              <a:t> </a:t>
            </a:r>
            <a:r>
              <a:rPr lang="cs-CZ" dirty="0" smtClean="0"/>
              <a:t>orientovaného pracuje jak s vnitřními, tak vnějšími faktory sociální situace.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Vnitřní a vnější faktory jsou nutné k obnovení a udržení celkové životní rovnováhy klienta. </a:t>
            </a:r>
          </a:p>
          <a:p>
            <a:pPr algn="just"/>
            <a:endParaRPr lang="cs-CZ" dirty="0" smtClean="0"/>
          </a:p>
          <a:p>
            <a:pPr algn="just"/>
            <a:r>
              <a:rPr lang="cs-CZ" i="1" dirty="0" smtClean="0"/>
              <a:t>Úkolově</a:t>
            </a:r>
            <a:r>
              <a:rPr lang="cs-CZ" dirty="0" smtClean="0"/>
              <a:t> </a:t>
            </a:r>
            <a:r>
              <a:rPr lang="cs-CZ" dirty="0" smtClean="0"/>
              <a:t>orientovaný poradenský přístup klade důraz nejen na identitu klienta a vnímání vlastních problémových situací, ale také na vhodnost reakcí klientů.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Model systematické selekce metodických konceptů </a:t>
            </a:r>
            <a:r>
              <a:rPr lang="cs-CZ" i="1" dirty="0" smtClean="0"/>
              <a:t>ú</a:t>
            </a:r>
            <a:r>
              <a:rPr lang="cs-CZ" i="1" dirty="0" smtClean="0"/>
              <a:t>kolově </a:t>
            </a:r>
            <a:r>
              <a:rPr lang="cs-CZ" dirty="0" smtClean="0"/>
              <a:t>orientovaného </a:t>
            </a:r>
            <a:r>
              <a:rPr lang="cs-CZ" dirty="0" smtClean="0"/>
              <a:t>s </a:t>
            </a:r>
            <a:r>
              <a:rPr lang="cs-CZ" i="1" dirty="0" smtClean="0"/>
              <a:t>empaticky</a:t>
            </a:r>
            <a:r>
              <a:rPr lang="cs-CZ" dirty="0" smtClean="0"/>
              <a:t> </a:t>
            </a:r>
            <a:r>
              <a:rPr lang="cs-CZ" dirty="0" smtClean="0"/>
              <a:t>orientovaným poradenským přístupem v  poradenské práci s klienty umožňuje podchytit metodické tendence </a:t>
            </a:r>
            <a:r>
              <a:rPr lang="cs-CZ" i="1" dirty="0" err="1" smtClean="0"/>
              <a:t>terapeutizace</a:t>
            </a:r>
            <a:r>
              <a:rPr lang="cs-CZ" i="1" dirty="0" smtClean="0"/>
              <a:t> </a:t>
            </a:r>
            <a:r>
              <a:rPr lang="cs-CZ" dirty="0" smtClean="0"/>
              <a:t>poradenské práce s nimi.  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200" i="1" dirty="0" smtClean="0"/>
              <a:t/>
            </a:r>
            <a:br>
              <a:rPr lang="cs-CZ" sz="2200" i="1" dirty="0" smtClean="0"/>
            </a:br>
            <a:r>
              <a:rPr lang="cs-CZ" sz="2000" b="1" i="1" dirty="0" err="1" smtClean="0"/>
              <a:t>Terapeutizace</a:t>
            </a:r>
            <a:r>
              <a:rPr lang="cs-CZ" sz="2000" b="1" i="1" dirty="0" smtClean="0"/>
              <a:t> </a:t>
            </a:r>
            <a:r>
              <a:rPr lang="cs-CZ" sz="2000" b="1" dirty="0" smtClean="0"/>
              <a:t>poradenské práce redukuje intervenční situaci na stav osobnosti klienta a integruje ho do metodického konceptu </a:t>
            </a:r>
            <a:r>
              <a:rPr lang="cs-CZ" sz="2000" b="1" i="1" dirty="0" smtClean="0"/>
              <a:t>úkolově</a:t>
            </a:r>
            <a:r>
              <a:rPr lang="cs-CZ" sz="2000" b="1" dirty="0" smtClean="0"/>
              <a:t> </a:t>
            </a:r>
            <a:r>
              <a:rPr lang="cs-CZ" sz="2000" b="1" dirty="0" smtClean="0"/>
              <a:t>orientovaného poradenského přístupu, aniž narušuje jeho konsistentní rámec. 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cene3d>
            <a:camera prst="perspectiveBelow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cs-CZ" i="1" dirty="0" smtClean="0"/>
              <a:t>Eklektický </a:t>
            </a:r>
            <a:r>
              <a:rPr lang="cs-CZ" dirty="0" smtClean="0"/>
              <a:t>model systematické selekce metodických konceptů </a:t>
            </a:r>
            <a:r>
              <a:rPr lang="cs-CZ" i="1" dirty="0" smtClean="0"/>
              <a:t>ú</a:t>
            </a:r>
            <a:r>
              <a:rPr lang="cs-CZ" i="1" dirty="0" smtClean="0"/>
              <a:t>kolově</a:t>
            </a:r>
            <a:r>
              <a:rPr lang="cs-CZ" dirty="0" smtClean="0"/>
              <a:t> </a:t>
            </a:r>
            <a:r>
              <a:rPr lang="cs-CZ" dirty="0" smtClean="0"/>
              <a:t>orientovaného poradenského přístupu a </a:t>
            </a:r>
            <a:r>
              <a:rPr lang="cs-CZ" i="1" dirty="0" smtClean="0"/>
              <a:t>empaticky</a:t>
            </a:r>
            <a:r>
              <a:rPr lang="cs-CZ" dirty="0" smtClean="0"/>
              <a:t> </a:t>
            </a:r>
            <a:r>
              <a:rPr lang="cs-CZ" dirty="0" smtClean="0"/>
              <a:t>orientovaného poradenského přístupu identifikuje v podstatě metodiku poradenské práce s klienty.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Metodiku poradenské práce s  klienty nabízí jak metodický </a:t>
            </a:r>
            <a:r>
              <a:rPr lang="cs-CZ" smtClean="0"/>
              <a:t>koncept </a:t>
            </a:r>
            <a:r>
              <a:rPr lang="cs-CZ" i="1" smtClean="0"/>
              <a:t>úkolově</a:t>
            </a:r>
            <a:r>
              <a:rPr lang="cs-CZ" smtClean="0"/>
              <a:t> </a:t>
            </a:r>
            <a:r>
              <a:rPr lang="cs-CZ" dirty="0" smtClean="0"/>
              <a:t>orientovaného poradenského přístupu, tak metodický </a:t>
            </a:r>
            <a:r>
              <a:rPr lang="cs-CZ" smtClean="0"/>
              <a:t>koncept </a:t>
            </a:r>
            <a:r>
              <a:rPr lang="cs-CZ" i="1" smtClean="0"/>
              <a:t>empaticky</a:t>
            </a:r>
            <a:r>
              <a:rPr lang="cs-CZ" smtClean="0"/>
              <a:t> </a:t>
            </a:r>
            <a:r>
              <a:rPr lang="cs-CZ" dirty="0" smtClean="0"/>
              <a:t>orientovaného poradenského přístupu.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  daného hlediska je zde pojetí poradenské práce chápáno jako metodika poradenské intervence při řešení jedinečných intervenčních situací klientů.   </a:t>
            </a:r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2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99165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10. Poradenská intervence </a:t>
            </a:r>
            <a:br>
              <a:rPr lang="cs-CZ" dirty="0" smtClean="0"/>
            </a:br>
            <a:r>
              <a:rPr lang="cs-CZ" dirty="0" smtClean="0"/>
              <a:t>v profesním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cs-CZ" dirty="0" smtClean="0"/>
              <a:t>10.1 Předmět poradenské intervence v profesním poradenství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10.2  Jedinečné intervenční situace klientů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10.3 Eklektická konstrukce úkolově orientovaného a empaticky orientovaného poradenského přístupu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ln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2700" b="1" dirty="0" smtClean="0"/>
              <a:t>10.1 Předmět poradenské intervence v profesním poradenství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cene3d>
            <a:camera prst="perspectiveRight"/>
            <a:lightRig rig="threePt" dir="t"/>
          </a:scene3d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Ritbook</a:t>
            </a:r>
            <a:r>
              <a:rPr lang="cs-CZ" dirty="0" smtClean="0"/>
              <a:t> (1997) konstatuje, že současné poradenské služby nabízejí poradenskou intervenci tak, aby klienti byli schopni plánovat a řídit vlastní profesní kariéru samostatně a kompetentně. </a:t>
            </a:r>
          </a:p>
          <a:p>
            <a:r>
              <a:rPr lang="cs-CZ" dirty="0" smtClean="0"/>
              <a:t>S odkazem na samostatné a kompetentní řízení profesní kariéry lze poradcům doporučit uplatňovat poradenskou intervenci. </a:t>
            </a:r>
          </a:p>
          <a:p>
            <a:endParaRPr lang="cs-CZ" dirty="0" smtClean="0"/>
          </a:p>
          <a:p>
            <a:r>
              <a:rPr lang="cs-CZ" dirty="0" err="1" smtClean="0"/>
              <a:t>Page</a:t>
            </a:r>
            <a:r>
              <a:rPr lang="cs-CZ" dirty="0" smtClean="0"/>
              <a:t> a </a:t>
            </a:r>
            <a:r>
              <a:rPr lang="cs-CZ" dirty="0" err="1" smtClean="0"/>
              <a:t>Wosket</a:t>
            </a:r>
            <a:r>
              <a:rPr lang="cs-CZ" dirty="0" smtClean="0"/>
              <a:t> (1994) rozlišují tři typy poradenské intervence:</a:t>
            </a:r>
          </a:p>
          <a:p>
            <a:endParaRPr lang="cs-CZ" dirty="0" smtClean="0"/>
          </a:p>
          <a:p>
            <a:r>
              <a:rPr lang="cs-CZ" dirty="0" smtClean="0"/>
              <a:t>Prvním typem je poradenská intervence </a:t>
            </a:r>
            <a:r>
              <a:rPr lang="cs-CZ" i="1" dirty="0" smtClean="0"/>
              <a:t>přinášející</a:t>
            </a:r>
            <a:r>
              <a:rPr lang="cs-CZ" dirty="0" smtClean="0"/>
              <a:t> </a:t>
            </a:r>
            <a:r>
              <a:rPr lang="cs-CZ" i="1" dirty="0" smtClean="0"/>
              <a:t>katarzi</a:t>
            </a:r>
            <a:r>
              <a:rPr lang="cs-CZ" dirty="0" smtClean="0"/>
              <a:t>, která </a:t>
            </a:r>
            <a:r>
              <a:rPr lang="cs-CZ" dirty="0" smtClean="0"/>
              <a:t>pomáhá klientovi se vyrovnat s pocity méněcennosti a uvolňovat napětí. </a:t>
            </a:r>
          </a:p>
          <a:p>
            <a:r>
              <a:rPr lang="cs-CZ" dirty="0" smtClean="0"/>
              <a:t>Druhým typem poradenské intervence je </a:t>
            </a:r>
            <a:r>
              <a:rPr lang="cs-CZ" i="1" dirty="0" smtClean="0"/>
              <a:t>katalytická intervence, </a:t>
            </a:r>
            <a:r>
              <a:rPr lang="cs-CZ" dirty="0" smtClean="0"/>
              <a:t>která </a:t>
            </a:r>
            <a:r>
              <a:rPr lang="cs-CZ" dirty="0" smtClean="0"/>
              <a:t>pomáhá poradenskému procesu v reflexi a řešení obtížných situací klienta prostřednictvím jeho sebe-učení. </a:t>
            </a:r>
          </a:p>
          <a:p>
            <a:r>
              <a:rPr lang="cs-CZ" dirty="0" smtClean="0"/>
              <a:t>Třetím typem poradenské intervence je </a:t>
            </a:r>
            <a:r>
              <a:rPr lang="cs-CZ" i="1" dirty="0" smtClean="0"/>
              <a:t>podporující intervence, </a:t>
            </a:r>
            <a:r>
              <a:rPr lang="cs-CZ" dirty="0" smtClean="0"/>
              <a:t>která </a:t>
            </a:r>
            <a:r>
              <a:rPr lang="cs-CZ" dirty="0" smtClean="0"/>
              <a:t>pozitivně hodnotí a potvrzuje klady práce klienta. 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4000" b="1" dirty="0" smtClean="0"/>
              <a:t>10.2  Jedinečné intervenční situace klientů</a:t>
            </a:r>
            <a:br>
              <a:rPr lang="cs-CZ" sz="4000" b="1" dirty="0" smtClean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5" descr="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582048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15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6013" y="0"/>
            <a:ext cx="6918325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9800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000" b="1" dirty="0" smtClean="0"/>
              <a:t>Z hlediska efektivity k principům poradenské intervence řadí Svoboda (1992) </a:t>
            </a:r>
            <a:r>
              <a:rPr lang="cs-CZ" sz="2000" b="1" i="1" dirty="0" smtClean="0"/>
              <a:t>objektivitu, standardizaci, </a:t>
            </a:r>
            <a:r>
              <a:rPr lang="cs-CZ" sz="2000" b="1" i="1" dirty="0" err="1" smtClean="0"/>
              <a:t>reliabilitu</a:t>
            </a:r>
            <a:r>
              <a:rPr lang="cs-CZ" sz="2000" b="1" i="1" dirty="0" smtClean="0"/>
              <a:t> </a:t>
            </a:r>
            <a:r>
              <a:rPr lang="cs-CZ" sz="2000" b="1" dirty="0" smtClean="0"/>
              <a:t>a </a:t>
            </a:r>
            <a:r>
              <a:rPr lang="cs-CZ" sz="2000" b="1" i="1" dirty="0" smtClean="0"/>
              <a:t>validitu</a:t>
            </a:r>
            <a:r>
              <a:rPr lang="cs-CZ" sz="1800" i="1" dirty="0" smtClean="0"/>
              <a:t>.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cs-CZ" dirty="0" smtClean="0"/>
          </a:p>
          <a:p>
            <a:pPr algn="just"/>
            <a:r>
              <a:rPr lang="cs-CZ" sz="3400" b="1" dirty="0" smtClean="0"/>
              <a:t>Poradenská intervence je </a:t>
            </a:r>
            <a:r>
              <a:rPr lang="cs-CZ" sz="3400" b="1" i="1" dirty="0" smtClean="0"/>
              <a:t>objektivní</a:t>
            </a:r>
            <a:r>
              <a:rPr lang="cs-CZ" sz="3400" b="1" dirty="0" smtClean="0"/>
              <a:t> tehdy, jsou-li podmínky k poradenské intervenci pro všechny její klienty stejné. </a:t>
            </a:r>
          </a:p>
          <a:p>
            <a:pPr algn="just"/>
            <a:endParaRPr lang="cs-CZ" sz="3400" b="1" dirty="0" smtClean="0"/>
          </a:p>
          <a:p>
            <a:pPr algn="just"/>
            <a:r>
              <a:rPr lang="cs-CZ" sz="3400" b="1" dirty="0" smtClean="0"/>
              <a:t>Poradenská intervence je </a:t>
            </a:r>
            <a:r>
              <a:rPr lang="cs-CZ" sz="3400" b="1" i="1" dirty="0" smtClean="0"/>
              <a:t>standardizovaná</a:t>
            </a:r>
            <a:r>
              <a:rPr lang="cs-CZ" sz="3400" b="1" dirty="0" smtClean="0"/>
              <a:t>, jsou-li stanoveny její normy k prověření účinnosti jejich jednotlivých částí, jednotné instrukce a způsob její administrace. Termínu </a:t>
            </a:r>
            <a:r>
              <a:rPr lang="cs-CZ" sz="3400" b="1" i="1" dirty="0" smtClean="0"/>
              <a:t>standardizace</a:t>
            </a:r>
            <a:r>
              <a:rPr lang="cs-CZ" sz="3400" b="1" dirty="0" smtClean="0"/>
              <a:t> </a:t>
            </a:r>
            <a:r>
              <a:rPr lang="cs-CZ" sz="3400" b="1" dirty="0" smtClean="0"/>
              <a:t>se ve poradenské intervenci používá v užším slova smyslu k stanovení jejich norem ve smyslu </a:t>
            </a:r>
            <a:r>
              <a:rPr lang="cs-CZ" sz="3400" b="1" i="1" dirty="0" smtClean="0"/>
              <a:t>normalizace</a:t>
            </a:r>
            <a:r>
              <a:rPr lang="cs-CZ" sz="3400" b="1" dirty="0" smtClean="0"/>
              <a:t>. Normalizací rozumíme možnost srovnání individuálních výsledků poradenské intervence s normami, které lze získat vyšetřením reprezentativního souboru klientů (respondentů). </a:t>
            </a:r>
          </a:p>
          <a:p>
            <a:pPr algn="just"/>
            <a:endParaRPr lang="cs-CZ" sz="3400" b="1" dirty="0" smtClean="0"/>
          </a:p>
          <a:p>
            <a:pPr algn="just"/>
            <a:r>
              <a:rPr lang="cs-CZ" sz="3400" b="1" i="1" dirty="0" err="1" smtClean="0"/>
              <a:t>Reliabilita</a:t>
            </a:r>
            <a:r>
              <a:rPr lang="cs-CZ" sz="3400" b="1" dirty="0" smtClean="0"/>
              <a:t> poradenské intervence označuje spolehlivost, se kterou je poradenská intervence vykonávána a vyhodnocována. Jedná se o přesnost vyhodnocení jejich účinků podle řešeného problému klienta. </a:t>
            </a:r>
            <a:r>
              <a:rPr lang="cs-CZ" sz="3400" b="1" dirty="0" err="1" smtClean="0"/>
              <a:t>Reliabilita</a:t>
            </a:r>
            <a:r>
              <a:rPr lang="cs-CZ" sz="3400" b="1" dirty="0" smtClean="0"/>
              <a:t> je v poradenské intervenci chápána z hlediska stability v  čase, ekvivalenci a vnitřní konsistenci. </a:t>
            </a:r>
          </a:p>
          <a:p>
            <a:pPr algn="just"/>
            <a:endParaRPr lang="cs-CZ" sz="3400" b="1" dirty="0" smtClean="0"/>
          </a:p>
          <a:p>
            <a:pPr algn="just"/>
            <a:r>
              <a:rPr lang="cs-CZ" sz="3400" b="1" i="1" dirty="0" smtClean="0"/>
              <a:t>Validita</a:t>
            </a:r>
            <a:r>
              <a:rPr lang="cs-CZ" sz="3400" b="1" dirty="0" smtClean="0"/>
              <a:t> poradenské intervence vypovídá o její praktické užitečnosti a uvádí, zda poradenská intervence skutečně řeší problém klienta, který je akutní. </a:t>
            </a:r>
            <a:r>
              <a:rPr lang="cs-CZ" sz="3400" b="1" u="sng" dirty="0" smtClean="0"/>
              <a:t>Empirická (praktická)</a:t>
            </a:r>
            <a:r>
              <a:rPr lang="cs-CZ" sz="3400" b="1" dirty="0" smtClean="0"/>
              <a:t> validita udává pravděpodobnost shody mezi výsledkem poradenské intervence na jedné straně a diagnózou klienta na druhé straně. </a:t>
            </a:r>
            <a:r>
              <a:rPr lang="cs-CZ" sz="3400" b="1" u="sng" dirty="0" smtClean="0"/>
              <a:t>Paralelní (souběžná)</a:t>
            </a:r>
            <a:r>
              <a:rPr lang="cs-CZ" sz="3400" b="1" dirty="0" smtClean="0"/>
              <a:t> validita udává, nakolik poradenská intervence zjišťuje aktuální stav problému klienta. </a:t>
            </a:r>
            <a:r>
              <a:rPr lang="cs-CZ" sz="3400" b="1" u="sng" dirty="0" smtClean="0"/>
              <a:t>Predikční (prognostická)</a:t>
            </a:r>
            <a:r>
              <a:rPr lang="cs-CZ" sz="3400" b="1" dirty="0" smtClean="0"/>
              <a:t> validita je pravděpodobnost shody mezi výsledkem poradenské intervence a chováním klienta po určitém časovém odstupu. </a:t>
            </a:r>
            <a:r>
              <a:rPr lang="cs-CZ" sz="3400" b="1" u="sng" dirty="0" smtClean="0"/>
              <a:t>Pojmová (teoretická, konstrukční)</a:t>
            </a:r>
            <a:r>
              <a:rPr lang="cs-CZ" sz="3400" b="1" dirty="0" smtClean="0"/>
              <a:t> validita určuje, které vlastnosti a proměnné poradenská intervence zkoumá a vyjadřuje stupeň shody mezi jejími výsledky a jejími implikacemi do poradenské práce s klienty. </a:t>
            </a:r>
          </a:p>
          <a:p>
            <a:endParaRPr lang="cs-CZ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600" b="1" dirty="0" smtClean="0"/>
              <a:t>10.2  Jedinečné intervenční situace klientů 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HeroicExtremeRightFacing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Jedinečné intervenční situace klientů jsou dány konstelací vnějších a vnitřních činitelů ovlivněné dopady vztahů. Kontext z hlediska zájmů a volba specifických postojů nebo odpovídajícího chování.</a:t>
            </a:r>
          </a:p>
          <a:p>
            <a:pPr algn="just"/>
            <a:r>
              <a:rPr lang="cs-CZ" dirty="0" smtClean="0"/>
              <a:t>Thomasův teorém: je-li situace lidmi definována jako reálná, pak je reálná ve svých důsledcích, </a:t>
            </a:r>
            <a:r>
              <a:rPr lang="cs-CZ" dirty="0" err="1" smtClean="0"/>
              <a:t>bihavioristická</a:t>
            </a:r>
            <a:r>
              <a:rPr lang="cs-CZ" dirty="0" smtClean="0"/>
              <a:t> (situační analýza) = studium lidských reakcí na jedinečné situace</a:t>
            </a:r>
          </a:p>
          <a:p>
            <a:pPr algn="just"/>
            <a:r>
              <a:rPr lang="cs-CZ" dirty="0" smtClean="0"/>
              <a:t>Reakce </a:t>
            </a:r>
            <a:r>
              <a:rPr lang="cs-CZ" dirty="0" smtClean="0"/>
              <a:t>na </a:t>
            </a:r>
            <a:r>
              <a:rPr lang="cs-CZ" dirty="0" smtClean="0"/>
              <a:t>situaci (podnět). Bez ohledu na situaci na </a:t>
            </a:r>
            <a:r>
              <a:rPr lang="cs-CZ" dirty="0" smtClean="0"/>
              <a:t>objektivitu </a:t>
            </a:r>
            <a:r>
              <a:rPr lang="cs-CZ" dirty="0" smtClean="0"/>
              <a:t>situace se klienti chovají podle toho, jak situaci rozumějí, resp. jak jedinečnou situaci definují.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25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6013" y="0"/>
            <a:ext cx="6911975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0236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18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7707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547</Words>
  <Application>Microsoft Office PowerPoint</Application>
  <PresentationFormat>Předvádění na obrazovce (4:3)</PresentationFormat>
  <Paragraphs>90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10. Poradenská intervence  v profesním poradenství</vt:lpstr>
      <vt:lpstr>10. Poradenská intervence  v profesním poradenství</vt:lpstr>
      <vt:lpstr>   10.1 Předmět poradenské intervence v profesním poradenství  </vt:lpstr>
      <vt:lpstr> 10.2  Jedinečné intervenční situace klientů </vt:lpstr>
      <vt:lpstr>Prezentace aplikace PowerPoint</vt:lpstr>
      <vt:lpstr>Z hlediska efektivity k principům poradenské intervence řadí Svoboda (1992) objektivitu, standardizaci, reliabilitu a validitu.</vt:lpstr>
      <vt:lpstr> 10.2  Jedinečné intervenční situace klientů  </vt:lpstr>
      <vt:lpstr>Prezentace aplikace PowerPoint</vt:lpstr>
      <vt:lpstr>Prezentace aplikace PowerPoint</vt:lpstr>
      <vt:lpstr>Sociální konstrukce reality  (Berger, Luckmann)</vt:lpstr>
      <vt:lpstr>Prezentace aplikace PowerPoint</vt:lpstr>
      <vt:lpstr>Prezentace aplikace PowerPoint</vt:lpstr>
      <vt:lpstr>  10.3 Eklektická konstrukce úkolově orientovaného  a empaticky orientovaného poradenského přístupu </vt:lpstr>
      <vt:lpstr>V uvedené souvislosti se zabývá řešením problémů  klientů v širších sociálních souvislostech.</vt:lpstr>
      <vt:lpstr> Terapeutizace poradenské práce redukuje intervenční situaci na stav osobnosti klienta a integruje ho do metodického konceptu úkolově orientovaného poradenského přístupu, aniž narušuje jeho konsistentní rámec.  </vt:lpstr>
      <vt:lpstr>Prezentace aplikace PowerPoint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profesního poradenství</dc:title>
  <dc:creator>Alina Kubicová</dc:creator>
  <cp:lastModifiedBy>svobodovad</cp:lastModifiedBy>
  <cp:revision>52</cp:revision>
  <dcterms:created xsi:type="dcterms:W3CDTF">2009-01-12T13:33:26Z</dcterms:created>
  <dcterms:modified xsi:type="dcterms:W3CDTF">2018-11-27T15:23:09Z</dcterms:modified>
</cp:coreProperties>
</file>