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99" r:id="rId3"/>
    <p:sldId id="300" r:id="rId4"/>
    <p:sldId id="295" r:id="rId5"/>
    <p:sldId id="283" r:id="rId6"/>
    <p:sldId id="284" r:id="rId7"/>
    <p:sldId id="289" r:id="rId8"/>
    <p:sldId id="296" r:id="rId9"/>
    <p:sldId id="297" r:id="rId10"/>
    <p:sldId id="285" r:id="rId11"/>
    <p:sldId id="298" r:id="rId12"/>
    <p:sldId id="290" r:id="rId13"/>
    <p:sldId id="291" r:id="rId14"/>
    <p:sldId id="292" r:id="rId15"/>
    <p:sldId id="288" r:id="rId16"/>
    <p:sldId id="293" r:id="rId17"/>
    <p:sldId id="294" r:id="rId18"/>
    <p:sldId id="287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460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  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Hlavní cíle </a:t>
            </a:r>
            <a:r>
              <a:rPr lang="cs-CZ" b="1" dirty="0">
                <a:solidFill>
                  <a:srgbClr val="002060"/>
                </a:solidFill>
              </a:rPr>
              <a:t>komunikačních strategií </a:t>
            </a:r>
            <a:br>
              <a:rPr lang="cs-CZ" b="1" dirty="0">
                <a:solidFill>
                  <a:srgbClr val="002060"/>
                </a:solidFill>
              </a:rPr>
            </a:b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915566"/>
            <a:ext cx="81003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Společné cíle pro typy komunikačních strategií: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Učit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získávat znalosti o druhých, o světě a o sobě sama.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2)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Spojovat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vytvářením vztahů s druhými a vzájemně na sebe reagovat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3)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Pomáhat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nasloucháním druhým a nabízet jim řešení.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4)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Ovlivňovat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posilováním a změnou postojů nebo chování druhých.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5)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Hrát si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těšením se z okamžitého prožitku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Typy komunikačních strategií </a:t>
            </a:r>
            <a:br>
              <a:rPr lang="cs-CZ" b="1" dirty="0">
                <a:solidFill>
                  <a:srgbClr val="002060"/>
                </a:solidFill>
              </a:rPr>
            </a:b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915566"/>
            <a:ext cx="81003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/>
              <a:t>Typy komunikace rozlišujeme podle jejich záměru: </a:t>
            </a:r>
            <a:endParaRPr lang="pl-PL" dirty="0" smtClean="0"/>
          </a:p>
          <a:p>
            <a:pPr algn="just"/>
            <a:endParaRPr lang="pl-PL" dirty="0"/>
          </a:p>
          <a:p>
            <a:pPr algn="just"/>
            <a:r>
              <a:rPr lang="cs-CZ" dirty="0"/>
              <a:t>Komunikace se záměrem </a:t>
            </a:r>
            <a:r>
              <a:rPr lang="cs-CZ" b="1" dirty="0"/>
              <a:t>předat cílové skupině informace a znalosti </a:t>
            </a:r>
            <a:r>
              <a:rPr lang="cs-CZ" dirty="0"/>
              <a:t>(informovat, vzdělávat).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/>
              <a:t>Komunikace se záměrem </a:t>
            </a:r>
            <a:r>
              <a:rPr lang="cs-CZ" b="1" dirty="0"/>
              <a:t>změnit chování cílové skupiny </a:t>
            </a:r>
            <a:r>
              <a:rPr lang="cs-CZ" dirty="0"/>
              <a:t>(intervenovat, vychovávat, řídit), jak při jednáních s individuálním klientem, tak při komunikaci se skupinou či s </a:t>
            </a:r>
            <a:r>
              <a:rPr lang="cs-CZ" dirty="0" smtClean="0"/>
              <a:t>veřejností.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b="1" dirty="0"/>
              <a:t>Komplexní </a:t>
            </a:r>
            <a:r>
              <a:rPr lang="cs-CZ" dirty="0"/>
              <a:t>komunikace jako </a:t>
            </a:r>
            <a:r>
              <a:rPr lang="cs-CZ" b="1" dirty="0"/>
              <a:t>komunikace o riziku </a:t>
            </a:r>
            <a:r>
              <a:rPr lang="cs-CZ" dirty="0"/>
              <a:t>zahrnuje předávání informací mezi zainteresovanými stranami o úrovni zdravotního rizika, o rozhodnutích, o doporučeních, o aktivitách a politice, která směřuje k cíli omezit (řídit) dané riziko.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760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Typologie komunikantů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987574"/>
            <a:ext cx="81003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Každý </a:t>
            </a:r>
            <a:r>
              <a:rPr lang="cs-CZ" dirty="0"/>
              <a:t>z uvedených typů komunikantů má své nedostatky, které ale mohou být </a:t>
            </a:r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 smtClean="0"/>
              <a:t>komunikaci </a:t>
            </a:r>
            <a:r>
              <a:rPr lang="cs-CZ" dirty="0"/>
              <a:t>na druhé straně přínosem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b="1" dirty="0" smtClean="0"/>
              <a:t>1) aktivní </a:t>
            </a:r>
            <a:endParaRPr lang="cs-CZ" dirty="0"/>
          </a:p>
          <a:p>
            <a:r>
              <a:rPr lang="cs-CZ" b="1" dirty="0" smtClean="0"/>
              <a:t>2) produktivní </a:t>
            </a:r>
          </a:p>
          <a:p>
            <a:r>
              <a:rPr lang="cs-CZ" b="1" dirty="0" smtClean="0"/>
              <a:t>3) pozitivní </a:t>
            </a:r>
            <a:endParaRPr lang="cs-CZ" dirty="0" smtClean="0"/>
          </a:p>
          <a:p>
            <a:r>
              <a:rPr lang="cs-CZ" b="1" dirty="0" smtClean="0"/>
              <a:t>4) podezíravý </a:t>
            </a:r>
            <a:endParaRPr lang="cs-CZ" dirty="0"/>
          </a:p>
          <a:p>
            <a:r>
              <a:rPr lang="cs-CZ" b="1" dirty="0" smtClean="0"/>
              <a:t>5) nevěřící </a:t>
            </a:r>
          </a:p>
          <a:p>
            <a:r>
              <a:rPr lang="cs-CZ" b="1" dirty="0" smtClean="0"/>
              <a:t>6) nezúčastněný </a:t>
            </a:r>
            <a:endParaRPr lang="cs-CZ" dirty="0" smtClean="0"/>
          </a:p>
          <a:p>
            <a:r>
              <a:rPr lang="cs-CZ" b="1" dirty="0" smtClean="0"/>
              <a:t>7) nespolupracující</a:t>
            </a:r>
          </a:p>
          <a:p>
            <a:r>
              <a:rPr lang="cs-CZ" b="1" dirty="0" smtClean="0"/>
              <a:t>8) upovídaný </a:t>
            </a:r>
          </a:p>
          <a:p>
            <a:r>
              <a:rPr lang="cs-CZ" b="1" dirty="0" smtClean="0"/>
              <a:t>9) poučovatel </a:t>
            </a:r>
            <a:endParaRPr lang="cs-CZ" dirty="0"/>
          </a:p>
          <a:p>
            <a:r>
              <a:rPr lang="cs-CZ" b="1" dirty="0" smtClean="0"/>
              <a:t>10) kverulant </a:t>
            </a:r>
            <a:r>
              <a:rPr lang="cs-CZ" dirty="0"/>
              <a:t>(problémový typ)</a:t>
            </a:r>
          </a:p>
          <a:p>
            <a:endParaRPr lang="cs-CZ" dirty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7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G</a:t>
            </a:r>
            <a:r>
              <a:rPr lang="cs-CZ" b="1" dirty="0" smtClean="0">
                <a:solidFill>
                  <a:srgbClr val="002060"/>
                </a:solidFill>
              </a:rPr>
              <a:t>enderová </a:t>
            </a:r>
            <a:r>
              <a:rPr lang="cs-CZ" b="1" dirty="0">
                <a:solidFill>
                  <a:srgbClr val="002060"/>
                </a:solidFill>
              </a:rPr>
              <a:t>komunikace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863590"/>
            <a:ext cx="8172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Genderová komunikace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vychází ze souboru charakteristik mezi mužskými a ženskými vlastnostmi.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Gender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vyjadřuje myšlenku, že pokud jde o sociální chování, lidé se jako muži a ženy nerodí, ale musí se do značné míry naučit jako muži a ženy jednat.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Existuje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řada vzorců chování, které jsou ve společnosti považovány za mužské a ženské.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Jaké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chování je biologicky podmíněno a co je výsledkem kulturního vývoje společnosti, je předmětem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studií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 oblasti sociobiologie, gender 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studies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a feminismu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3100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Výsledky k</a:t>
            </a:r>
            <a:r>
              <a:rPr lang="cs-CZ" b="1" dirty="0">
                <a:solidFill>
                  <a:srgbClr val="002060"/>
                </a:solidFill>
              </a:rPr>
              <a:t>omunikace chlapců a dívek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863590"/>
            <a:ext cx="8172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Chlapci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mají být fyzicky silnější, racionálnější, agresivnější a toužit po sexu.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Od dívek se očekává, že budou méně fyzicky silné, budou více oplývat emocemi a netoužit příliš po sexu.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Chlapci 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dívky se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dětském věku identifikují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 obrazy, které vidí v televizi, kině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čtou v literatuře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22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Komunikace mužů</a:t>
            </a:r>
            <a:r>
              <a:rPr lang="pl-PL" b="1" dirty="0">
                <a:solidFill>
                  <a:srgbClr val="002060"/>
                </a:solidFill>
              </a:rPr>
              <a:t/>
            </a:r>
            <a:br>
              <a:rPr lang="pl-PL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671726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</a:rPr>
              <a:t>Muži </a:t>
            </a:r>
            <a:r>
              <a:rPr lang="cs-CZ" dirty="0">
                <a:solidFill>
                  <a:srgbClr val="000000"/>
                </a:solidFill>
              </a:rPr>
              <a:t>komunikují jinak než ženy.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 smtClean="0">
              <a:solidFill>
                <a:srgbClr val="000000"/>
              </a:solidFill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Na </a:t>
            </a:r>
            <a:r>
              <a:rPr lang="cs-CZ" dirty="0">
                <a:solidFill>
                  <a:srgbClr val="000000"/>
                </a:solidFill>
              </a:rPr>
              <a:t>rozdíl od žen používají více přímou komunikaci, která směřuje k předávání informací.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 smtClean="0">
              <a:solidFill>
                <a:srgbClr val="000000"/>
              </a:solidFill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Používají </a:t>
            </a:r>
            <a:r>
              <a:rPr lang="cs-CZ" dirty="0">
                <a:solidFill>
                  <a:srgbClr val="000000"/>
                </a:solidFill>
              </a:rPr>
              <a:t>krátké, logicky uspořádané a jasně </a:t>
            </a:r>
            <a:r>
              <a:rPr lang="cs-CZ" dirty="0" smtClean="0">
                <a:solidFill>
                  <a:srgbClr val="000000"/>
                </a:solidFill>
              </a:rPr>
              <a:t>strukturované </a:t>
            </a:r>
            <a:r>
              <a:rPr lang="cs-CZ" dirty="0">
                <a:solidFill>
                  <a:srgbClr val="000000"/>
                </a:solidFill>
              </a:rPr>
              <a:t>věty s malým množstvím metafor.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>
              <a:solidFill>
                <a:srgbClr val="000000"/>
              </a:solidFill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Smysl </a:t>
            </a:r>
            <a:r>
              <a:rPr lang="cs-CZ" dirty="0">
                <a:solidFill>
                  <a:srgbClr val="000000"/>
                </a:solidFill>
              </a:rPr>
              <a:t>řeči podle mužů spočívá v předávání a získávání dostatečného množství informací, které povedou k vyřešení problému</a:t>
            </a:r>
            <a:r>
              <a:rPr lang="cs-CZ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7264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</a:rPr>
              <a:t>Komunikace žen</a:t>
            </a:r>
            <a:r>
              <a:rPr lang="pl-PL" b="1" dirty="0">
                <a:solidFill>
                  <a:srgbClr val="002060"/>
                </a:solidFill>
              </a:rPr>
              <a:t/>
            </a:r>
            <a:br>
              <a:rPr lang="pl-PL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671726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Ženy </a:t>
            </a:r>
            <a:r>
              <a:rPr lang="cs-CZ" dirty="0" smtClean="0"/>
              <a:t>používají </a:t>
            </a:r>
            <a:r>
              <a:rPr lang="cs-CZ" dirty="0"/>
              <a:t>komunikaci k utváření a formování vztahů.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Více než muži používají </a:t>
            </a:r>
            <a:r>
              <a:rPr lang="cs-CZ" dirty="0"/>
              <a:t>nepřímou komunikaci, která jim umožňuje kritizovat, ale přitom okamžitě </a:t>
            </a:r>
            <a:r>
              <a:rPr lang="cs-CZ" dirty="0" smtClean="0"/>
              <a:t>nevyvolat </a:t>
            </a:r>
            <a:r>
              <a:rPr lang="cs-CZ" dirty="0"/>
              <a:t>hádku.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Často </a:t>
            </a:r>
            <a:r>
              <a:rPr lang="cs-CZ" dirty="0"/>
              <a:t>nehovoří o problémech proto, aby problém vyřešily, ale aby o problémech hovořily.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Uleví </a:t>
            </a:r>
            <a:r>
              <a:rPr lang="cs-CZ" dirty="0"/>
              <a:t>si tak a mohou začít se zpracováním dané události.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Ženy hovoří</a:t>
            </a:r>
            <a:r>
              <a:rPr lang="cs-CZ" dirty="0"/>
              <a:t>, protože se potřebují svěřovat.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</a:t>
            </a:r>
            <a:r>
              <a:rPr lang="cs-CZ" dirty="0"/>
              <a:t>ženském mozku je řeč zakotvena jako nejdůležitější prostředek vyjadřování. </a:t>
            </a:r>
          </a:p>
        </p:txBody>
      </p:sp>
    </p:spTree>
    <p:extLst>
      <p:ext uri="{BB962C8B-B14F-4D97-AF65-F5344CB8AC3E}">
        <p14:creationId xmlns:p14="http://schemas.microsoft.com/office/powerpoint/2010/main" val="822781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pl-PL" b="1" dirty="0">
                <a:solidFill>
                  <a:srgbClr val="002060"/>
                </a:solidFill>
                <a:cs typeface="Arial" panose="020B0604020202020204" pitchFamily="34" charset="0"/>
              </a:rPr>
              <a:t>Asertivita </a:t>
            </a:r>
            <a:r>
              <a:rPr lang="pl-PL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 </a:t>
            </a:r>
            <a:r>
              <a:rPr lang="pl-PL" b="1" dirty="0">
                <a:solidFill>
                  <a:srgbClr val="002060"/>
                </a:solidFill>
                <a:cs typeface="Arial" panose="020B0604020202020204" pitchFamily="34" charset="0"/>
              </a:rPr>
              <a:t>komunikaci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Termín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„asertivita“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převzatý z angličtiny, ale pochází z latinského </a:t>
            </a:r>
            <a:r>
              <a:rPr lang="cs-CZ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asserere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tvrdit, domáhat se něčeho.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Asertivita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důležitou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dovedností.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Asertivita </a:t>
            </a:r>
            <a:r>
              <a:rPr lang="cs-CZ" dirty="0">
                <a:solidFill>
                  <a:srgbClr val="000000"/>
                </a:solidFill>
              </a:rPr>
              <a:t>znamená schopnost prosazovat vlastní názor, stanovisko nebo zájem.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>
              <a:solidFill>
                <a:srgbClr val="000000"/>
              </a:solidFill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Vyšší </a:t>
            </a:r>
            <a:r>
              <a:rPr lang="cs-CZ" dirty="0">
                <a:solidFill>
                  <a:srgbClr val="000000"/>
                </a:solidFill>
              </a:rPr>
              <a:t>stupně asertivity v sobě zahrnují empatii (vcítění se), schopnost přiznat chybu a omluvit se za ni. 	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/>
              <a:t>	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686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Agresivita </a:t>
            </a:r>
            <a:r>
              <a:rPr lang="pl-PL" b="1" dirty="0">
                <a:solidFill>
                  <a:srgbClr val="002060"/>
                </a:solidFill>
                <a:cs typeface="Arial" panose="020B0604020202020204" pitchFamily="34" charset="0"/>
              </a:rPr>
              <a:t>v komunikaci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Termín </a:t>
            </a:r>
            <a:r>
              <a:rPr lang="cs-CZ" b="1" dirty="0"/>
              <a:t>„agresivita“ </a:t>
            </a:r>
            <a:r>
              <a:rPr lang="cs-CZ" dirty="0"/>
              <a:t>je převzatý z angličtiny, ale pochází z latinského </a:t>
            </a:r>
            <a:r>
              <a:rPr lang="cs-CZ" b="1" dirty="0" err="1"/>
              <a:t>aggredi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útočit.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Agresivita </a:t>
            </a:r>
            <a:r>
              <a:rPr lang="cs-CZ" dirty="0"/>
              <a:t>je vlastnost, která je vlastní živým </a:t>
            </a:r>
            <a:r>
              <a:rPr lang="cs-CZ" dirty="0" smtClean="0"/>
              <a:t>organismům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Když </a:t>
            </a:r>
            <a:r>
              <a:rPr lang="cs-CZ" dirty="0"/>
              <a:t>nastanou dráždivé podněty, dojde k agresi. 	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Agresivita </a:t>
            </a:r>
            <a:r>
              <a:rPr lang="cs-CZ" dirty="0"/>
              <a:t>je </a:t>
            </a:r>
            <a:r>
              <a:rPr lang="cs-CZ" dirty="0" smtClean="0"/>
              <a:t>ovlivněna </a:t>
            </a:r>
            <a:r>
              <a:rPr lang="cs-CZ" dirty="0"/>
              <a:t>hladinou hormonů nebo zkušenostmi.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Buď je geneticky </a:t>
            </a:r>
            <a:r>
              <a:rPr lang="cs-CZ" dirty="0"/>
              <a:t>zakotvená, nebo je odpovědí na vnější podněty.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 </a:t>
            </a:r>
            <a:r>
              <a:rPr lang="cs-CZ" dirty="0"/>
              <a:t>komunikaci jsou to hrubá slova, vulgarismy a křik, </a:t>
            </a:r>
            <a:r>
              <a:rPr lang="cs-CZ" dirty="0" smtClean="0"/>
              <a:t>panovačný </a:t>
            </a:r>
            <a:r>
              <a:rPr lang="cs-CZ" dirty="0"/>
              <a:t>projev, ironizování, sarkasmus a </a:t>
            </a:r>
            <a:r>
              <a:rPr lang="cs-CZ" dirty="0" smtClean="0"/>
              <a:t>ubližování. </a:t>
            </a:r>
            <a:r>
              <a:rPr lang="cs-CZ" dirty="0"/>
              <a:t>	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" y="1148238"/>
            <a:ext cx="9144000" cy="13003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Komunikační </a:t>
            </a:r>
            <a:r>
              <a:rPr lang="cs-CZ" sz="1600" b="1" dirty="0">
                <a:solidFill>
                  <a:srgbClr val="002060"/>
                </a:solidFill>
              </a:rPr>
              <a:t>strategie analyzují a řeší žádoucí a optimální stav komunikace se zřetelem k její intencionalitě.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Volbu </a:t>
            </a:r>
            <a:r>
              <a:rPr lang="cs-CZ" sz="1600" b="1" dirty="0">
                <a:solidFill>
                  <a:srgbClr val="002060"/>
                </a:solidFill>
              </a:rPr>
              <a:t>komunikačních strategií ovlivňují cíle a typy komunikantů, včetně problémových.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Asertivně </a:t>
            </a:r>
            <a:r>
              <a:rPr lang="cs-CZ" sz="1600" b="1" dirty="0">
                <a:solidFill>
                  <a:srgbClr val="002060"/>
                </a:solidFill>
              </a:rPr>
              <a:t>prosadit své názory dokážou muži a ženy bez ohledu na rozdíly v </a:t>
            </a:r>
            <a:r>
              <a:rPr lang="cs-CZ" sz="1600" b="1" dirty="0" smtClean="0">
                <a:solidFill>
                  <a:srgbClr val="002060"/>
                </a:solidFill>
              </a:rPr>
              <a:t>komunikaci.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002060"/>
                </a:solidFill>
              </a:rPr>
              <a:t>D</a:t>
            </a:r>
            <a:r>
              <a:rPr lang="cs-CZ" sz="1600" b="1" dirty="0" smtClean="0">
                <a:solidFill>
                  <a:srgbClr val="002060"/>
                </a:solidFill>
              </a:rPr>
              <a:t>ochází </a:t>
            </a:r>
            <a:r>
              <a:rPr lang="cs-CZ" sz="1600" b="1" dirty="0">
                <a:solidFill>
                  <a:srgbClr val="002060"/>
                </a:solidFill>
              </a:rPr>
              <a:t>ke změnám ve vnímání mužské a ženské </a:t>
            </a:r>
            <a:r>
              <a:rPr lang="cs-CZ" sz="1600" b="1" dirty="0" smtClean="0">
                <a:solidFill>
                  <a:srgbClr val="002060"/>
                </a:solidFill>
              </a:rPr>
              <a:t>role </a:t>
            </a:r>
            <a:r>
              <a:rPr lang="cs-CZ" sz="1600" b="1" smtClean="0">
                <a:solidFill>
                  <a:srgbClr val="002060"/>
                </a:solidFill>
              </a:rPr>
              <a:t>podle gender.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Komunikační strategie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40102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Analýza versus automatičnost komunikace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Intencionalita komunikace a komunikační plánování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Typy komunikačních strategií a typologie komunikantů, problémové </a:t>
            </a:r>
            <a:r>
              <a:rPr lang="cs-CZ" sz="1800" b="1" dirty="0" smtClean="0">
                <a:solidFill>
                  <a:srgbClr val="002060"/>
                </a:solidFill>
              </a:rPr>
              <a:t>typy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Komunikace mužů a žen – genderová </a:t>
            </a:r>
            <a:r>
              <a:rPr lang="cs-CZ" sz="1800" b="1" dirty="0" smtClean="0">
                <a:solidFill>
                  <a:srgbClr val="002060"/>
                </a:solidFill>
              </a:rPr>
              <a:t>komunikace</a:t>
            </a:r>
          </a:p>
          <a:p>
            <a:pPr marL="0" indent="0">
              <a:buNone/>
            </a:pPr>
            <a:r>
              <a:rPr lang="pl-PL" sz="1800" b="1" dirty="0">
                <a:solidFill>
                  <a:srgbClr val="002060"/>
                </a:solidFill>
              </a:rPr>
              <a:t>Rozdíly v komunikaci mezi muži a </a:t>
            </a:r>
            <a:r>
              <a:rPr lang="pl-PL" sz="1800" b="1" dirty="0" smtClean="0">
                <a:solidFill>
                  <a:srgbClr val="002060"/>
                </a:solidFill>
              </a:rPr>
              <a:t>ženami</a:t>
            </a: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Asertivita a agresivita v komunikaci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3206461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530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dirty="0" smtClean="0">
                <a:solidFill>
                  <a:schemeClr val="bg1">
                    <a:lumMod val="95000"/>
                  </a:schemeClr>
                </a:solidFill>
              </a:rPr>
              <a:t>KOMUNIKAČNÍ STRATEGIE</a:t>
            </a:r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12823"/>
            <a:ext cx="3464300" cy="2690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</a:t>
            </a:r>
            <a:r>
              <a:rPr lang="cs-CZ" sz="1800" b="1" i="1" dirty="0" smtClean="0">
                <a:solidFill>
                  <a:srgbClr val="002060"/>
                </a:solidFill>
              </a:rPr>
              <a:t>je:</a:t>
            </a:r>
            <a:endParaRPr lang="cs-CZ" sz="1400" dirty="0" smtClean="0"/>
          </a:p>
          <a:p>
            <a:r>
              <a:rPr lang="cs-CZ" sz="1400" dirty="0" smtClean="0">
                <a:solidFill>
                  <a:srgbClr val="002060"/>
                </a:solidFill>
              </a:rPr>
              <a:t>Klasifikovat </a:t>
            </a:r>
            <a:r>
              <a:rPr lang="cs-CZ" sz="1400" dirty="0">
                <a:solidFill>
                  <a:srgbClr val="002060"/>
                </a:solidFill>
              </a:rPr>
              <a:t>komunikační strategie.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Poznávat </a:t>
            </a:r>
            <a:r>
              <a:rPr lang="cs-CZ" sz="1400" dirty="0">
                <a:solidFill>
                  <a:srgbClr val="002060"/>
                </a:solidFill>
              </a:rPr>
              <a:t>různé typy komunikantů.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Používat </a:t>
            </a:r>
            <a:r>
              <a:rPr lang="cs-CZ" sz="1400" dirty="0">
                <a:solidFill>
                  <a:srgbClr val="002060"/>
                </a:solidFill>
              </a:rPr>
              <a:t>vlastní názor k obhájení osobního stanoviska.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Aplikovat </a:t>
            </a:r>
            <a:r>
              <a:rPr lang="cs-CZ" sz="1400" dirty="0">
                <a:solidFill>
                  <a:srgbClr val="002060"/>
                </a:solidFill>
              </a:rPr>
              <a:t>komunikační plánování.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Volit </a:t>
            </a:r>
            <a:r>
              <a:rPr lang="cs-CZ" sz="1400" dirty="0">
                <a:solidFill>
                  <a:srgbClr val="002060"/>
                </a:solidFill>
              </a:rPr>
              <a:t>komunikační postupy vedoucí k dosažení cíle.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Rozlišovat </a:t>
            </a:r>
            <a:r>
              <a:rPr lang="cs-CZ" sz="1400" dirty="0">
                <a:solidFill>
                  <a:srgbClr val="002060"/>
                </a:solidFill>
              </a:rPr>
              <a:t>genderovou komunikaci mezi muži a ženami. </a:t>
            </a:r>
          </a:p>
          <a:p>
            <a:endParaRPr lang="cs-CZ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7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pPr marL="0" indent="0"/>
            <a:r>
              <a:rPr lang="cs-CZ" b="1" dirty="0">
                <a:solidFill>
                  <a:srgbClr val="002060"/>
                </a:solidFill>
              </a:rPr>
              <a:t>Analýza </a:t>
            </a:r>
            <a:r>
              <a:rPr lang="cs-CZ" b="1" dirty="0" smtClean="0">
                <a:solidFill>
                  <a:srgbClr val="002060"/>
                </a:solidFill>
              </a:rPr>
              <a:t>komunikace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Cílem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analýzy je popsat kritická místa v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komunikaci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 navrhnout vhodná opatření se zaměřením na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srovnání žádoucího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optimálního stavu </a:t>
            </a:r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komunikace. </a:t>
            </a:r>
          </a:p>
          <a:p>
            <a:pPr algn="just"/>
            <a:endParaRPr lang="cs-CZ" b="1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307871"/>
                </a:solidFill>
              </a:rPr>
              <a:t>Obsahová </a:t>
            </a:r>
            <a:r>
              <a:rPr lang="cs-CZ" dirty="0">
                <a:solidFill>
                  <a:srgbClr val="307871"/>
                </a:solidFill>
              </a:rPr>
              <a:t>analýza rozděluje sdělení do čtyř </a:t>
            </a:r>
            <a:r>
              <a:rPr lang="cs-CZ" dirty="0" smtClean="0">
                <a:solidFill>
                  <a:srgbClr val="307871"/>
                </a:solidFill>
              </a:rPr>
              <a:t>kategorií</a:t>
            </a:r>
            <a:r>
              <a:rPr lang="cs-CZ" dirty="0">
                <a:solidFill>
                  <a:srgbClr val="307871"/>
                </a:solidFill>
              </a:rPr>
              <a:t>: </a:t>
            </a:r>
            <a:endParaRPr lang="cs-CZ" dirty="0" smtClean="0">
              <a:solidFill>
                <a:srgbClr val="307871"/>
              </a:solidFill>
            </a:endParaRPr>
          </a:p>
          <a:p>
            <a:pPr algn="just"/>
            <a:endParaRPr lang="cs-CZ" dirty="0">
              <a:solidFill>
                <a:srgbClr val="000000"/>
              </a:solidFill>
            </a:endParaRPr>
          </a:p>
          <a:p>
            <a:pPr algn="just"/>
            <a:r>
              <a:rPr lang="cs-CZ" dirty="0" smtClean="0"/>
              <a:t>1) Společensky </a:t>
            </a:r>
            <a:r>
              <a:rPr lang="cs-CZ" dirty="0"/>
              <a:t>emocionálně </a:t>
            </a:r>
            <a:r>
              <a:rPr lang="cs-CZ" dirty="0" smtClean="0"/>
              <a:t>negativní</a:t>
            </a:r>
          </a:p>
          <a:p>
            <a:pPr marL="342900" indent="-342900" algn="just">
              <a:buAutoNum type="arabicParenR"/>
            </a:pPr>
            <a:endParaRPr lang="cs-CZ" dirty="0"/>
          </a:p>
          <a:p>
            <a:pPr algn="just"/>
            <a:r>
              <a:rPr lang="cs-CZ" dirty="0"/>
              <a:t>2) Společensky emocionálně </a:t>
            </a:r>
            <a:r>
              <a:rPr lang="cs-CZ" dirty="0" smtClean="0"/>
              <a:t>pozitivní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3) Pokusy o </a:t>
            </a:r>
            <a:r>
              <a:rPr lang="cs-CZ" dirty="0" smtClean="0"/>
              <a:t>odpovědi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4) </a:t>
            </a:r>
            <a:r>
              <a:rPr lang="cs-CZ" dirty="0" smtClean="0"/>
              <a:t>Otázky </a:t>
            </a:r>
            <a:endParaRPr lang="cs-CZ" dirty="0"/>
          </a:p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593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pPr marL="0" indent="0"/>
            <a:r>
              <a:rPr lang="cs-CZ" b="1" dirty="0" smtClean="0">
                <a:solidFill>
                  <a:srgbClr val="002060"/>
                </a:solidFill>
              </a:rPr>
              <a:t>Automatičnost </a:t>
            </a:r>
            <a:r>
              <a:rPr lang="cs-CZ" b="1" dirty="0">
                <a:solidFill>
                  <a:srgbClr val="002060"/>
                </a:solidFill>
              </a:rPr>
              <a:t>komunikace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/>
              <a:t>K </a:t>
            </a:r>
            <a:r>
              <a:rPr lang="cs-CZ" b="1" dirty="0"/>
              <a:t>automatičnosti </a:t>
            </a:r>
            <a:r>
              <a:rPr lang="cs-CZ" dirty="0"/>
              <a:t>komunikace dochází </a:t>
            </a:r>
            <a:r>
              <a:rPr lang="cs-CZ" dirty="0" smtClean="0"/>
              <a:t>bez </a:t>
            </a:r>
            <a:r>
              <a:rPr lang="cs-CZ" dirty="0"/>
              <a:t>vědomé </a:t>
            </a:r>
            <a:r>
              <a:rPr lang="cs-CZ" dirty="0" smtClean="0"/>
              <a:t>snahy komunikujícího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Podvědomě</a:t>
            </a:r>
            <a:r>
              <a:rPr lang="cs-CZ" dirty="0" smtClean="0"/>
              <a:t> </a:t>
            </a:r>
            <a:r>
              <a:rPr lang="cs-CZ" dirty="0"/>
              <a:t>jsou </a:t>
            </a:r>
            <a:r>
              <a:rPr lang="cs-CZ" dirty="0" smtClean="0"/>
              <a:t>ke komunikaci využívány: </a:t>
            </a:r>
          </a:p>
          <a:p>
            <a:pPr algn="just"/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 smtClean="0"/>
              <a:t>tón hlasu </a:t>
            </a:r>
          </a:p>
          <a:p>
            <a:pPr marL="342900" indent="-342900" algn="just">
              <a:buAutoNum type="arabicParenR"/>
            </a:pPr>
            <a:r>
              <a:rPr lang="cs-CZ" dirty="0" smtClean="0"/>
              <a:t>pohyby </a:t>
            </a:r>
            <a:r>
              <a:rPr lang="cs-CZ" dirty="0"/>
              <a:t>těla </a:t>
            </a:r>
          </a:p>
          <a:p>
            <a:pPr marL="342900" indent="-342900" algn="just">
              <a:buAutoNum type="arabicParenR"/>
            </a:pPr>
            <a:r>
              <a:rPr lang="cs-CZ" dirty="0" smtClean="0"/>
              <a:t>spisovnost mluvy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Samotná </a:t>
            </a:r>
            <a:r>
              <a:rPr lang="cs-CZ" dirty="0"/>
              <a:t>volba slov již takový stupeň automatičnosti nemá. </a:t>
            </a:r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Intencionalita </a:t>
            </a:r>
            <a:r>
              <a:rPr lang="cs-CZ" b="1" dirty="0" smtClean="0">
                <a:solidFill>
                  <a:srgbClr val="002060"/>
                </a:solidFill>
              </a:rPr>
              <a:t>komunikace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15933"/>
            <a:ext cx="78843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Intencionalita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zaměřenost vědomí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člověka na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svět jako podmínka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lidského myšlení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Intencionální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komunikace, protože probíhá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za: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nějakým účelem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2) přesvědčením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3) záměrem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4) očekáváním 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5) snahou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6) radostí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lidí, že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komunikuji</a:t>
            </a: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komunikaci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jsme motivováni jak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vnějšími, tak vnitřními faktory.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K</a:t>
            </a:r>
            <a:r>
              <a:rPr lang="cs-CZ" b="1" dirty="0" smtClean="0">
                <a:solidFill>
                  <a:srgbClr val="002060"/>
                </a:solidFill>
              </a:rPr>
              <a:t>omunikační plánování 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15933"/>
            <a:ext cx="78843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/>
              <a:t>Komunikační plánování </a:t>
            </a:r>
            <a:r>
              <a:rPr lang="cs-CZ" dirty="0"/>
              <a:t>je přehled jednotlivých kroků, které v rámci komunikace pro-vedeme. Smyslem komunikačního plánování je </a:t>
            </a:r>
            <a:r>
              <a:rPr lang="cs-CZ" dirty="0" smtClean="0"/>
              <a:t>stanovit: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1) Co </a:t>
            </a:r>
            <a:r>
              <a:rPr lang="cs-CZ" dirty="0"/>
              <a:t>(jaká informace</a:t>
            </a:r>
            <a:r>
              <a:rPr lang="cs-CZ" dirty="0" smtClean="0"/>
              <a:t>) </a:t>
            </a:r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algn="just"/>
            <a:r>
              <a:rPr lang="cs-CZ" dirty="0" smtClean="0"/>
              <a:t>2) Proč </a:t>
            </a:r>
            <a:r>
              <a:rPr lang="cs-CZ" dirty="0"/>
              <a:t>(z jakého důvodu</a:t>
            </a:r>
            <a:r>
              <a:rPr lang="cs-CZ" dirty="0" smtClean="0"/>
              <a:t>)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3) Jak </a:t>
            </a:r>
            <a:r>
              <a:rPr lang="cs-CZ" dirty="0"/>
              <a:t>(kterými komunikačními kanály</a:t>
            </a:r>
            <a:r>
              <a:rPr lang="cs-CZ" dirty="0" smtClean="0"/>
              <a:t>)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4) Kdy </a:t>
            </a:r>
            <a:r>
              <a:rPr lang="cs-CZ" dirty="0"/>
              <a:t>(jak často</a:t>
            </a:r>
            <a:r>
              <a:rPr lang="cs-CZ" dirty="0" smtClean="0"/>
              <a:t>)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5) S </a:t>
            </a:r>
            <a:r>
              <a:rPr lang="cs-CZ" dirty="0"/>
              <a:t>kým (s jakou osobou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8274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K</a:t>
            </a:r>
            <a:r>
              <a:rPr lang="cs-CZ" b="1" dirty="0" smtClean="0">
                <a:solidFill>
                  <a:srgbClr val="002060"/>
                </a:solidFill>
              </a:rPr>
              <a:t>omunikační záměry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15933"/>
            <a:ext cx="78843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/>
              <a:t>Komunikační záměry </a:t>
            </a:r>
            <a:r>
              <a:rPr lang="cs-CZ" dirty="0"/>
              <a:t>jsou cíle, které uskutečňuje mluvčí v průběhu komunikace. </a:t>
            </a:r>
          </a:p>
          <a:p>
            <a:pPr algn="just"/>
            <a:r>
              <a:rPr lang="cs-CZ" dirty="0" smtClean="0"/>
              <a:t>K </a:t>
            </a:r>
            <a:r>
              <a:rPr lang="cs-CZ" dirty="0"/>
              <a:t>realizaci cílů využívá vlastnosti komunikační situace, včetně přímého a nepřímého </a:t>
            </a:r>
            <a:r>
              <a:rPr lang="cs-CZ" dirty="0" smtClean="0"/>
              <a:t>působení </a:t>
            </a:r>
            <a:r>
              <a:rPr lang="cs-CZ" dirty="0"/>
              <a:t>komunikačních aktů.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Komunikačním </a:t>
            </a:r>
            <a:r>
              <a:rPr lang="cs-CZ" dirty="0"/>
              <a:t>aktem může </a:t>
            </a:r>
            <a:r>
              <a:rPr lang="cs-CZ" dirty="0" smtClean="0"/>
              <a:t>být: 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oznámení </a:t>
            </a:r>
          </a:p>
          <a:p>
            <a:pPr algn="just"/>
            <a:r>
              <a:rPr lang="cs-CZ" b="1" dirty="0" smtClean="0"/>
              <a:t>otázka </a:t>
            </a:r>
          </a:p>
          <a:p>
            <a:pPr algn="just"/>
            <a:r>
              <a:rPr lang="cs-CZ" b="1" dirty="0" smtClean="0"/>
              <a:t>výzva </a:t>
            </a:r>
            <a:r>
              <a:rPr lang="cs-CZ" b="1" dirty="0"/>
              <a:t>a </a:t>
            </a:r>
            <a:r>
              <a:rPr lang="cs-CZ" b="1" dirty="0" smtClean="0"/>
              <a:t>přání </a:t>
            </a:r>
          </a:p>
          <a:p>
            <a:pPr algn="just"/>
            <a:r>
              <a:rPr lang="cs-CZ" b="1" dirty="0" smtClean="0"/>
              <a:t>doporučení </a:t>
            </a:r>
          </a:p>
          <a:p>
            <a:pPr algn="just"/>
            <a:r>
              <a:rPr lang="cs-CZ" b="1" dirty="0"/>
              <a:t>n</a:t>
            </a:r>
            <a:r>
              <a:rPr lang="cs-CZ" b="1" dirty="0" smtClean="0"/>
              <a:t>ávrh a nabídka </a:t>
            </a:r>
          </a:p>
          <a:p>
            <a:pPr algn="just"/>
            <a:r>
              <a:rPr lang="cs-CZ" b="1" dirty="0"/>
              <a:t>s</a:t>
            </a:r>
            <a:r>
              <a:rPr lang="cs-CZ" b="1" dirty="0" smtClean="0"/>
              <a:t>lib a souhlas </a:t>
            </a:r>
          </a:p>
          <a:p>
            <a:pPr algn="just"/>
            <a:r>
              <a:rPr lang="cs-CZ" b="1" dirty="0" smtClean="0"/>
              <a:t>dovolení </a:t>
            </a:r>
            <a:endParaRPr lang="cs-CZ" b="1" dirty="0"/>
          </a:p>
          <a:p>
            <a:pPr algn="just"/>
            <a:r>
              <a:rPr lang="cs-CZ" b="1" dirty="0" smtClean="0"/>
              <a:t>ohrazení</a:t>
            </a:r>
            <a:endParaRPr lang="cs-CZ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979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K</a:t>
            </a:r>
            <a:r>
              <a:rPr lang="cs-CZ" b="1" dirty="0" smtClean="0">
                <a:solidFill>
                  <a:srgbClr val="002060"/>
                </a:solidFill>
              </a:rPr>
              <a:t>omunikační postupy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15933"/>
            <a:ext cx="78843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/>
              <a:t>Komunikační postupy </a:t>
            </a:r>
            <a:r>
              <a:rPr lang="cs-CZ" dirty="0"/>
              <a:t>vedou k dosažení cílů </a:t>
            </a:r>
            <a:r>
              <a:rPr lang="cs-CZ" dirty="0" smtClean="0"/>
              <a:t>pomocí: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naslouchaní </a:t>
            </a:r>
          </a:p>
          <a:p>
            <a:pPr algn="just"/>
            <a:r>
              <a:rPr lang="cs-CZ" dirty="0" smtClean="0"/>
              <a:t>jednaní </a:t>
            </a:r>
            <a:r>
              <a:rPr lang="cs-CZ" dirty="0"/>
              <a:t>s </a:t>
            </a:r>
            <a:r>
              <a:rPr lang="cs-CZ" dirty="0" smtClean="0"/>
              <a:t>respektem </a:t>
            </a:r>
          </a:p>
          <a:p>
            <a:pPr algn="just"/>
            <a:r>
              <a:rPr lang="cs-CZ" dirty="0" smtClean="0"/>
              <a:t>argumentování </a:t>
            </a:r>
            <a:r>
              <a:rPr lang="cs-CZ" dirty="0"/>
              <a:t>k věci </a:t>
            </a:r>
          </a:p>
          <a:p>
            <a:pPr algn="just"/>
            <a:r>
              <a:rPr lang="cs-CZ" dirty="0" smtClean="0"/>
              <a:t>věnování </a:t>
            </a:r>
            <a:r>
              <a:rPr lang="cs-CZ" dirty="0"/>
              <a:t>pozornosti </a:t>
            </a:r>
            <a:r>
              <a:rPr lang="cs-CZ" dirty="0" smtClean="0"/>
              <a:t>druhému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Výsledkem </a:t>
            </a:r>
            <a:r>
              <a:rPr lang="cs-CZ" dirty="0"/>
              <a:t>je </a:t>
            </a:r>
            <a:r>
              <a:rPr lang="cs-CZ" dirty="0" smtClean="0"/>
              <a:t>buď: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žádoucí výsledek ve smyslu dosažení </a:t>
            </a:r>
            <a:r>
              <a:rPr lang="cs-CZ" dirty="0"/>
              <a:t>komunikačního </a:t>
            </a:r>
            <a:r>
              <a:rPr lang="cs-CZ" dirty="0" smtClean="0"/>
              <a:t>cíle</a:t>
            </a:r>
          </a:p>
          <a:p>
            <a:pPr algn="just"/>
            <a:r>
              <a:rPr lang="cs-CZ" dirty="0" smtClean="0"/>
              <a:t>nežádoucí </a:t>
            </a:r>
            <a:r>
              <a:rPr lang="cs-CZ" dirty="0"/>
              <a:t>výsledek, kdy komunikačního cíle nebylo dosaženo.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74684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2387</TotalTime>
  <Words>1061</Words>
  <Application>Microsoft Office PowerPoint</Application>
  <PresentationFormat>Předvádění na obrazovce (16:9)</PresentationFormat>
  <Paragraphs>226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Analýza komunikace</vt:lpstr>
      <vt:lpstr>Automatičnost komunikace</vt:lpstr>
      <vt:lpstr>Intencionalita komunikace </vt:lpstr>
      <vt:lpstr>Komunikační plánování  </vt:lpstr>
      <vt:lpstr>Komunikační záměry </vt:lpstr>
      <vt:lpstr>Komunikační postupy </vt:lpstr>
      <vt:lpstr>Hlavní cíle komunikačních strategií   </vt:lpstr>
      <vt:lpstr>Typy komunikačních strategií   </vt:lpstr>
      <vt:lpstr>Typologie komunikantů </vt:lpstr>
      <vt:lpstr>Genderová komunikace </vt:lpstr>
      <vt:lpstr>Výsledky komunikace chlapců a dívek  </vt:lpstr>
      <vt:lpstr>Komunikace mužů </vt:lpstr>
      <vt:lpstr>Komunikace žen </vt:lpstr>
      <vt:lpstr>Asertivita v komunikaci </vt:lpstr>
      <vt:lpstr>Agresivita v komunikaci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65</cp:revision>
  <cp:lastPrinted>2018-03-27T09:30:31Z</cp:lastPrinted>
  <dcterms:created xsi:type="dcterms:W3CDTF">2016-07-06T15:42:34Z</dcterms:created>
  <dcterms:modified xsi:type="dcterms:W3CDTF">2018-04-21T08:15:20Z</dcterms:modified>
</cp:coreProperties>
</file>