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58" r:id="rId4"/>
    <p:sldId id="283" r:id="rId5"/>
    <p:sldId id="289" r:id="rId6"/>
    <p:sldId id="290" r:id="rId7"/>
    <p:sldId id="288" r:id="rId8"/>
    <p:sldId id="293" r:id="rId9"/>
    <p:sldId id="294" r:id="rId10"/>
    <p:sldId id="295" r:id="rId11"/>
    <p:sldId id="284" r:id="rId12"/>
    <p:sldId id="296" r:id="rId13"/>
    <p:sldId id="297" r:id="rId14"/>
    <p:sldId id="298" r:id="rId15"/>
    <p:sldId id="285" r:id="rId16"/>
    <p:sldId id="299" r:id="rId17"/>
    <p:sldId id="286" r:id="rId18"/>
    <p:sldId id="287" r:id="rId19"/>
    <p:sldId id="281" r:id="rId2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89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KOMUNIKAČNÍ DOVEDNOSTI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Dagmar Svobodová,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=""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=""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pPr marL="0" indent="0"/>
            <a:r>
              <a:rPr lang="cs-CZ" b="1" dirty="0">
                <a:solidFill>
                  <a:srgbClr val="002060"/>
                </a:solidFill>
              </a:rPr>
              <a:t>P</a:t>
            </a:r>
            <a:r>
              <a:rPr lang="cs-CZ" b="1" dirty="0" smtClean="0">
                <a:solidFill>
                  <a:srgbClr val="002060"/>
                </a:solidFill>
              </a:rPr>
              <a:t>řesvědčování </a:t>
            </a:r>
            <a:r>
              <a:rPr lang="cs-CZ" b="1" dirty="0">
                <a:solidFill>
                  <a:srgbClr val="002060"/>
                </a:solidFill>
              </a:rPr>
              <a:t>a (versus) manipulace 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r>
              <a:rPr lang="cs-CZ" b="1" dirty="0" smtClean="0"/>
              <a:t>Typy manipulace: </a:t>
            </a:r>
          </a:p>
          <a:p>
            <a:endParaRPr lang="cs-CZ" b="1" dirty="0" smtClean="0"/>
          </a:p>
          <a:p>
            <a:r>
              <a:rPr lang="cs-CZ" dirty="0" smtClean="0"/>
              <a:t>5) spouštěcí </a:t>
            </a:r>
          </a:p>
          <a:p>
            <a:pPr marL="342900" indent="-342900">
              <a:buAutoNum type="arabicParenR"/>
            </a:pPr>
            <a:endParaRPr lang="cs-CZ" dirty="0" smtClean="0"/>
          </a:p>
          <a:p>
            <a:r>
              <a:rPr lang="cs-CZ" dirty="0" smtClean="0"/>
              <a:t>6) obranná anti-manipulace </a:t>
            </a:r>
          </a:p>
          <a:p>
            <a:endParaRPr lang="cs-CZ" dirty="0" smtClean="0"/>
          </a:p>
          <a:p>
            <a:r>
              <a:rPr lang="cs-CZ" dirty="0" smtClean="0"/>
              <a:t>7) reálnými lidmi </a:t>
            </a:r>
          </a:p>
          <a:p>
            <a:endParaRPr lang="cs-CZ" dirty="0" smtClean="0"/>
          </a:p>
          <a:p>
            <a:r>
              <a:rPr lang="cs-CZ" dirty="0" smtClean="0"/>
              <a:t>8) fantazijními postavami</a:t>
            </a:r>
          </a:p>
          <a:p>
            <a:endParaRPr lang="cs-CZ" dirty="0" smtClean="0"/>
          </a:p>
          <a:p>
            <a:r>
              <a:rPr lang="cs-CZ" dirty="0" smtClean="0"/>
              <a:t>Přesvědčování </a:t>
            </a:r>
            <a:r>
              <a:rPr lang="cs-CZ" dirty="0"/>
              <a:t>versus manipulace jsou polární opozita, které vytvářejí kontext buď – anebo jako </a:t>
            </a:r>
            <a:r>
              <a:rPr lang="cs-CZ" b="1" dirty="0"/>
              <a:t>bipolární </a:t>
            </a:r>
            <a:r>
              <a:rPr lang="cs-CZ" b="1" dirty="0" smtClean="0"/>
              <a:t>kontinuum.</a:t>
            </a:r>
            <a:endParaRPr lang="cs-CZ" dirty="0"/>
          </a:p>
          <a:p>
            <a:endParaRPr lang="cs-CZ" b="1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b="1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172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Persvazivní funkce marketingové komunikace 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8172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Persvaze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se zabývá přesvědčováním druhého pomocí verbální komunikace.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>
                <a:solidFill>
                  <a:srgbClr val="000000"/>
                </a:solidFill>
              </a:rPr>
              <a:t>Komunikační kontext </a:t>
            </a:r>
            <a:r>
              <a:rPr lang="cs-CZ" dirty="0" err="1">
                <a:solidFill>
                  <a:srgbClr val="000000"/>
                </a:solidFill>
              </a:rPr>
              <a:t>přesvědčovateli</a:t>
            </a:r>
            <a:r>
              <a:rPr lang="cs-CZ" dirty="0">
                <a:solidFill>
                  <a:srgbClr val="000000"/>
                </a:solidFill>
              </a:rPr>
              <a:t> nabízí aktivně vytvářet, posilovat, obměňovat a </a:t>
            </a:r>
            <a:r>
              <a:rPr lang="cs-CZ" dirty="0" smtClean="0">
                <a:solidFill>
                  <a:srgbClr val="000000"/>
                </a:solidFill>
              </a:rPr>
              <a:t>potlačovat </a:t>
            </a:r>
            <a:r>
              <a:rPr lang="cs-CZ" dirty="0">
                <a:solidFill>
                  <a:srgbClr val="000000"/>
                </a:solidFill>
              </a:rPr>
              <a:t>původní přesvědčení, postoje, úmysly, motivaci a chování protějšku. </a:t>
            </a:r>
            <a:endParaRPr lang="cs-CZ" dirty="0" smtClean="0">
              <a:solidFill>
                <a:srgbClr val="000000"/>
              </a:solidFill>
            </a:endParaRPr>
          </a:p>
          <a:p>
            <a:pPr algn="just"/>
            <a:endParaRPr lang="cs-CZ" dirty="0">
              <a:solidFill>
                <a:srgbClr val="000000"/>
              </a:solidFill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</a:rPr>
              <a:t>Jedná </a:t>
            </a:r>
            <a:r>
              <a:rPr lang="cs-CZ" dirty="0">
                <a:solidFill>
                  <a:srgbClr val="000000"/>
                </a:solidFill>
              </a:rPr>
              <a:t>se o specifickou formu komunikace, jejímž cílem je ovlivnit duševní stav druhého v atmosféře svobodné volby.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Cílem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změna postoje, která je důsledkem vystavení jedince přesvědčovacímu procesu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err="1" smtClean="0">
                <a:solidFill>
                  <a:srgbClr val="000000"/>
                </a:solidFill>
              </a:rPr>
              <a:t>Perzvazivní</a:t>
            </a:r>
            <a:r>
              <a:rPr lang="cs-CZ" b="1" dirty="0" smtClean="0">
                <a:solidFill>
                  <a:srgbClr val="000000"/>
                </a:solidFill>
              </a:rPr>
              <a:t> </a:t>
            </a:r>
            <a:r>
              <a:rPr lang="cs-CZ" b="1" dirty="0">
                <a:solidFill>
                  <a:srgbClr val="000000"/>
                </a:solidFill>
              </a:rPr>
              <a:t>funkci </a:t>
            </a:r>
            <a:r>
              <a:rPr lang="cs-CZ" dirty="0">
                <a:solidFill>
                  <a:srgbClr val="000000"/>
                </a:solidFill>
              </a:rPr>
              <a:t>splňuje v marketingu </a:t>
            </a:r>
            <a:r>
              <a:rPr lang="cs-CZ" b="1" dirty="0">
                <a:solidFill>
                  <a:srgbClr val="000000"/>
                </a:solidFill>
              </a:rPr>
              <a:t>propagace </a:t>
            </a:r>
            <a:r>
              <a:rPr lang="cs-CZ" dirty="0">
                <a:solidFill>
                  <a:srgbClr val="000000"/>
                </a:solidFill>
              </a:rPr>
              <a:t>se zaměřením na cílené oslovení zákazníka určitým sdělením. </a:t>
            </a:r>
            <a:endParaRPr lang="cs-CZ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031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Komunikační mix v reklamě 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8172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pPr algn="just"/>
            <a:r>
              <a:rPr lang="cs-CZ" b="1" dirty="0" smtClean="0"/>
              <a:t>Komunikační mix</a:t>
            </a:r>
            <a:r>
              <a:rPr lang="cs-CZ" dirty="0"/>
              <a:t> </a:t>
            </a:r>
            <a:r>
              <a:rPr lang="cs-CZ" dirty="0" smtClean="0"/>
              <a:t>tvoří </a:t>
            </a:r>
            <a:r>
              <a:rPr lang="cs-CZ" dirty="0"/>
              <a:t>reklama, podpora prodeje, public relations, přímý marketing, osobní prodej, </a:t>
            </a:r>
            <a:r>
              <a:rPr lang="cs-CZ" dirty="0" err="1"/>
              <a:t>event</a:t>
            </a:r>
            <a:r>
              <a:rPr lang="cs-CZ" dirty="0"/>
              <a:t> marketing, sponzoring a on-line komunikace. </a:t>
            </a:r>
            <a:endParaRPr lang="cs-CZ" dirty="0" smtClean="0"/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/>
            <a:r>
              <a:rPr lang="cs-CZ" b="1" dirty="0"/>
              <a:t>Reklama </a:t>
            </a:r>
            <a:r>
              <a:rPr lang="cs-CZ" dirty="0"/>
              <a:t>je placenou neosobní formou marketingové komunikace s cílem informovat spotřebitele a ovlivnit jeho nákupní chování.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Typy reklamy: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1) </a:t>
            </a:r>
            <a:r>
              <a:rPr lang="cs-CZ" b="1" dirty="0" smtClean="0"/>
              <a:t>Všeobecná</a:t>
            </a:r>
            <a:r>
              <a:rPr lang="cs-CZ" dirty="0" smtClean="0"/>
              <a:t> </a:t>
            </a:r>
            <a:r>
              <a:rPr lang="cs-CZ" dirty="0"/>
              <a:t>reklama s cílem zvýšit agregátní poptávku bez rozlišení </a:t>
            </a:r>
            <a:r>
              <a:rPr lang="cs-CZ" dirty="0" smtClean="0"/>
              <a:t>značky. </a:t>
            </a:r>
          </a:p>
          <a:p>
            <a:pPr marL="342900" indent="-342900" algn="just">
              <a:buAutoNum type="arabicParenR"/>
            </a:pPr>
            <a:endParaRPr lang="cs-CZ" dirty="0"/>
          </a:p>
          <a:p>
            <a:pPr algn="just"/>
            <a:r>
              <a:rPr lang="cs-CZ" dirty="0" smtClean="0"/>
              <a:t>2) </a:t>
            </a:r>
            <a:r>
              <a:rPr lang="cs-CZ" b="1" dirty="0" smtClean="0"/>
              <a:t>Značková</a:t>
            </a:r>
            <a:r>
              <a:rPr lang="cs-CZ" dirty="0" smtClean="0"/>
              <a:t> reklama s </a:t>
            </a:r>
            <a:r>
              <a:rPr lang="cs-CZ" dirty="0"/>
              <a:t>cílem propagovat určitou značku, její výrobek nebo </a:t>
            </a:r>
            <a:r>
              <a:rPr lang="cs-CZ" dirty="0" smtClean="0"/>
              <a:t>službu.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3) </a:t>
            </a:r>
            <a:r>
              <a:rPr lang="cs-CZ" b="1" dirty="0" smtClean="0"/>
              <a:t>Instituční</a:t>
            </a:r>
            <a:r>
              <a:rPr lang="cs-CZ" dirty="0" smtClean="0"/>
              <a:t> reklama s </a:t>
            </a:r>
            <a:r>
              <a:rPr lang="cs-CZ" dirty="0"/>
              <a:t>cílem vytvořit pozitivní mínění v očích veřejnosti. 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832869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F</a:t>
            </a:r>
            <a:r>
              <a:rPr lang="cs-CZ" b="1" dirty="0" smtClean="0">
                <a:solidFill>
                  <a:srgbClr val="002060"/>
                </a:solidFill>
              </a:rPr>
              <a:t>unkce reklamy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8172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pPr algn="just"/>
            <a:r>
              <a:rPr lang="cs-CZ" dirty="0" smtClean="0"/>
              <a:t>K </a:t>
            </a:r>
            <a:r>
              <a:rPr lang="cs-CZ" dirty="0"/>
              <a:t>základním </a:t>
            </a:r>
            <a:r>
              <a:rPr lang="cs-CZ" b="1" dirty="0"/>
              <a:t>funkcím</a:t>
            </a:r>
            <a:r>
              <a:rPr lang="cs-CZ" dirty="0"/>
              <a:t> reklamy v </a:t>
            </a:r>
            <a:r>
              <a:rPr lang="cs-CZ" dirty="0" smtClean="0"/>
              <a:t>médiích </a:t>
            </a:r>
            <a:r>
              <a:rPr lang="cs-CZ" dirty="0"/>
              <a:t>(noviny, časopisy, rozhlas, televize, internet, venkovní reklama) </a:t>
            </a:r>
            <a:r>
              <a:rPr lang="cs-CZ" dirty="0" smtClean="0"/>
              <a:t>patří: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1)</a:t>
            </a:r>
            <a:r>
              <a:rPr lang="cs-CZ" b="1" dirty="0" smtClean="0"/>
              <a:t> Informovat</a:t>
            </a:r>
            <a:r>
              <a:rPr lang="cs-CZ" dirty="0" smtClean="0"/>
              <a:t> zákazníka </a:t>
            </a:r>
            <a:r>
              <a:rPr lang="cs-CZ" dirty="0"/>
              <a:t>o novém výrobku, včetně změn spojených s </a:t>
            </a:r>
            <a:r>
              <a:rPr lang="cs-CZ" dirty="0" smtClean="0"/>
              <a:t>výrobkem.</a:t>
            </a:r>
          </a:p>
          <a:p>
            <a:pPr marL="342900" indent="-342900" algn="just">
              <a:buAutoNum type="arabicParenR"/>
            </a:pP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2) </a:t>
            </a:r>
            <a:r>
              <a:rPr lang="cs-CZ" b="1" dirty="0" smtClean="0"/>
              <a:t>Přesvědčovat</a:t>
            </a:r>
            <a:r>
              <a:rPr lang="cs-CZ" dirty="0" smtClean="0"/>
              <a:t> </a:t>
            </a:r>
            <a:r>
              <a:rPr lang="cs-CZ" dirty="0"/>
              <a:t>zákazníka, proč právě propagovaný výrobek je </a:t>
            </a:r>
            <a:r>
              <a:rPr lang="cs-CZ" dirty="0" smtClean="0"/>
              <a:t>nejlepší.</a:t>
            </a:r>
          </a:p>
          <a:p>
            <a:pPr algn="just"/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3) </a:t>
            </a:r>
            <a:r>
              <a:rPr lang="cs-CZ" b="1" dirty="0" smtClean="0"/>
              <a:t>Připomínat</a:t>
            </a:r>
            <a:r>
              <a:rPr lang="cs-CZ" dirty="0"/>
              <a:t> zákazníkovi, že propagovaný výrobek je průběžně na trhu. 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584882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On-line </a:t>
            </a:r>
            <a:r>
              <a:rPr lang="cs-CZ" b="1" dirty="0">
                <a:solidFill>
                  <a:srgbClr val="002060"/>
                </a:solidFill>
              </a:rPr>
              <a:t>komunikace 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8172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On-line </a:t>
            </a:r>
            <a:r>
              <a:rPr lang="cs-CZ" b="1" dirty="0"/>
              <a:t>komunikaci </a:t>
            </a:r>
            <a:r>
              <a:rPr lang="cs-CZ" dirty="0"/>
              <a:t>využívá velký počet zákazníků, kteří se nacházejí v on-line, proto je výhodné cílit na ně přes internet.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Do </a:t>
            </a:r>
            <a:r>
              <a:rPr lang="cs-CZ" dirty="0"/>
              <a:t>technik internetového marketingu </a:t>
            </a:r>
            <a:r>
              <a:rPr lang="cs-CZ" dirty="0" smtClean="0"/>
              <a:t>patří: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1) SEO </a:t>
            </a:r>
          </a:p>
          <a:p>
            <a:pPr algn="just"/>
            <a:r>
              <a:rPr lang="cs-CZ" dirty="0" smtClean="0"/>
              <a:t>2) PPC reklama </a:t>
            </a:r>
          </a:p>
          <a:p>
            <a:pPr algn="just"/>
            <a:r>
              <a:rPr lang="cs-CZ" dirty="0" smtClean="0"/>
              <a:t>3) obsahový marketing</a:t>
            </a:r>
          </a:p>
          <a:p>
            <a:pPr algn="just"/>
            <a:r>
              <a:rPr lang="cs-CZ" dirty="0" smtClean="0"/>
              <a:t>4) display reklama</a:t>
            </a:r>
          </a:p>
          <a:p>
            <a:pPr algn="just"/>
            <a:r>
              <a:rPr lang="cs-CZ" dirty="0" smtClean="0"/>
              <a:t>5) e-mailing </a:t>
            </a:r>
            <a:endParaRPr lang="cs-CZ" dirty="0"/>
          </a:p>
          <a:p>
            <a:pPr algn="just"/>
            <a:r>
              <a:rPr lang="cs-CZ" dirty="0" smtClean="0"/>
              <a:t>6) propagace </a:t>
            </a:r>
            <a:r>
              <a:rPr lang="cs-CZ" dirty="0"/>
              <a:t>na sociálních </a:t>
            </a:r>
            <a:r>
              <a:rPr lang="cs-CZ" dirty="0" smtClean="0"/>
              <a:t>sítích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1250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Styly přesvědčování 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79563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/>
              <a:t>Každý osobnostní typ ovládá jednotlivé přesvědčovací styly s různou úspěšností, protože nelze označit jeden styl za ideální a ostatní za špatné. </a:t>
            </a:r>
            <a:r>
              <a:rPr lang="cs-CZ" dirty="0" smtClean="0"/>
              <a:t>Podle </a:t>
            </a:r>
            <a:r>
              <a:rPr lang="cs-CZ" dirty="0"/>
              <a:t>tří kroků pro </a:t>
            </a:r>
            <a:r>
              <a:rPr lang="cs-CZ" b="1" dirty="0"/>
              <a:t>efektivní přesvědčování </a:t>
            </a:r>
            <a:r>
              <a:rPr lang="cs-CZ" dirty="0"/>
              <a:t>ukažte, že </a:t>
            </a:r>
            <a:r>
              <a:rPr lang="cs-CZ" dirty="0" smtClean="0"/>
              <a:t>rozumíte/chápete, </a:t>
            </a:r>
            <a:r>
              <a:rPr lang="cs-CZ" dirty="0"/>
              <a:t>jak se </a:t>
            </a:r>
            <a:r>
              <a:rPr lang="cs-CZ" dirty="0" smtClean="0"/>
              <a:t>partner </a:t>
            </a:r>
            <a:r>
              <a:rPr lang="cs-CZ" dirty="0"/>
              <a:t>na věc dívá: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1) „Chápu</a:t>
            </a:r>
            <a:r>
              <a:rPr lang="cs-CZ" dirty="0"/>
              <a:t>, co tím myslíte …“.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Vyjádřete</a:t>
            </a:r>
            <a:r>
              <a:rPr lang="cs-CZ" dirty="0"/>
              <a:t>, co to znamená pro vás: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2) „Já </a:t>
            </a:r>
            <a:r>
              <a:rPr lang="cs-CZ" dirty="0"/>
              <a:t>to však, vidím takto …“.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Řekněte</a:t>
            </a:r>
            <a:r>
              <a:rPr lang="cs-CZ" dirty="0"/>
              <a:t>, co chcete, aby se stalo: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3) „Navrhuji </a:t>
            </a:r>
            <a:r>
              <a:rPr lang="cs-CZ" dirty="0"/>
              <a:t>proto, abychom …“ 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826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Prostředky </a:t>
            </a:r>
            <a:r>
              <a:rPr lang="cs-CZ" b="1" dirty="0">
                <a:solidFill>
                  <a:srgbClr val="002060"/>
                </a:solidFill>
              </a:rPr>
              <a:t>přesvědčování 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79563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Každý styl přesvědčování používá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jiný soubor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prostředků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účinný jindy a jinak. </a:t>
            </a:r>
          </a:p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1) Odměna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 trest – houževnatý bojovník </a:t>
            </a:r>
            <a:endParaRPr lang="cs-CZ" dirty="0">
              <a:solidFill>
                <a:srgbClr val="000000"/>
              </a:solidFill>
            </a:endParaRPr>
          </a:p>
          <a:p>
            <a:endParaRPr lang="cs-CZ" b="1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2) Spolupráce </a:t>
            </a:r>
            <a:r>
              <a:rPr lang="cs-CZ" b="1" dirty="0">
                <a:solidFill>
                  <a:srgbClr val="000000"/>
                </a:solidFill>
              </a:rPr>
              <a:t>a důvěra – přátelský </a:t>
            </a:r>
            <a:r>
              <a:rPr lang="cs-CZ" b="1" dirty="0" smtClean="0">
                <a:solidFill>
                  <a:srgbClr val="000000"/>
                </a:solidFill>
              </a:rPr>
              <a:t>pomocník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  <a:endParaRPr lang="cs-CZ" dirty="0">
              <a:solidFill>
                <a:srgbClr val="000000"/>
              </a:solidFill>
            </a:endParaRPr>
          </a:p>
          <a:p>
            <a:endParaRPr lang="cs-CZ" b="1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3) Společná </a:t>
            </a:r>
            <a:r>
              <a:rPr lang="cs-CZ" b="1" dirty="0">
                <a:solidFill>
                  <a:srgbClr val="000000"/>
                </a:solidFill>
              </a:rPr>
              <a:t>vize – nadstavba předchozího </a:t>
            </a:r>
            <a:endParaRPr lang="cs-CZ" dirty="0">
              <a:solidFill>
                <a:srgbClr val="000000"/>
              </a:solidFill>
            </a:endParaRPr>
          </a:p>
          <a:p>
            <a:endParaRPr lang="cs-CZ" b="1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4) Asertivní </a:t>
            </a:r>
            <a:r>
              <a:rPr lang="cs-CZ" b="1" dirty="0">
                <a:solidFill>
                  <a:srgbClr val="000000"/>
                </a:solidFill>
              </a:rPr>
              <a:t>přesvědčování – </a:t>
            </a:r>
            <a:r>
              <a:rPr lang="cs-CZ" b="1" dirty="0" smtClean="0">
                <a:solidFill>
                  <a:srgbClr val="000000"/>
                </a:solidFill>
              </a:rPr>
              <a:t>logik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</a:p>
          <a:p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672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Způsoby nevěcné argumentace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9256" y="771550"/>
            <a:ext cx="80376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Argumentatio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ad </a:t>
            </a:r>
            <a:r>
              <a:rPr lang="cs-CZ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hominem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– nevěcná argumentace pro konkrétního jedince „na co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bude </a:t>
            </a:r>
            <a:r>
              <a:rPr lang="cs-CZ" dirty="0">
                <a:solidFill>
                  <a:srgbClr val="000000"/>
                </a:solidFill>
              </a:rPr>
              <a:t>slyšet“, přesvědčování o postupu, který je v jeho zájmu a odpovídá jeho zásadám, na svém jednání vydělá, zviditelní se a stane se slavným, přičemž polovina argumentů vychází ze </a:t>
            </a:r>
            <a:r>
              <a:rPr lang="cs-CZ" dirty="0" smtClean="0">
                <a:solidFill>
                  <a:srgbClr val="000000"/>
                </a:solidFill>
              </a:rPr>
              <a:t>sobectví, </a:t>
            </a:r>
            <a:r>
              <a:rPr lang="cs-CZ" dirty="0">
                <a:solidFill>
                  <a:srgbClr val="000000"/>
                </a:solidFill>
              </a:rPr>
              <a:t>základní princip = přesvědčovaný jedinec argumenty </a:t>
            </a:r>
            <a:r>
              <a:rPr lang="cs-CZ" dirty="0" smtClean="0">
                <a:solidFill>
                  <a:srgbClr val="000000"/>
                </a:solidFill>
              </a:rPr>
              <a:t>přijímá</a:t>
            </a:r>
            <a:r>
              <a:rPr lang="cs-CZ" dirty="0">
                <a:solidFill>
                  <a:srgbClr val="000000"/>
                </a:solidFill>
              </a:rPr>
              <a:t>, přestože ví, že „se věci mají jinak“.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err="1">
                <a:solidFill>
                  <a:srgbClr val="000000"/>
                </a:solidFill>
              </a:rPr>
              <a:t>Argumentum</a:t>
            </a:r>
            <a:r>
              <a:rPr lang="cs-CZ" b="1" dirty="0">
                <a:solidFill>
                  <a:srgbClr val="000000"/>
                </a:solidFill>
              </a:rPr>
              <a:t> ad auditorium </a:t>
            </a:r>
            <a:r>
              <a:rPr lang="cs-CZ" dirty="0">
                <a:solidFill>
                  <a:srgbClr val="000000"/>
                </a:solidFill>
              </a:rPr>
              <a:t>– dojem, jakým zapůsobí mluvčí na </a:t>
            </a:r>
            <a:r>
              <a:rPr lang="cs-CZ" dirty="0" smtClean="0">
                <a:solidFill>
                  <a:srgbClr val="000000"/>
                </a:solidFill>
              </a:rPr>
              <a:t>diváky </a:t>
            </a:r>
            <a:r>
              <a:rPr lang="cs-CZ" dirty="0">
                <a:solidFill>
                  <a:srgbClr val="000000"/>
                </a:solidFill>
              </a:rPr>
              <a:t>(televizní předvolební diskuze). 	</a:t>
            </a:r>
          </a:p>
          <a:p>
            <a:pPr algn="just"/>
            <a:r>
              <a:rPr lang="cs-CZ" dirty="0">
                <a:solidFill>
                  <a:srgbClr val="000000"/>
                </a:solidFill>
              </a:rPr>
              <a:t>		</a:t>
            </a:r>
          </a:p>
          <a:p>
            <a:pPr algn="just"/>
            <a:r>
              <a:rPr lang="cs-CZ" b="1" dirty="0" err="1">
                <a:solidFill>
                  <a:srgbClr val="000000"/>
                </a:solidFill>
              </a:rPr>
              <a:t>Argumentum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b="1" dirty="0" err="1">
                <a:solidFill>
                  <a:srgbClr val="000000"/>
                </a:solidFill>
              </a:rPr>
              <a:t>baculinum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dirty="0">
                <a:solidFill>
                  <a:srgbClr val="000000"/>
                </a:solidFill>
              </a:rPr>
              <a:t>– hrubá argumentace, kdy jsou </a:t>
            </a:r>
            <a:r>
              <a:rPr lang="cs-CZ" dirty="0" smtClean="0">
                <a:solidFill>
                  <a:srgbClr val="000000"/>
                </a:solidFill>
              </a:rPr>
              <a:t>připomenuty </a:t>
            </a:r>
            <a:r>
              <a:rPr lang="cs-CZ" dirty="0">
                <a:solidFill>
                  <a:srgbClr val="000000"/>
                </a:solidFill>
              </a:rPr>
              <a:t>důsledky, rozhodne-li se přesvědčovaný jinak. 	</a:t>
            </a:r>
            <a:endParaRPr lang="cs-CZ" dirty="0" smtClean="0">
              <a:solidFill>
                <a:srgbClr val="000000"/>
              </a:solidFill>
            </a:endParaRPr>
          </a:p>
          <a:p>
            <a:pPr algn="just"/>
            <a:endParaRPr lang="cs-CZ" dirty="0">
              <a:solidFill>
                <a:srgbClr val="000000"/>
              </a:solidFill>
            </a:endParaRPr>
          </a:p>
          <a:p>
            <a:pPr algn="just"/>
            <a:r>
              <a:rPr lang="cs-CZ" b="1" dirty="0" err="1">
                <a:solidFill>
                  <a:srgbClr val="000000"/>
                </a:solidFill>
              </a:rPr>
              <a:t>Argumentum</a:t>
            </a:r>
            <a:r>
              <a:rPr lang="cs-CZ" b="1" dirty="0">
                <a:solidFill>
                  <a:srgbClr val="000000"/>
                </a:solidFill>
              </a:rPr>
              <a:t> ad </a:t>
            </a:r>
            <a:r>
              <a:rPr lang="cs-CZ" b="1" dirty="0" err="1">
                <a:solidFill>
                  <a:srgbClr val="000000"/>
                </a:solidFill>
              </a:rPr>
              <a:t>ignorantiam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dirty="0">
                <a:solidFill>
                  <a:srgbClr val="000000"/>
                </a:solidFill>
              </a:rPr>
              <a:t>– argumentace, která počítá s </a:t>
            </a:r>
            <a:r>
              <a:rPr lang="cs-CZ" dirty="0" smtClean="0">
                <a:solidFill>
                  <a:srgbClr val="000000"/>
                </a:solidFill>
              </a:rPr>
              <a:t>nevědomostí </a:t>
            </a:r>
            <a:r>
              <a:rPr lang="cs-CZ" dirty="0">
                <a:solidFill>
                  <a:srgbClr val="000000"/>
                </a:solidFill>
              </a:rPr>
              <a:t>nebo neinformovaností přesvědčovaného. </a:t>
            </a:r>
            <a:r>
              <a:rPr lang="cs-CZ" dirty="0"/>
              <a:t>	</a:t>
            </a:r>
          </a:p>
          <a:p>
            <a:endParaRPr lang="cs-CZ" dirty="0"/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34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Logické dokazování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Petitio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principii </a:t>
            </a:r>
            <a:r>
              <a:rPr lang="pt-BR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do </a:t>
            </a:r>
            <a:r>
              <a:rPr lang="pt-BR" dirty="0">
                <a:solidFill>
                  <a:srgbClr val="307871"/>
                </a:solidFill>
                <a:latin typeface="Times New Roman" panose="02020603050405020304" pitchFamily="18" charset="0"/>
              </a:rPr>
              <a:t>formulace argumentace se vplétá něco, co se ještě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nedokázalo.</a:t>
            </a:r>
          </a:p>
          <a:p>
            <a:pPr algn="just"/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/>
              <a:t>Proton </a:t>
            </a:r>
            <a:r>
              <a:rPr lang="cs-CZ" b="1" dirty="0" err="1"/>
              <a:t>pseudos</a:t>
            </a:r>
            <a:r>
              <a:rPr lang="cs-CZ" b="1" dirty="0"/>
              <a:t> </a:t>
            </a:r>
            <a:r>
              <a:rPr lang="cs-CZ" dirty="0" smtClean="0"/>
              <a:t>počáteční </a:t>
            </a:r>
            <a:r>
              <a:rPr lang="cs-CZ" dirty="0"/>
              <a:t>lež. Stavba je </a:t>
            </a:r>
            <a:r>
              <a:rPr lang="cs-CZ" dirty="0" smtClean="0"/>
              <a:t>vybudovaná </a:t>
            </a:r>
            <a:r>
              <a:rPr lang="cs-CZ" dirty="0"/>
              <a:t>na tezi, která není pravdivá</a:t>
            </a:r>
            <a:r>
              <a:rPr lang="cs-CZ" dirty="0" smtClean="0"/>
              <a:t>.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err="1"/>
              <a:t>Quaternio</a:t>
            </a:r>
            <a:r>
              <a:rPr lang="cs-CZ" b="1" dirty="0"/>
              <a:t> </a:t>
            </a:r>
            <a:r>
              <a:rPr lang="cs-CZ" b="1" dirty="0" err="1" smtClean="0"/>
              <a:t>terminorum</a:t>
            </a:r>
            <a:r>
              <a:rPr lang="cs-CZ" dirty="0" smtClean="0"/>
              <a:t> </a:t>
            </a:r>
            <a:r>
              <a:rPr lang="cs-CZ" dirty="0"/>
              <a:t>v sylogismu </a:t>
            </a:r>
            <a:r>
              <a:rPr lang="cs-CZ" dirty="0" smtClean="0"/>
              <a:t>čtyři </a:t>
            </a:r>
            <a:r>
              <a:rPr lang="cs-CZ" dirty="0"/>
              <a:t>členy, protože </a:t>
            </a:r>
            <a:r>
              <a:rPr lang="cs-CZ" dirty="0" smtClean="0"/>
              <a:t>prostřední </a:t>
            </a:r>
            <a:r>
              <a:rPr lang="cs-CZ" dirty="0"/>
              <a:t>člen je možné </a:t>
            </a:r>
            <a:r>
              <a:rPr lang="cs-CZ" dirty="0" smtClean="0"/>
              <a:t>pochopit </a:t>
            </a:r>
            <a:r>
              <a:rPr lang="cs-CZ" dirty="0"/>
              <a:t>několika způsoby.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err="1"/>
              <a:t>Saltus</a:t>
            </a:r>
            <a:r>
              <a:rPr lang="cs-CZ" b="1" dirty="0"/>
              <a:t> in </a:t>
            </a:r>
            <a:r>
              <a:rPr lang="cs-CZ" b="1" dirty="0" err="1"/>
              <a:t>probando</a:t>
            </a:r>
            <a:r>
              <a:rPr lang="cs-CZ" b="1" dirty="0"/>
              <a:t> </a:t>
            </a:r>
            <a:r>
              <a:rPr lang="cs-CZ" dirty="0" smtClean="0"/>
              <a:t>skok </a:t>
            </a:r>
            <a:r>
              <a:rPr lang="cs-CZ" dirty="0"/>
              <a:t>v důkazu. </a:t>
            </a:r>
            <a:r>
              <a:rPr lang="cs-CZ" dirty="0" smtClean="0"/>
              <a:t>Argumentující </a:t>
            </a:r>
            <a:r>
              <a:rPr lang="cs-CZ" dirty="0"/>
              <a:t>skočí dál, než </a:t>
            </a:r>
            <a:r>
              <a:rPr lang="cs-CZ" dirty="0" smtClean="0"/>
              <a:t>logické </a:t>
            </a:r>
            <a:r>
              <a:rPr lang="cs-CZ" dirty="0"/>
              <a:t>argumenty </a:t>
            </a:r>
            <a:r>
              <a:rPr lang="cs-CZ" dirty="0" smtClean="0"/>
              <a:t>umožňují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r>
              <a:rPr lang="cs-CZ" dirty="0"/>
              <a:t>	</a:t>
            </a:r>
            <a:endParaRPr lang="cs-CZ" dirty="0" smtClean="0"/>
          </a:p>
          <a:p>
            <a:pPr algn="just"/>
            <a:r>
              <a:rPr lang="cs-CZ" b="1" dirty="0"/>
              <a:t>Předčasné zobecnění </a:t>
            </a:r>
            <a:r>
              <a:rPr lang="cs-CZ" dirty="0" smtClean="0"/>
              <a:t>děláme </a:t>
            </a:r>
            <a:r>
              <a:rPr lang="cs-CZ" dirty="0"/>
              <a:t>soudy na </a:t>
            </a:r>
            <a:r>
              <a:rPr lang="cs-CZ" dirty="0" smtClean="0"/>
              <a:t>základě nedostatečného prozkoumání</a:t>
            </a:r>
            <a:r>
              <a:rPr lang="cs-CZ" dirty="0"/>
              <a:t> </a:t>
            </a:r>
            <a:r>
              <a:rPr lang="cs-CZ" dirty="0" smtClean="0"/>
              <a:t>dat.</a:t>
            </a:r>
          </a:p>
          <a:p>
            <a:pPr algn="just"/>
            <a:r>
              <a:rPr lang="cs-CZ" dirty="0" smtClean="0"/>
              <a:t> </a:t>
            </a:r>
          </a:p>
          <a:p>
            <a:pPr algn="just"/>
            <a:r>
              <a:rPr lang="pl-PL" b="1" dirty="0"/>
              <a:t>Uvažování „z možného na skutečné“ </a:t>
            </a:r>
            <a:r>
              <a:rPr lang="cs-CZ" dirty="0" smtClean="0"/>
              <a:t>žijeme </a:t>
            </a:r>
            <a:r>
              <a:rPr lang="cs-CZ" dirty="0"/>
              <a:t>s tím celý život, </a:t>
            </a:r>
            <a:r>
              <a:rPr lang="cs-CZ" dirty="0" smtClean="0"/>
              <a:t>co v argumentaci být </a:t>
            </a:r>
            <a:r>
              <a:rPr lang="cs-CZ" dirty="0"/>
              <a:t>nemělo.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/>
              <a:t>Post, ergo </a:t>
            </a:r>
            <a:r>
              <a:rPr lang="cs-CZ" b="1" dirty="0" err="1"/>
              <a:t>propter</a:t>
            </a:r>
            <a:r>
              <a:rPr lang="cs-CZ" b="1" dirty="0"/>
              <a:t> </a:t>
            </a:r>
            <a:r>
              <a:rPr lang="cs-CZ" dirty="0" smtClean="0"/>
              <a:t>potom</a:t>
            </a:r>
            <a:r>
              <a:rPr lang="cs-CZ" dirty="0"/>
              <a:t>, a tedy proto. Něco se stalo po něčem jiném a </a:t>
            </a:r>
            <a:r>
              <a:rPr lang="cs-CZ" dirty="0" smtClean="0"/>
              <a:t>je </a:t>
            </a:r>
            <a:r>
              <a:rPr lang="cs-CZ" dirty="0"/>
              <a:t>tedy toho následkem. 	</a:t>
            </a:r>
          </a:p>
          <a:p>
            <a:pPr algn="just"/>
            <a:r>
              <a:rPr lang="cs-CZ" dirty="0"/>
              <a:t>	</a:t>
            </a:r>
          </a:p>
          <a:p>
            <a:pPr algn="just"/>
            <a:r>
              <a:rPr lang="cs-CZ" dirty="0"/>
              <a:t>	</a:t>
            </a:r>
          </a:p>
          <a:p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	</a:t>
            </a: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51022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" y="1148238"/>
            <a:ext cx="9144000" cy="17927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Argumentační </a:t>
            </a:r>
            <a:r>
              <a:rPr lang="cs-CZ" sz="1600" b="1" dirty="0">
                <a:solidFill>
                  <a:srgbClr val="002060"/>
                </a:solidFill>
              </a:rPr>
              <a:t>figury se používají pro faktickou argumentaci.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Patří </a:t>
            </a:r>
            <a:r>
              <a:rPr lang="cs-CZ" sz="1600" b="1" dirty="0">
                <a:solidFill>
                  <a:srgbClr val="002060"/>
                </a:solidFill>
              </a:rPr>
              <a:t>k nim rozpracování </a:t>
            </a:r>
            <a:r>
              <a:rPr lang="cs-CZ" sz="1600" b="1" dirty="0" smtClean="0">
                <a:solidFill>
                  <a:srgbClr val="002060"/>
                </a:solidFill>
              </a:rPr>
              <a:t>detailů</a:t>
            </a:r>
            <a:r>
              <a:rPr lang="cs-CZ" sz="1600" b="1" dirty="0">
                <a:solidFill>
                  <a:srgbClr val="002060"/>
                </a:solidFill>
              </a:rPr>
              <a:t>, písemné podklady, statistiky, </a:t>
            </a:r>
            <a:r>
              <a:rPr lang="cs-CZ" sz="1600" b="1" dirty="0" smtClean="0">
                <a:solidFill>
                  <a:srgbClr val="002060"/>
                </a:solidFill>
              </a:rPr>
              <a:t>grafy a </a:t>
            </a:r>
            <a:r>
              <a:rPr lang="cs-CZ" sz="1600" b="1" dirty="0">
                <a:solidFill>
                  <a:srgbClr val="002060"/>
                </a:solidFill>
              </a:rPr>
              <a:t>tabulky.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Nástroji </a:t>
            </a:r>
            <a:r>
              <a:rPr lang="cs-CZ" sz="1600" b="1" dirty="0">
                <a:solidFill>
                  <a:srgbClr val="002060"/>
                </a:solidFill>
              </a:rPr>
              <a:t>věrohodné argumentace jsou evidence, prezentace názoru jako obecně uznávaného stanoviska, řetězový souhlas a </a:t>
            </a:r>
            <a:r>
              <a:rPr lang="cs-CZ" sz="1600" b="1" dirty="0" smtClean="0">
                <a:solidFill>
                  <a:srgbClr val="002060"/>
                </a:solidFill>
              </a:rPr>
              <a:t>prezentace </a:t>
            </a:r>
            <a:r>
              <a:rPr lang="cs-CZ" sz="1600" b="1" dirty="0">
                <a:solidFill>
                  <a:srgbClr val="002060"/>
                </a:solidFill>
              </a:rPr>
              <a:t>evidentních tvrzení, která mají souvislost s výpovědí mluvčího.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Extrémní alternativy </a:t>
            </a:r>
            <a:r>
              <a:rPr lang="cs-CZ" sz="1600" b="1" dirty="0">
                <a:solidFill>
                  <a:srgbClr val="002060"/>
                </a:solidFill>
              </a:rPr>
              <a:t>argumentačních figur jsou vědomé rozšiřování výpovědi druhé strany ad absurdum. </a:t>
            </a:r>
            <a:endParaRPr lang="cs-CZ" sz="15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pl-PL" sz="3000" b="1" dirty="0" smtClean="0">
                <a:solidFill>
                  <a:schemeClr val="bg1"/>
                </a:solidFill>
              </a:rPr>
              <a:t>Argumentace </a:t>
            </a:r>
          </a:p>
          <a:p>
            <a:r>
              <a:rPr lang="pl-PL" sz="3000" b="1" dirty="0" smtClean="0">
                <a:solidFill>
                  <a:schemeClr val="bg1"/>
                </a:solidFill>
              </a:rPr>
              <a:t>a přesvědčpvání </a:t>
            </a:r>
          </a:p>
          <a:p>
            <a:r>
              <a:rPr lang="pl-PL" sz="3000" b="1" dirty="0" smtClean="0">
                <a:solidFill>
                  <a:schemeClr val="bg1"/>
                </a:solidFill>
              </a:rPr>
              <a:t>jako komunikační dovednosti</a:t>
            </a:r>
            <a:endParaRPr lang="pl-PL" sz="30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85667"/>
            <a:ext cx="3604568" cy="36660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Vymezení argumentace a přesvědčování 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Etika přesvědčování – přesvědčování a (versus) manipulace 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Persvazivní funkce marketingové komunikace </a:t>
            </a:r>
            <a:endParaRPr lang="cs-CZ" sz="1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Styly přesvědčování </a:t>
            </a:r>
            <a:endParaRPr lang="cs-CZ" sz="1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Způsoby nevěcné argumentace </a:t>
            </a:r>
            <a:endParaRPr lang="cs-CZ" sz="1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Logické dokazování 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3000" b="1" cap="all" dirty="0" smtClean="0">
                <a:solidFill>
                  <a:schemeClr val="bg1">
                    <a:lumMod val="95000"/>
                  </a:schemeClr>
                </a:solidFill>
              </a:rPr>
              <a:t>ARGUMENTACE </a:t>
            </a:r>
          </a:p>
          <a:p>
            <a:pPr lvl="0"/>
            <a:r>
              <a:rPr lang="cs-CZ" sz="3000" b="1" cap="all" dirty="0" smtClean="0">
                <a:solidFill>
                  <a:schemeClr val="bg1">
                    <a:lumMod val="95000"/>
                  </a:schemeClr>
                </a:solidFill>
              </a:rPr>
              <a:t>A PŘESVĚDČOVÁNÍ JAKO KOMUNIKAČNÍ DOVEDNOSTI</a:t>
            </a:r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196045"/>
            <a:ext cx="3890486" cy="26270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</a:t>
            </a:r>
            <a:r>
              <a:rPr lang="cs-CZ" sz="1800" b="1" i="1" dirty="0" smtClean="0">
                <a:solidFill>
                  <a:srgbClr val="002060"/>
                </a:solidFill>
              </a:rPr>
              <a:t>:</a:t>
            </a:r>
            <a:endParaRPr lang="cs-CZ" sz="1400" dirty="0" smtClean="0"/>
          </a:p>
          <a:p>
            <a:r>
              <a:rPr lang="cs-CZ" sz="1400" b="1" dirty="0">
                <a:solidFill>
                  <a:srgbClr val="002060"/>
                </a:solidFill>
              </a:rPr>
              <a:t>Zvýšit osobní odolnost vůči manipulaci.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Využívat </a:t>
            </a:r>
            <a:r>
              <a:rPr lang="cs-CZ" sz="1400" b="1" dirty="0">
                <a:solidFill>
                  <a:srgbClr val="002060"/>
                </a:solidFill>
              </a:rPr>
              <a:t>vzájemnost v argumentaci.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Odhalit </a:t>
            </a:r>
            <a:r>
              <a:rPr lang="cs-CZ" sz="1400" b="1" dirty="0">
                <a:solidFill>
                  <a:srgbClr val="002060"/>
                </a:solidFill>
              </a:rPr>
              <a:t>nekalé úmysly v přesvědčování.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Vytvořit </a:t>
            </a:r>
            <a:r>
              <a:rPr lang="cs-CZ" sz="1400" b="1" dirty="0">
                <a:solidFill>
                  <a:srgbClr val="002060"/>
                </a:solidFill>
              </a:rPr>
              <a:t>pozitivní atmosféru k argumentaci a přesvědčování druhého.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Poznat </a:t>
            </a:r>
            <a:r>
              <a:rPr lang="cs-CZ" sz="1400" b="1" dirty="0">
                <a:solidFill>
                  <a:srgbClr val="002060"/>
                </a:solidFill>
              </a:rPr>
              <a:t>vhodné situace pro asertivní styl přesvědčování.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Praktikovat </a:t>
            </a:r>
            <a:r>
              <a:rPr lang="cs-CZ" sz="1400" b="1" dirty="0">
                <a:solidFill>
                  <a:srgbClr val="002060"/>
                </a:solidFill>
              </a:rPr>
              <a:t>věcnou argumentaci. </a:t>
            </a:r>
          </a:p>
          <a:p>
            <a:endParaRPr lang="cs-CZ" sz="1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1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Vymezení </a:t>
            </a:r>
            <a:r>
              <a:rPr lang="cs-CZ" b="1" dirty="0" smtClean="0">
                <a:solidFill>
                  <a:srgbClr val="002060"/>
                </a:solidFill>
              </a:rPr>
              <a:t>argumentace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26059"/>
            <a:ext cx="831641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Argumentace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, která může být slabá, střední nebo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silná. 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Argumentace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vychází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ze své povahy 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podstaty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Zvítězit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 argumentačním duelu nemusí vždy znamenat, že poražený je současně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přesvědčený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Argumenty </a:t>
            </a:r>
            <a:r>
              <a:rPr lang="cs-CZ" dirty="0"/>
              <a:t>mohou </a:t>
            </a:r>
            <a:r>
              <a:rPr lang="cs-CZ" dirty="0" smtClean="0"/>
              <a:t>být </a:t>
            </a:r>
            <a:r>
              <a:rPr lang="cs-CZ" b="1" dirty="0" smtClean="0"/>
              <a:t>důkazy </a:t>
            </a:r>
            <a:r>
              <a:rPr lang="cs-CZ" b="1" dirty="0"/>
              <a:t>ad </a:t>
            </a:r>
            <a:r>
              <a:rPr lang="cs-CZ" b="1" dirty="0" err="1" smtClean="0"/>
              <a:t>oculos</a:t>
            </a:r>
            <a:r>
              <a:rPr lang="cs-CZ" dirty="0"/>
              <a:t>.</a:t>
            </a:r>
            <a:r>
              <a:rPr lang="cs-CZ" dirty="0" smtClean="0"/>
              <a:t>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Patří k nim: 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fakta</a:t>
            </a:r>
            <a:r>
              <a:rPr lang="cs-CZ" b="1" dirty="0"/>
              <a:t>, data, </a:t>
            </a:r>
            <a:r>
              <a:rPr lang="cs-CZ" b="1" dirty="0" smtClean="0"/>
              <a:t>měřitelné </a:t>
            </a:r>
            <a:r>
              <a:rPr lang="cs-CZ" b="1" dirty="0"/>
              <a:t>údaje, vědecké důkazy, osobní zkušenosti, svědectví, zvyky, pravidla, tradice, </a:t>
            </a:r>
            <a:r>
              <a:rPr lang="cs-CZ" b="1" dirty="0" smtClean="0"/>
              <a:t>příměry</a:t>
            </a:r>
            <a:r>
              <a:rPr lang="cs-CZ" b="1" dirty="0"/>
              <a:t>, podobenství, </a:t>
            </a:r>
            <a:r>
              <a:rPr lang="cs-CZ" b="1" dirty="0" smtClean="0"/>
              <a:t>autority, extrapolace</a:t>
            </a:r>
            <a:r>
              <a:rPr lang="cs-CZ" b="1" dirty="0"/>
              <a:t>. </a:t>
            </a:r>
            <a:endParaRPr lang="cs-CZ" b="1" dirty="0" smtClean="0"/>
          </a:p>
          <a:p>
            <a:pPr algn="just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579603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Cíle argumentace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26059"/>
            <a:ext cx="831641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 smtClean="0"/>
              <a:t>Podle </a:t>
            </a:r>
            <a:r>
              <a:rPr lang="cs-CZ" dirty="0"/>
              <a:t>cíle </a:t>
            </a:r>
            <a:r>
              <a:rPr lang="cs-CZ" dirty="0" smtClean="0"/>
              <a:t>rozlišujeme:  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1) Kooperativní </a:t>
            </a:r>
            <a:r>
              <a:rPr lang="cs-CZ" dirty="0" smtClean="0"/>
              <a:t>argumentaci - odvíjí se od </a:t>
            </a:r>
            <a:r>
              <a:rPr lang="cs-CZ" dirty="0"/>
              <a:t>vědomého a respektovaného společného </a:t>
            </a:r>
            <a:r>
              <a:rPr lang="cs-CZ" dirty="0" smtClean="0"/>
              <a:t>zájmu</a:t>
            </a:r>
            <a:r>
              <a:rPr lang="cs-CZ" dirty="0"/>
              <a:t>, kdy </a:t>
            </a:r>
            <a:r>
              <a:rPr lang="cs-CZ" b="1" dirty="0"/>
              <a:t>„všechno souvisí se vším</a:t>
            </a:r>
            <a:r>
              <a:rPr lang="cs-CZ" b="1" dirty="0" smtClean="0"/>
              <a:t>“.</a:t>
            </a:r>
          </a:p>
          <a:p>
            <a:pPr marL="342900" indent="-342900" algn="just">
              <a:buAutoNum type="arabicParenR"/>
            </a:pPr>
            <a:endParaRPr lang="cs-CZ" dirty="0" smtClean="0"/>
          </a:p>
          <a:p>
            <a:pPr algn="just"/>
            <a:r>
              <a:rPr lang="cs-CZ" b="1" dirty="0" smtClean="0"/>
              <a:t>2) Strategickou </a:t>
            </a:r>
            <a:r>
              <a:rPr lang="cs-CZ" dirty="0" smtClean="0"/>
              <a:t>argumentaci</a:t>
            </a:r>
            <a:r>
              <a:rPr lang="cs-CZ" dirty="0"/>
              <a:t> </a:t>
            </a:r>
            <a:r>
              <a:rPr lang="cs-CZ" dirty="0" smtClean="0"/>
              <a:t>- cílem </a:t>
            </a:r>
            <a:r>
              <a:rPr lang="cs-CZ" dirty="0"/>
              <a:t>je útok na partnera v </a:t>
            </a:r>
            <a:r>
              <a:rPr lang="cs-CZ" dirty="0" smtClean="0"/>
              <a:t>komunikaci, který </a:t>
            </a:r>
            <a:r>
              <a:rPr lang="cs-CZ" dirty="0"/>
              <a:t>může být realizován </a:t>
            </a:r>
            <a:r>
              <a:rPr lang="cs-CZ" b="1" dirty="0"/>
              <a:t>hrozbou </a:t>
            </a:r>
            <a:r>
              <a:rPr lang="cs-CZ" dirty="0"/>
              <a:t>nebo</a:t>
            </a:r>
            <a:r>
              <a:rPr lang="cs-CZ" b="1" dirty="0"/>
              <a:t> zastrašováním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Běžnými způsoby </a:t>
            </a:r>
            <a:r>
              <a:rPr lang="cs-CZ" dirty="0"/>
              <a:t>argumentace </a:t>
            </a:r>
            <a:r>
              <a:rPr lang="cs-CZ" dirty="0" smtClean="0"/>
              <a:t>jsou:</a:t>
            </a:r>
          </a:p>
          <a:p>
            <a:pPr algn="just"/>
            <a:r>
              <a:rPr lang="cs-CZ" dirty="0" smtClean="0"/>
              <a:t> </a:t>
            </a:r>
          </a:p>
          <a:p>
            <a:pPr algn="just"/>
            <a:r>
              <a:rPr lang="cs-CZ" b="1" dirty="0" smtClean="0"/>
              <a:t>1) </a:t>
            </a:r>
            <a:r>
              <a:rPr lang="cs-CZ" b="1" dirty="0" err="1" smtClean="0"/>
              <a:t>argumentatio</a:t>
            </a:r>
            <a:r>
              <a:rPr lang="cs-CZ" b="1" dirty="0" smtClean="0"/>
              <a:t> </a:t>
            </a:r>
            <a:r>
              <a:rPr lang="cs-CZ" b="1" dirty="0"/>
              <a:t>ad </a:t>
            </a:r>
            <a:r>
              <a:rPr lang="cs-CZ" b="1" dirty="0" err="1" smtClean="0"/>
              <a:t>rem</a:t>
            </a:r>
            <a:endParaRPr lang="cs-CZ" b="1" dirty="0" smtClean="0"/>
          </a:p>
          <a:p>
            <a:pPr algn="just"/>
            <a:r>
              <a:rPr lang="cs-CZ" b="1" dirty="0" smtClean="0"/>
              <a:t>2) </a:t>
            </a:r>
            <a:r>
              <a:rPr lang="cs-CZ" b="1" dirty="0" err="1" smtClean="0"/>
              <a:t>argumentum</a:t>
            </a:r>
            <a:r>
              <a:rPr lang="cs-CZ" b="1" dirty="0" smtClean="0"/>
              <a:t> </a:t>
            </a:r>
            <a:r>
              <a:rPr lang="cs-CZ" b="1" dirty="0"/>
              <a:t>ad </a:t>
            </a:r>
            <a:r>
              <a:rPr lang="cs-CZ" b="1" dirty="0" err="1" smtClean="0"/>
              <a:t>misericordiam</a:t>
            </a:r>
            <a:endParaRPr lang="cs-CZ" dirty="0" smtClean="0"/>
          </a:p>
          <a:p>
            <a:pPr algn="just"/>
            <a:r>
              <a:rPr lang="cs-CZ" b="1" dirty="0" smtClean="0"/>
              <a:t>3) </a:t>
            </a:r>
            <a:r>
              <a:rPr lang="cs-CZ" b="1" dirty="0" err="1" smtClean="0"/>
              <a:t>argumentum</a:t>
            </a:r>
            <a:r>
              <a:rPr lang="cs-CZ" b="1" dirty="0" smtClean="0"/>
              <a:t> </a:t>
            </a:r>
            <a:r>
              <a:rPr lang="cs-CZ" b="1" dirty="0"/>
              <a:t>ad </a:t>
            </a:r>
            <a:r>
              <a:rPr lang="cs-CZ" b="1" dirty="0" smtClean="0"/>
              <a:t>personam</a:t>
            </a:r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10817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Vymezení přesvědčování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26059"/>
            <a:ext cx="83164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/>
              <a:t>Přesvědčování </a:t>
            </a:r>
            <a:r>
              <a:rPr lang="cs-CZ" dirty="0"/>
              <a:t>je ovlivňování, při kterém se přesvědčovaný jedinec pod vlivem </a:t>
            </a:r>
            <a:endParaRPr lang="cs-CZ" dirty="0" smtClean="0"/>
          </a:p>
          <a:p>
            <a:pPr algn="just"/>
            <a:r>
              <a:rPr lang="cs-CZ" dirty="0" err="1"/>
              <a:t>p</a:t>
            </a:r>
            <a:r>
              <a:rPr lang="cs-CZ" dirty="0" err="1" smtClean="0"/>
              <a:t>řesvědčovatele</a:t>
            </a:r>
            <a:r>
              <a:rPr lang="cs-CZ" dirty="0" smtClean="0"/>
              <a:t>.</a:t>
            </a:r>
            <a:r>
              <a:rPr lang="cs-CZ" dirty="0"/>
              <a:t>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Prostor </a:t>
            </a:r>
            <a:r>
              <a:rPr lang="cs-CZ" dirty="0"/>
              <a:t>pro </a:t>
            </a:r>
            <a:r>
              <a:rPr lang="cs-CZ" dirty="0" smtClean="0"/>
              <a:t>přesvědčování </a:t>
            </a:r>
            <a:r>
              <a:rPr lang="cs-CZ" dirty="0"/>
              <a:t>se otevírá všude, kde je třeba sjednotit názor na sporné otázky mezi lidmi stojícími mocensky na stejné úrovni.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Při </a:t>
            </a:r>
            <a:r>
              <a:rPr lang="cs-CZ" dirty="0"/>
              <a:t>přesvědčování je důležité vědět, že výsledkem </a:t>
            </a:r>
            <a:r>
              <a:rPr lang="cs-CZ" dirty="0" smtClean="0"/>
              <a:t>přesvědčování </a:t>
            </a:r>
            <a:r>
              <a:rPr lang="cs-CZ" dirty="0"/>
              <a:t>je aktuální stav mysli člověka, kterého přesvědčujeme.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Přesvědčovaný se </a:t>
            </a:r>
            <a:r>
              <a:rPr lang="cs-CZ" b="1" dirty="0"/>
              <a:t>dobrovolně</a:t>
            </a:r>
            <a:r>
              <a:rPr lang="cs-CZ" dirty="0"/>
              <a:t>, </a:t>
            </a:r>
            <a:r>
              <a:rPr lang="cs-CZ" b="1" dirty="0"/>
              <a:t>zainteresovaně </a:t>
            </a:r>
            <a:r>
              <a:rPr lang="cs-CZ" dirty="0"/>
              <a:t>a </a:t>
            </a:r>
            <a:r>
              <a:rPr lang="cs-CZ" b="1" dirty="0"/>
              <a:t>zúčastněně </a:t>
            </a:r>
            <a:r>
              <a:rPr lang="cs-CZ" dirty="0"/>
              <a:t>ujišťuje o zdůvodnění určitého stanoviska. </a:t>
            </a:r>
            <a:endParaRPr lang="cs-CZ" dirty="0" smtClean="0"/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Love </a:t>
            </a:r>
            <a:r>
              <a:rPr lang="cs-CZ" b="1" dirty="0" err="1"/>
              <a:t>bombing</a:t>
            </a:r>
            <a:r>
              <a:rPr lang="cs-CZ" b="1" dirty="0"/>
              <a:t> </a:t>
            </a:r>
            <a:r>
              <a:rPr lang="cs-CZ" dirty="0"/>
              <a:t>je </a:t>
            </a:r>
            <a:r>
              <a:rPr lang="cs-CZ" dirty="0" smtClean="0"/>
              <a:t>psychologicky </a:t>
            </a:r>
            <a:r>
              <a:rPr lang="cs-CZ" dirty="0"/>
              <a:t>profesionální postup demonstrující přízeň a zájem o přesvědčovaného člověka. </a:t>
            </a:r>
          </a:p>
        </p:txBody>
      </p:sp>
    </p:spTree>
    <p:extLst>
      <p:ext uri="{BB962C8B-B14F-4D97-AF65-F5344CB8AC3E}">
        <p14:creationId xmlns:p14="http://schemas.microsoft.com/office/powerpoint/2010/main" val="1881199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pPr marL="0" indent="0"/>
            <a:r>
              <a:rPr lang="cs-CZ" b="1" dirty="0">
                <a:solidFill>
                  <a:srgbClr val="002060"/>
                </a:solidFill>
              </a:rPr>
              <a:t>Etika </a:t>
            </a:r>
            <a:r>
              <a:rPr lang="cs-CZ" b="1" dirty="0" smtClean="0">
                <a:solidFill>
                  <a:srgbClr val="002060"/>
                </a:solidFill>
              </a:rPr>
              <a:t>přesvědčování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/>
              <a:t>Universalismus </a:t>
            </a:r>
            <a:r>
              <a:rPr lang="cs-CZ" dirty="0"/>
              <a:t>je vyjádřený Kantovým kategorickým </a:t>
            </a:r>
            <a:r>
              <a:rPr lang="cs-CZ" dirty="0" smtClean="0"/>
              <a:t>imperativem: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 </a:t>
            </a:r>
            <a:r>
              <a:rPr lang="cs-CZ" b="1" dirty="0"/>
              <a:t>„Jednej tak, aby maximum tvé vůle mohlo vždy platit jako princip obecného zákonodárství“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/>
              <a:t>Etika dialogu </a:t>
            </a:r>
            <a:r>
              <a:rPr lang="cs-CZ" dirty="0"/>
              <a:t>uvádí, že přesvědčování probíhá správně, když se jeho účastníci vzájemně vnímají jako plnohodnotní partneři, nikoliv jako objekty manipulace. </a:t>
            </a:r>
            <a:endParaRPr lang="cs-CZ" dirty="0" smtClean="0"/>
          </a:p>
          <a:p>
            <a:pPr algn="just"/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b="1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9702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pPr marL="0" indent="0"/>
            <a:r>
              <a:rPr lang="cs-CZ" b="1" dirty="0" smtClean="0">
                <a:solidFill>
                  <a:srgbClr val="002060"/>
                </a:solidFill>
              </a:rPr>
              <a:t>Etické kontinuum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K </a:t>
            </a:r>
            <a:r>
              <a:rPr lang="cs-CZ" dirty="0"/>
              <a:t>přesvědčování lze </a:t>
            </a:r>
            <a:r>
              <a:rPr lang="cs-CZ" dirty="0" smtClean="0"/>
              <a:t>využívat</a:t>
            </a:r>
            <a:r>
              <a:rPr lang="cs-CZ" dirty="0"/>
              <a:t> </a:t>
            </a:r>
            <a:r>
              <a:rPr lang="cs-CZ" dirty="0" smtClean="0"/>
              <a:t>verzi </a:t>
            </a:r>
            <a:r>
              <a:rPr lang="cs-CZ" b="1" dirty="0"/>
              <a:t>etického kontinua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Na </a:t>
            </a:r>
            <a:r>
              <a:rPr lang="cs-CZ" b="1" dirty="0"/>
              <a:t>jednom pólu </a:t>
            </a:r>
            <a:r>
              <a:rPr lang="cs-CZ" dirty="0"/>
              <a:t>stojí Machiavelli s tvrzením, že účel světí prostředky</a:t>
            </a:r>
            <a:r>
              <a:rPr lang="cs-CZ" dirty="0" smtClean="0"/>
              <a:t>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/>
              <a:t>Machiavelli reprezentuje stranu vah, kde stáli sofisté a částečně také utilitaristé</a:t>
            </a:r>
            <a:r>
              <a:rPr lang="cs-CZ" dirty="0" smtClean="0"/>
              <a:t>. 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Na </a:t>
            </a:r>
            <a:r>
              <a:rPr lang="cs-CZ" b="1" dirty="0"/>
              <a:t>druhém pólu </a:t>
            </a:r>
            <a:r>
              <a:rPr lang="cs-CZ" dirty="0"/>
              <a:t>stojí Gándhí s výrokem, že zlo plodí zlo.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Gándhímu </a:t>
            </a:r>
            <a:r>
              <a:rPr lang="cs-CZ" dirty="0"/>
              <a:t>stojí blíže univerzalismus a etika dialogu. </a:t>
            </a:r>
            <a:endParaRPr lang="cs-CZ" dirty="0" smtClean="0"/>
          </a:p>
          <a:p>
            <a:pPr algn="just"/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b="1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057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pPr marL="0" indent="0"/>
            <a:r>
              <a:rPr lang="cs-CZ" b="1" dirty="0">
                <a:solidFill>
                  <a:srgbClr val="002060"/>
                </a:solidFill>
              </a:rPr>
              <a:t>P</a:t>
            </a:r>
            <a:r>
              <a:rPr lang="cs-CZ" b="1" dirty="0" smtClean="0">
                <a:solidFill>
                  <a:srgbClr val="002060"/>
                </a:solidFill>
              </a:rPr>
              <a:t>řesvědčování </a:t>
            </a:r>
            <a:r>
              <a:rPr lang="cs-CZ" b="1" dirty="0">
                <a:solidFill>
                  <a:srgbClr val="002060"/>
                </a:solidFill>
              </a:rPr>
              <a:t>a (versus) manipulace 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V procesu přesvědčování mohou proti sobě stát dva manipulátoři (přímý a nepřímý). </a:t>
            </a:r>
          </a:p>
          <a:p>
            <a:endParaRPr lang="cs-CZ" b="1" dirty="0" smtClean="0"/>
          </a:p>
          <a:p>
            <a:r>
              <a:rPr lang="cs-CZ" b="1" dirty="0" smtClean="0"/>
              <a:t>Typy manipulace: </a:t>
            </a:r>
          </a:p>
          <a:p>
            <a:endParaRPr lang="cs-CZ" b="1" dirty="0" smtClean="0"/>
          </a:p>
          <a:p>
            <a:r>
              <a:rPr lang="cs-CZ" dirty="0" smtClean="0"/>
              <a:t>1) přímá (nátlaková)</a:t>
            </a:r>
          </a:p>
          <a:p>
            <a:r>
              <a:rPr lang="cs-CZ" dirty="0" smtClean="0"/>
              <a:t> </a:t>
            </a:r>
          </a:p>
          <a:p>
            <a:r>
              <a:rPr lang="cs-CZ" dirty="0" smtClean="0"/>
              <a:t>2) nepřímá (taktizující)</a:t>
            </a:r>
          </a:p>
          <a:p>
            <a:endParaRPr lang="cs-CZ" dirty="0" smtClean="0"/>
          </a:p>
          <a:p>
            <a:r>
              <a:rPr lang="cs-CZ" dirty="0" smtClean="0"/>
              <a:t>3) altruistická </a:t>
            </a:r>
          </a:p>
          <a:p>
            <a:endParaRPr lang="cs-CZ" dirty="0" smtClean="0"/>
          </a:p>
          <a:p>
            <a:r>
              <a:rPr lang="cs-CZ" dirty="0" smtClean="0"/>
              <a:t>4) egocentrická</a:t>
            </a:r>
          </a:p>
          <a:p>
            <a:endParaRPr lang="cs-CZ" b="1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b="1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341507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2408</TotalTime>
  <Words>1171</Words>
  <Application>Microsoft Office PowerPoint</Application>
  <PresentationFormat>Předvádění na obrazovce (16:9)</PresentationFormat>
  <Paragraphs>241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SLU</vt:lpstr>
      <vt:lpstr>Název prezentace</vt:lpstr>
      <vt:lpstr>Prezentace aplikace PowerPoint</vt:lpstr>
      <vt:lpstr>Prezentace aplikace PowerPoint</vt:lpstr>
      <vt:lpstr>Vymezení argumentace </vt:lpstr>
      <vt:lpstr>Cíle argumentace </vt:lpstr>
      <vt:lpstr>Vymezení přesvědčování  </vt:lpstr>
      <vt:lpstr>Etika přesvědčování</vt:lpstr>
      <vt:lpstr>Etické kontinuum</vt:lpstr>
      <vt:lpstr>Přesvědčování a (versus) manipulace </vt:lpstr>
      <vt:lpstr>Přesvědčování a (versus) manipulace </vt:lpstr>
      <vt:lpstr>Persvazivní funkce marketingové komunikace  </vt:lpstr>
      <vt:lpstr>Komunikační mix v reklamě  </vt:lpstr>
      <vt:lpstr>Funkce reklamy </vt:lpstr>
      <vt:lpstr>On-line komunikace  </vt:lpstr>
      <vt:lpstr>Styly přesvědčování  </vt:lpstr>
      <vt:lpstr>Prostředky přesvědčování  </vt:lpstr>
      <vt:lpstr>Způsoby nevěcné argumentace</vt:lpstr>
      <vt:lpstr>Logické dokazování 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svobodovad</cp:lastModifiedBy>
  <cp:revision>60</cp:revision>
  <cp:lastPrinted>2018-03-27T09:30:31Z</cp:lastPrinted>
  <dcterms:created xsi:type="dcterms:W3CDTF">2016-07-06T15:42:34Z</dcterms:created>
  <dcterms:modified xsi:type="dcterms:W3CDTF">2018-04-21T08:23:14Z</dcterms:modified>
</cp:coreProperties>
</file>