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8" r:id="rId2"/>
    <p:sldId id="287" r:id="rId3"/>
    <p:sldId id="259" r:id="rId4"/>
    <p:sldId id="291" r:id="rId5"/>
    <p:sldId id="260" r:id="rId6"/>
    <p:sldId id="261" r:id="rId7"/>
    <p:sldId id="290" r:id="rId8"/>
    <p:sldId id="277" r:id="rId9"/>
    <p:sldId id="264" r:id="rId10"/>
    <p:sldId id="283" r:id="rId11"/>
    <p:sldId id="284" r:id="rId12"/>
    <p:sldId id="285" r:id="rId13"/>
    <p:sldId id="292" r:id="rId14"/>
    <p:sldId id="293" r:id="rId15"/>
    <p:sldId id="294" r:id="rId16"/>
    <p:sldId id="295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4A4FB8-D665-489E-A2F5-55AACA04E51E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D825CB-9DFE-4A6D-A54D-4DDA1CA05D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743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1024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altLang="cs-CZ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10244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245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altLang="cs-CZ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246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altLang="cs-CZ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247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248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10249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altLang="cs-CZ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250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mtClean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25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1025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025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175E3D4-DA10-48E3-898E-E57E54432A81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750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F1F6BA-C25D-4EA3-9347-E71DB500686F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572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B9BE21-AB76-40D9-B521-B0E09862F1B7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745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2B8697E-6C57-4D0D-BAE2-77CA22A2FBF0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828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FA1376-760F-41B8-B06A-E90C3C20FBD4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649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05C0A5-AAFB-4520-B300-420E80EF85FF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965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33F645-8C6D-49AF-BB7E-DA69768B64C5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426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2DC18-771A-43F1-9687-1C0026990E40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06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9D821-CECD-4CC5-AA41-4D4B73E9B98E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45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43A8AD-9164-46DC-B92F-09B94BEE0B11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828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AFA97-32C1-4E48-A645-3B8C5678A1A9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827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AC7BB2-4034-4090-BC5A-EAD9080D5AFD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111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921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altLang="cs-CZ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9220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922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altLang="cs-CZ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2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mtClean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 smtClean="0">
              <a:solidFill>
                <a:srgbClr val="000000"/>
              </a:solidFill>
            </a:endParaRP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 smtClean="0">
              <a:solidFill>
                <a:srgbClr val="000000"/>
              </a:solidFill>
            </a:endParaRPr>
          </a:p>
        </p:txBody>
      </p:sp>
      <p:sp>
        <p:nvSpPr>
          <p:cNvPr id="922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0D2F91D-0550-446E-9617-08A9F85514CE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 smtClean="0">
              <a:solidFill>
                <a:srgbClr val="000000"/>
              </a:solidFill>
            </a:endParaRPr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465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400" b="1" dirty="0" smtClean="0"/>
              <a:t>Teorie sociální politiky</a:t>
            </a:r>
            <a:endParaRPr lang="cs-CZ" sz="4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Úvodní </a:t>
            </a:r>
            <a:r>
              <a:rPr lang="cs-CZ" dirty="0" smtClean="0"/>
              <a:t>informace</a:t>
            </a:r>
          </a:p>
          <a:p>
            <a:r>
              <a:rPr lang="cs-CZ" dirty="0" smtClean="0"/>
              <a:t>Vymezení sociální politiky a počátky její moderní podoby</a:t>
            </a:r>
            <a:endParaRPr lang="cs-CZ" dirty="0" smtClean="0"/>
          </a:p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332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Společenské faktory vzniku sociálního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Industrializace</a:t>
            </a:r>
            <a:r>
              <a:rPr lang="cs-CZ" dirty="0" smtClean="0"/>
              <a:t> (pokles zaměstnanosti </a:t>
            </a:r>
            <a:br>
              <a:rPr lang="cs-CZ" dirty="0" smtClean="0"/>
            </a:br>
            <a:r>
              <a:rPr lang="cs-CZ" dirty="0" smtClean="0"/>
              <a:t>v zemědělství, nárůst významu kvalifikované pracovní síly)</a:t>
            </a:r>
          </a:p>
          <a:p>
            <a:r>
              <a:rPr lang="cs-CZ" b="1" dirty="0" smtClean="0"/>
              <a:t>Růst obyvatelstva a jeho měnící se struktura</a:t>
            </a:r>
          </a:p>
          <a:p>
            <a:r>
              <a:rPr lang="cs-CZ" b="1" dirty="0" smtClean="0"/>
              <a:t>Vzestup národních států </a:t>
            </a:r>
            <a:r>
              <a:rPr lang="cs-CZ" dirty="0" smtClean="0"/>
              <a:t>(centralizace moci a nárůst státní byrokracie)</a:t>
            </a:r>
          </a:p>
          <a:p>
            <a:r>
              <a:rPr lang="cs-CZ" b="1" dirty="0" smtClean="0"/>
              <a:t>Rozvoj demokracie a politického občanství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3818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Obecné </a:t>
            </a:r>
            <a:r>
              <a:rPr lang="cs-CZ" altLang="cs-CZ" b="1" dirty="0" smtClean="0"/>
              <a:t>tendence vývoje sociální politiky</a:t>
            </a:r>
            <a:endParaRPr lang="cs-CZ" altLang="cs-CZ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3200" dirty="0" smtClean="0"/>
              <a:t>Přechod od </a:t>
            </a:r>
            <a:r>
              <a:rPr lang="cs-CZ" altLang="cs-CZ" sz="3200" dirty="0"/>
              <a:t>individuálních a lokálních aktivit (rodin nebo obcí) se </a:t>
            </a:r>
            <a:r>
              <a:rPr lang="cs-CZ" altLang="cs-CZ" sz="3200" dirty="0" smtClean="0"/>
              <a:t>k</a:t>
            </a:r>
            <a:r>
              <a:rPr lang="cs-CZ" altLang="cs-CZ" sz="3200" dirty="0"/>
              <a:t> aktivitám, které organizuje a garantuje </a:t>
            </a:r>
            <a:r>
              <a:rPr lang="cs-CZ" altLang="cs-CZ" sz="3200" dirty="0" smtClean="0"/>
              <a:t>stát</a:t>
            </a:r>
          </a:p>
          <a:p>
            <a:pPr>
              <a:lnSpc>
                <a:spcPct val="80000"/>
              </a:lnSpc>
            </a:pPr>
            <a:endParaRPr lang="cs-CZ" altLang="cs-CZ" sz="3200" dirty="0"/>
          </a:p>
          <a:p>
            <a:pPr>
              <a:lnSpc>
                <a:spcPct val="80000"/>
              </a:lnSpc>
            </a:pPr>
            <a:r>
              <a:rPr lang="cs-CZ" altLang="cs-CZ" sz="3200" dirty="0" smtClean="0"/>
              <a:t>Přechod od </a:t>
            </a:r>
            <a:r>
              <a:rPr lang="cs-CZ" altLang="cs-CZ" sz="3200" dirty="0"/>
              <a:t>jednotlivých opatření </a:t>
            </a:r>
            <a:r>
              <a:rPr lang="cs-CZ" altLang="cs-CZ" sz="3200" dirty="0" smtClean="0"/>
              <a:t>k</a:t>
            </a:r>
            <a:r>
              <a:rPr lang="cs-CZ" altLang="cs-CZ" sz="3200" dirty="0"/>
              <a:t> </a:t>
            </a:r>
            <a:r>
              <a:rPr lang="cs-CZ" altLang="cs-CZ" sz="3200" dirty="0" smtClean="0"/>
              <a:t>systémovému </a:t>
            </a:r>
            <a:r>
              <a:rPr lang="cs-CZ" altLang="cs-CZ" sz="3200" dirty="0"/>
              <a:t>řešení </a:t>
            </a:r>
            <a:r>
              <a:rPr lang="cs-CZ" altLang="cs-CZ" sz="3200" dirty="0" smtClean="0"/>
              <a:t>sociálních  </a:t>
            </a:r>
            <a:r>
              <a:rPr lang="cs-CZ" altLang="cs-CZ" sz="3200" dirty="0"/>
              <a:t>problémů</a:t>
            </a:r>
          </a:p>
        </p:txBody>
      </p:sp>
    </p:spTree>
    <p:extLst>
      <p:ext uri="{BB962C8B-B14F-4D97-AF65-F5344CB8AC3E}">
        <p14:creationId xmlns:p14="http://schemas.microsoft.com/office/powerpoint/2010/main" val="358206278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Etapy vývoje </a:t>
            </a:r>
            <a:r>
              <a:rPr lang="cs-CZ" dirty="0" smtClean="0"/>
              <a:t>sociální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AutoNum type="romanUcPeriod"/>
            </a:pPr>
            <a:r>
              <a:rPr lang="cs-CZ" b="1" dirty="0"/>
              <a:t>P</a:t>
            </a:r>
            <a:r>
              <a:rPr lang="cs-CZ" b="1" dirty="0" smtClean="0"/>
              <a:t>řevaha chudinské péče </a:t>
            </a:r>
            <a:r>
              <a:rPr lang="cs-CZ" dirty="0" smtClean="0"/>
              <a:t>(do poslední čtvrtiny 19. století</a:t>
            </a:r>
          </a:p>
          <a:p>
            <a:pPr marL="571500" indent="-571500">
              <a:buAutoNum type="romanUcPeriod"/>
            </a:pPr>
            <a:r>
              <a:rPr lang="cs-CZ" b="1" dirty="0"/>
              <a:t>R</a:t>
            </a:r>
            <a:r>
              <a:rPr lang="cs-CZ" b="1" dirty="0" smtClean="0"/>
              <a:t>ozmach povinného sociálního pojištění</a:t>
            </a:r>
            <a:r>
              <a:rPr lang="cs-CZ" dirty="0" smtClean="0"/>
              <a:t> (konec 19. století a I. polovina 20. století)</a:t>
            </a:r>
          </a:p>
          <a:p>
            <a:pPr marL="571500" indent="-571500">
              <a:buAutoNum type="romanUcPeriod"/>
            </a:pPr>
            <a:r>
              <a:rPr lang="cs-CZ" dirty="0" smtClean="0"/>
              <a:t>„</a:t>
            </a:r>
            <a:r>
              <a:rPr lang="cs-CZ" b="1" dirty="0" smtClean="0"/>
              <a:t>Zlatá éra“ sociálního státu</a:t>
            </a:r>
            <a:r>
              <a:rPr lang="cs-CZ" dirty="0" smtClean="0"/>
              <a:t>, </a:t>
            </a:r>
            <a:r>
              <a:rPr lang="cs-CZ" b="1" dirty="0" smtClean="0"/>
              <a:t>nárůst sociálních výdajů </a:t>
            </a:r>
            <a:r>
              <a:rPr lang="cs-CZ" dirty="0" smtClean="0"/>
              <a:t>(po r. 1945)</a:t>
            </a:r>
          </a:p>
          <a:p>
            <a:pPr marL="571500" indent="-571500">
              <a:buAutoNum type="romanUcPeriod"/>
            </a:pPr>
            <a:r>
              <a:rPr lang="cs-CZ" b="1" dirty="0" smtClean="0"/>
              <a:t>Krize sociálního státu </a:t>
            </a:r>
            <a:r>
              <a:rPr lang="cs-CZ" dirty="0" smtClean="0"/>
              <a:t>(od 70. let 20. století) 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5508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Otto von Bismarck a jeho </a:t>
            </a:r>
            <a:r>
              <a:rPr lang="cs-CZ" sz="3200" dirty="0" smtClean="0"/>
              <a:t>sociální reforma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4000" dirty="0" smtClean="0"/>
              <a:t>„</a:t>
            </a:r>
            <a:r>
              <a:rPr lang="cs-CZ" sz="2000" dirty="0" smtClean="0"/>
              <a:t>Cukr </a:t>
            </a:r>
            <a:r>
              <a:rPr lang="cs-CZ" sz="2000" dirty="0" smtClean="0"/>
              <a:t>(sociální pojištění</a:t>
            </a:r>
            <a:r>
              <a:rPr lang="cs-CZ" sz="2000" dirty="0" smtClean="0"/>
              <a:t>)   a  </a:t>
            </a:r>
            <a:r>
              <a:rPr lang="cs-CZ" sz="2000" dirty="0" smtClean="0"/>
              <a:t>„</a:t>
            </a:r>
            <a:r>
              <a:rPr lang="cs-CZ" sz="2000" dirty="0" smtClean="0"/>
              <a:t>bič“ (perzekuce sociální demokracie)</a:t>
            </a:r>
            <a:endParaRPr lang="cs-CZ" sz="2000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2348880"/>
            <a:ext cx="4499992" cy="3024336"/>
          </a:xfrm>
          <a:prstGeom prst="rect">
            <a:avLst/>
          </a:prstGeom>
        </p:spPr>
      </p:pic>
      <p:pic>
        <p:nvPicPr>
          <p:cNvPr id="8" name="Zástupný symbol pro obsah 7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355976" y="2348880"/>
            <a:ext cx="4788024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980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 k zavedení 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Dopady hospodářská krize (1873)</a:t>
            </a:r>
          </a:p>
          <a:p>
            <a:r>
              <a:rPr lang="cs-CZ" dirty="0" smtClean="0"/>
              <a:t>Nefunkčnost dosavadní chudinské péče</a:t>
            </a:r>
          </a:p>
          <a:p>
            <a:r>
              <a:rPr lang="cs-CZ" dirty="0" smtClean="0"/>
              <a:t>Snaha potlačit rostoucí vliv socialistického hnutí </a:t>
            </a:r>
          </a:p>
          <a:p>
            <a:r>
              <a:rPr lang="cs-CZ" dirty="0" smtClean="0"/>
              <a:t>Snaha posílit vlastní mocenské postavení       v německém parlamentu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5936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Výsledek sociální reformy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 80. letech 19. století byly zavedeny tři druhy sociálního pojištění:</a:t>
            </a:r>
          </a:p>
          <a:p>
            <a:r>
              <a:rPr lang="cs-CZ" b="1" dirty="0" smtClean="0"/>
              <a:t>Nemocenské </a:t>
            </a:r>
          </a:p>
          <a:p>
            <a:r>
              <a:rPr lang="cs-CZ" b="1" dirty="0" smtClean="0"/>
              <a:t>Úrazové </a:t>
            </a:r>
          </a:p>
          <a:p>
            <a:r>
              <a:rPr lang="cs-CZ" b="1" dirty="0" smtClean="0"/>
              <a:t>Starobní a invalidní </a:t>
            </a:r>
            <a:r>
              <a:rPr lang="cs-CZ" dirty="0" smtClean="0"/>
              <a:t>(</a:t>
            </a:r>
            <a:r>
              <a:rPr lang="cs-CZ" dirty="0"/>
              <a:t>v</a:t>
            </a:r>
            <a:r>
              <a:rPr lang="cs-CZ" dirty="0" smtClean="0"/>
              <a:t>ýše </a:t>
            </a:r>
            <a:r>
              <a:rPr lang="cs-CZ" dirty="0"/>
              <a:t>penzí byla odvozována od předchozích </a:t>
            </a:r>
            <a:r>
              <a:rPr lang="cs-CZ" dirty="0" smtClean="0"/>
              <a:t>příjmů)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0573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600200"/>
            <a:ext cx="8280920" cy="4853136"/>
          </a:xfrm>
        </p:spPr>
        <p:txBody>
          <a:bodyPr/>
          <a:lstStyle/>
          <a:p>
            <a:r>
              <a:rPr lang="cs-CZ" sz="2400" dirty="0" smtClean="0"/>
              <a:t>Vznik moderní sociální politiky umožnil nástup moderní industriální společnosti. </a:t>
            </a:r>
          </a:p>
          <a:p>
            <a:endParaRPr lang="cs-CZ" sz="2400" dirty="0"/>
          </a:p>
          <a:p>
            <a:r>
              <a:rPr lang="cs-CZ" sz="2400" dirty="0" smtClean="0"/>
              <a:t>Je vymezováno několik etap vývoje sociální politiky – doba převahy chudinské péče, éra sociálního pojištění, „zlatá léta“ sociálního státu, krize sociálního státu. </a:t>
            </a:r>
          </a:p>
          <a:p>
            <a:endParaRPr lang="cs-CZ" sz="2400" dirty="0"/>
          </a:p>
          <a:p>
            <a:r>
              <a:rPr lang="cs-CZ" sz="2400" dirty="0" smtClean="0"/>
              <a:t>Mezníkem </a:t>
            </a:r>
            <a:r>
              <a:rPr lang="cs-CZ" sz="2400" dirty="0"/>
              <a:t>ve vývoji moderní sociální politiky se stala sociální reforma zavedená v Německu v 80. letech 19. století, jejímž </a:t>
            </a:r>
            <a:r>
              <a:rPr lang="cs-CZ" sz="2400" dirty="0" smtClean="0"/>
              <a:t>výsledkem </a:t>
            </a:r>
            <a:r>
              <a:rPr lang="cs-CZ" sz="2400" dirty="0"/>
              <a:t>bylo zavedení sociálního pojištění (nemocenského, úrazového, starobního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a </a:t>
            </a:r>
            <a:r>
              <a:rPr lang="cs-CZ" sz="2400" dirty="0"/>
              <a:t>invalidního).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9052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informace týkající se kurzu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Vymezení</a:t>
            </a:r>
            <a:r>
              <a:rPr lang="cs-CZ" dirty="0" smtClean="0"/>
              <a:t> </a:t>
            </a:r>
            <a:r>
              <a:rPr lang="cs-CZ" dirty="0" smtClean="0"/>
              <a:t>sociální politiky a základní pojmy 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Společenské předpoklady vzniku moderní sociální </a:t>
            </a:r>
            <a:r>
              <a:rPr lang="cs-CZ" dirty="0" smtClean="0"/>
              <a:t>politiky a její počátky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3863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 předmětu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Přiblížit </a:t>
            </a:r>
            <a:r>
              <a:rPr lang="cs-CZ" dirty="0" smtClean="0"/>
              <a:t>teoretické aspekty a proměny </a:t>
            </a:r>
            <a:r>
              <a:rPr lang="cs-CZ" dirty="0" smtClean="0"/>
              <a:t>sociální </a:t>
            </a:r>
            <a:r>
              <a:rPr lang="cs-CZ" dirty="0" smtClean="0"/>
              <a:t>politiky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Nastínit vývoj sociálního státu, jeho typy 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a problémy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Zprostředkovat znalosti o tvorbě a aplikaci regionální sociální politiky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247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témata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1. přednáška</a:t>
            </a:r>
            <a:r>
              <a:rPr lang="cs-CZ" dirty="0" smtClean="0"/>
              <a:t>: formování moderní sociální politiky</a:t>
            </a:r>
          </a:p>
          <a:p>
            <a:endParaRPr lang="cs-CZ" dirty="0"/>
          </a:p>
          <a:p>
            <a:r>
              <a:rPr lang="cs-CZ" b="1" dirty="0" smtClean="0"/>
              <a:t>2. přednáška</a:t>
            </a:r>
            <a:r>
              <a:rPr lang="cs-CZ" dirty="0" smtClean="0"/>
              <a:t>: typologie sociálního státu, krize sociálního státu a její příčiny</a:t>
            </a:r>
          </a:p>
          <a:p>
            <a:endParaRPr lang="cs-CZ" dirty="0"/>
          </a:p>
          <a:p>
            <a:r>
              <a:rPr lang="cs-CZ" b="1" dirty="0" smtClean="0"/>
              <a:t>3. přednáška</a:t>
            </a:r>
            <a:r>
              <a:rPr lang="cs-CZ" dirty="0" smtClean="0"/>
              <a:t>: tvorba sociální politiky na místní úrovni – komunitní plánování sociálních služeb, shrnutí hlavních témat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9401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ovinnosti studentů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3200" dirty="0"/>
          </a:p>
          <a:p>
            <a:r>
              <a:rPr lang="cs-CZ" sz="3200" dirty="0" smtClean="0"/>
              <a:t>Závěrečná písemná zkouška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07770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BURYOVÁ, I.-NENIČKA, L. 2019. </a:t>
            </a:r>
            <a:r>
              <a:rPr lang="cs-CZ" i="1" dirty="0" smtClean="0"/>
              <a:t>Teorie sociální politiky. Distanční studijní opora. </a:t>
            </a:r>
            <a:r>
              <a:rPr lang="cs-CZ" dirty="0" smtClean="0"/>
              <a:t>Karviná: OPF SLU.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KREBS</a:t>
            </a:r>
            <a:r>
              <a:rPr lang="cs-CZ" dirty="0"/>
              <a:t>, </a:t>
            </a:r>
            <a:r>
              <a:rPr lang="cs-CZ" dirty="0" smtClean="0"/>
              <a:t>V. et al., 2005. </a:t>
            </a:r>
            <a:r>
              <a:rPr lang="cs-CZ" i="1" dirty="0"/>
              <a:t>Sociální politika. </a:t>
            </a:r>
            <a:r>
              <a:rPr lang="cs-CZ" dirty="0"/>
              <a:t>Praha: </a:t>
            </a:r>
            <a:r>
              <a:rPr lang="cs-CZ" dirty="0" smtClean="0"/>
              <a:t>ASPI. ISBN </a:t>
            </a:r>
            <a:r>
              <a:rPr lang="cs-CZ" dirty="0"/>
              <a:t>80-7357-050-5</a:t>
            </a:r>
            <a:r>
              <a:rPr lang="cs-CZ" dirty="0" smtClean="0"/>
              <a:t>.</a:t>
            </a:r>
          </a:p>
          <a:p>
            <a:r>
              <a:rPr lang="cs-CZ" dirty="0" smtClean="0"/>
              <a:t>TOMEŠ</a:t>
            </a:r>
            <a:r>
              <a:rPr lang="cs-CZ" dirty="0"/>
              <a:t>, I. </a:t>
            </a:r>
            <a:r>
              <a:rPr lang="cs-CZ" dirty="0" smtClean="0"/>
              <a:t>2010. </a:t>
            </a:r>
            <a:r>
              <a:rPr lang="cs-CZ" i="1" dirty="0" smtClean="0"/>
              <a:t>Úvod </a:t>
            </a:r>
            <a:r>
              <a:rPr lang="cs-CZ" i="1" dirty="0"/>
              <a:t>do teorie a metodologie sociální politiky. </a:t>
            </a:r>
            <a:r>
              <a:rPr lang="cs-CZ" dirty="0"/>
              <a:t>Praha: </a:t>
            </a:r>
            <a:r>
              <a:rPr lang="cs-CZ" dirty="0" smtClean="0"/>
              <a:t>Portál. ISBN </a:t>
            </a:r>
            <a:r>
              <a:rPr lang="cs-CZ" dirty="0"/>
              <a:t>978-80-7367-680-3.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7849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sociální politiky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„</a:t>
            </a:r>
            <a:r>
              <a:rPr lang="cs-CZ" i="1" dirty="0"/>
              <a:t>S</a:t>
            </a:r>
            <a:r>
              <a:rPr lang="cs-CZ" i="1" dirty="0" smtClean="0"/>
              <a:t>oustavné a cílevědomé úsilí sociálních subjektů o změnu nebo udržení sociálních systémů</a:t>
            </a:r>
            <a:r>
              <a:rPr lang="cs-CZ" sz="3200" dirty="0" smtClean="0"/>
              <a:t>“ (</a:t>
            </a:r>
            <a:r>
              <a:rPr lang="cs-CZ" sz="2400" dirty="0" smtClean="0"/>
              <a:t>TOMEŠ, I., 2010. </a:t>
            </a:r>
            <a:r>
              <a:rPr lang="cs-CZ" sz="2400" i="1" dirty="0" smtClean="0"/>
              <a:t>Úvod do teorie a metodologie sociální politiky</a:t>
            </a:r>
            <a:r>
              <a:rPr lang="cs-CZ" sz="2400" dirty="0" smtClean="0"/>
              <a:t>).</a:t>
            </a:r>
          </a:p>
          <a:p>
            <a:r>
              <a:rPr lang="cs-CZ" sz="3200" dirty="0" smtClean="0"/>
              <a:t>„</a:t>
            </a:r>
            <a:r>
              <a:rPr lang="cs-CZ" i="1" dirty="0" smtClean="0"/>
              <a:t>Soubor aktivit, opatření, které cílevědomě směřují k rozvoji člověka, způsobu jeho života, k zabezpečení sociální suverenity, či bezpečí v rámci daných politických a hospodářských možností země</a:t>
            </a:r>
            <a:r>
              <a:rPr lang="cs-CZ" dirty="0" smtClean="0"/>
              <a:t>.“ (</a:t>
            </a:r>
            <a:r>
              <a:rPr lang="cs-CZ" sz="2400" dirty="0" smtClean="0"/>
              <a:t>Zákon č.108/2006, ve znění pozdějších předpisů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452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Sociální </a:t>
            </a:r>
            <a:r>
              <a:rPr lang="cs-CZ" b="1" dirty="0" smtClean="0"/>
              <a:t>stát (</a:t>
            </a:r>
            <a:r>
              <a:rPr lang="cs-CZ" b="1" dirty="0" err="1" smtClean="0"/>
              <a:t>welfare</a:t>
            </a:r>
            <a:r>
              <a:rPr lang="cs-CZ" b="1" dirty="0" smtClean="0"/>
              <a:t> </a:t>
            </a:r>
            <a:r>
              <a:rPr lang="cs-CZ" b="1" dirty="0" err="1" smtClean="0"/>
              <a:t>state</a:t>
            </a:r>
            <a:r>
              <a:rPr lang="cs-CZ" b="1" dirty="0" smtClean="0"/>
              <a:t>)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Forma organizované moci, která prostřednictvím sociálního zákonodárství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 smtClean="0"/>
              <a:t>institucí</a:t>
            </a:r>
          </a:p>
          <a:p>
            <a:r>
              <a:rPr lang="cs-CZ" dirty="0" smtClean="0"/>
              <a:t>Garantuje základní příjem</a:t>
            </a:r>
          </a:p>
          <a:p>
            <a:r>
              <a:rPr lang="cs-CZ" dirty="0" smtClean="0"/>
              <a:t>Poskytuje sociální dávky</a:t>
            </a:r>
          </a:p>
          <a:p>
            <a:r>
              <a:rPr lang="cs-CZ" dirty="0" smtClean="0"/>
              <a:t>Zajišťuje realizaci veřejných sociálních služeb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9454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Předpoklady pro vznik sociálního státu – nástup moderní společnosti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639" y="2276872"/>
            <a:ext cx="4372814" cy="3264396"/>
          </a:xfr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76872"/>
            <a:ext cx="4777638" cy="3264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68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rstvy">
  <a:themeElements>
    <a:clrScheme name="Vrstvy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Vrstvy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rstvy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584</Words>
  <Application>Microsoft Office PowerPoint</Application>
  <PresentationFormat>Předvádění na obrazovce (4:3)</PresentationFormat>
  <Paragraphs>77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Vrstvy</vt:lpstr>
      <vt:lpstr>Teorie sociální politiky</vt:lpstr>
      <vt:lpstr>Obsah přednášky</vt:lpstr>
      <vt:lpstr>Cíl předmětu</vt:lpstr>
      <vt:lpstr>Hlavní témata kurzu</vt:lpstr>
      <vt:lpstr>Povinnosti studentů</vt:lpstr>
      <vt:lpstr>Základní literatura</vt:lpstr>
      <vt:lpstr>Vymezení sociální politiky </vt:lpstr>
      <vt:lpstr>Sociální stát (welfare state) </vt:lpstr>
      <vt:lpstr>Předpoklady pro vznik sociálního státu – nástup moderní společnosti</vt:lpstr>
      <vt:lpstr>Společenské faktory vzniku sociálního státu</vt:lpstr>
      <vt:lpstr>Obecné tendence vývoje sociální politiky</vt:lpstr>
      <vt:lpstr>Etapy vývoje sociální politiky</vt:lpstr>
      <vt:lpstr>Otto von Bismarck a jeho sociální reforma  „Cukr (sociální pojištění)   a  „bič“ (perzekuce sociální demokracie)</vt:lpstr>
      <vt:lpstr>Motivace k zavedení pojištění</vt:lpstr>
      <vt:lpstr>Výsledek sociální reformy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sociální politiky</dc:title>
  <dc:creator>nenicka</dc:creator>
  <cp:lastModifiedBy>nen0001</cp:lastModifiedBy>
  <cp:revision>40</cp:revision>
  <dcterms:modified xsi:type="dcterms:W3CDTF">2020-10-15T14:45:05Z</dcterms:modified>
</cp:coreProperties>
</file>