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92" r:id="rId3"/>
    <p:sldId id="265" r:id="rId4"/>
    <p:sldId id="261" r:id="rId5"/>
    <p:sldId id="264" r:id="rId6"/>
    <p:sldId id="266" r:id="rId7"/>
    <p:sldId id="263" r:id="rId8"/>
    <p:sldId id="267" r:id="rId9"/>
    <p:sldId id="274" r:id="rId10"/>
    <p:sldId id="288" r:id="rId11"/>
    <p:sldId id="298" r:id="rId12"/>
    <p:sldId id="299" r:id="rId13"/>
    <p:sldId id="269" r:id="rId14"/>
    <p:sldId id="284" r:id="rId15"/>
    <p:sldId id="283" r:id="rId16"/>
    <p:sldId id="301" r:id="rId17"/>
    <p:sldId id="278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83" d="100"/>
          <a:sy n="83" d="100"/>
        </p:scale>
        <p:origin x="148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F5227-8864-490D-A6FA-3C18BF677EB1}" type="datetimeFigureOut">
              <a:rPr lang="cs-CZ" smtClean="0"/>
              <a:t>16.11.2020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E206C-2E20-43F2-9D23-32B9B0A0CD7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0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66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17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2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24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24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024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75E3D4-DA10-48E3-898E-E57E54432A8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5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1F6BA-C25D-4EA3-9347-E71DB500686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7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9BE21-AB76-40D9-B521-B0E09862F1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4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B8697E-6C57-4D0D-BAE2-77CA22A2FBF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28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94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376-760F-41B8-B06A-E90C3C20FBD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4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5C0A5-AAFB-4520-B300-420E80EF85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F645-8C6D-49AF-BB7E-DA69768B64C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2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2DC18-771A-43F1-9687-1C0026990E4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D821-CECD-4CC5-AA41-4D4B73E9B98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A8AD-9164-46DC-B92F-09B94BEE0B1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2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FA97-32C1-4E48-A645-3B8C5678A1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2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C7BB2-4034-4090-BC5A-EAD9080D5A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1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altLang="cs-CZ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2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altLang="cs-CZ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D2F91D-0550-446E-9617-08A9F85514CE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6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/>
              <a:t>Sociální stát – jeho typologie a počátky</a:t>
            </a: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Typy sociálního státu a jeho počátky na příkladu vybraných zemí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485920"/>
            <a:ext cx="1848496" cy="23042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9040"/>
            <a:ext cx="4427984" cy="30689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390" y="3789040"/>
            <a:ext cx="3925610" cy="30689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96864"/>
            <a:ext cx="1728192" cy="21801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85D3C99-C78F-48F1-A104-B5E9D36D5A5F}"/>
              </a:ext>
            </a:extLst>
          </p:cNvPr>
          <p:cNvSpPr txBox="1"/>
          <p:nvPr/>
        </p:nvSpPr>
        <p:spPr>
          <a:xfrm>
            <a:off x="2339752" y="764704"/>
            <a:ext cx="4752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b="1" dirty="0"/>
              <a:t>Předpoklady vzniku sociálního státu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0C76481-2F3D-40DC-9F5A-CAE317321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563" y="1487055"/>
            <a:ext cx="1848496" cy="23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20. století - diskuze o změnách sociální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Ve Velké Británii </a:t>
            </a:r>
            <a:br>
              <a:rPr lang="cs-CZ" dirty="0"/>
            </a:br>
            <a:r>
              <a:rPr lang="cs-CZ" dirty="0"/>
              <a:t>v roce </a:t>
            </a:r>
            <a:r>
              <a:rPr lang="cs-CZ" dirty="0" smtClean="0"/>
              <a:t>1942 </a:t>
            </a:r>
            <a:r>
              <a:rPr lang="cs-CZ" dirty="0"/>
              <a:t>vytvořen mezivládní výbor, jehož cílem bylo vytvoření nové sociální reformy</a:t>
            </a:r>
          </a:p>
          <a:p>
            <a:r>
              <a:rPr lang="cs-CZ" dirty="0"/>
              <a:t>V jeho čele stál </a:t>
            </a:r>
            <a:r>
              <a:rPr lang="cs-CZ" b="1" dirty="0"/>
              <a:t>William </a:t>
            </a:r>
            <a:r>
              <a:rPr lang="cs-CZ" b="1" dirty="0" err="1"/>
              <a:t>Beveridge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083" y="1600702"/>
            <a:ext cx="36274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Beveridgeova</a:t>
            </a:r>
            <a:r>
              <a:rPr lang="cs-CZ" dirty="0"/>
              <a:t> zpráva (1942)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713976"/>
            <a:ext cx="3364297" cy="484160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Deklarovala hlavní principy sociálního zabezpečení:</a:t>
            </a:r>
          </a:p>
          <a:p>
            <a:r>
              <a:rPr lang="cs-CZ" dirty="0"/>
              <a:t>Bezplatná zdravotní péče a vzdělání</a:t>
            </a:r>
          </a:p>
          <a:p>
            <a:r>
              <a:rPr lang="cs-CZ" dirty="0"/>
              <a:t>Starobní péče</a:t>
            </a:r>
          </a:p>
          <a:p>
            <a:r>
              <a:rPr lang="cs-CZ" dirty="0"/>
              <a:t>Rodinné přídavky</a:t>
            </a:r>
          </a:p>
          <a:p>
            <a:r>
              <a:rPr lang="cs-CZ" dirty="0"/>
              <a:t>Plná zaměstnanost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1844824"/>
            <a:ext cx="7848872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1945 zvítězila v britských volbách levice  (Labouristická strana). 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1948 bylo podle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Beveridgova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návrhu přijato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pojištění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které představovalo komplexní pojištění pro případ nezaměstnanosti, nemoci, mateřství, poručnictví, důchodu a smrti. 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stejné době byla zřízena také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Národní zdravotní služba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garantující bezplatné poskytování zdravotní péče.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84776" cy="1440160"/>
          </a:xfrm>
        </p:spPr>
        <p:txBody>
          <a:bodyPr/>
          <a:lstStyle/>
          <a:p>
            <a:r>
              <a:rPr lang="cs-CZ" sz="2800" b="1" dirty="0"/>
              <a:t>Sociální reforma ve Velké Británii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31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1844824"/>
            <a:ext cx="792088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demokracie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30. let začala prosazovat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univerzálně zaměřený program („Domov pro všechny“).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volebním vítězství přijala první program sociálních reforem, které zahrnovaly pojištění v nezaměstnanosti, zavedení center mateřské péče, bydlení pro rodiny s dětmi či týden zákonné dovolené ročně.</a:t>
            </a:r>
          </a:p>
          <a:p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 změně sociální politiky přispěla také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dohoda mezi zaměstnavateli a odbory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(1936).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052737"/>
            <a:ext cx="7056784" cy="507703"/>
          </a:xfrm>
        </p:spPr>
        <p:txBody>
          <a:bodyPr/>
          <a:lstStyle/>
          <a:p>
            <a:r>
              <a:rPr lang="cs-CZ" sz="2800" b="1" dirty="0"/>
              <a:t>Formování sociálního státu ve Švédsku</a:t>
            </a:r>
          </a:p>
        </p:txBody>
      </p:sp>
    </p:spTree>
    <p:extLst>
      <p:ext uri="{BB962C8B-B14F-4D97-AF65-F5344CB8AC3E}">
        <p14:creationId xmlns:p14="http://schemas.microsoft.com/office/powerpoint/2010/main" val="32516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1844824"/>
            <a:ext cx="7776864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Typickými rysy švédského modelu se staly: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Univerzální sociální služby financované vysokým progresivním zdaněním</a:t>
            </a: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Investice do aktivní politiky zaměstnanosti</a:t>
            </a:r>
          </a:p>
          <a:p>
            <a:pPr marL="0" indent="0">
              <a:buNone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 švédské sociální politiky ovlivnili </a:t>
            </a:r>
            <a:b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Gunnar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Alva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Myrdalovi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55576" y="1052737"/>
            <a:ext cx="7056784" cy="507703"/>
          </a:xfrm>
        </p:spPr>
        <p:txBody>
          <a:bodyPr/>
          <a:lstStyle/>
          <a:p>
            <a:r>
              <a:rPr lang="cs-CZ" sz="2800" b="1" dirty="0"/>
              <a:t>Specifika švédského sociálního státu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1" y="4518954"/>
            <a:ext cx="3130770" cy="23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Zkušenost </a:t>
            </a:r>
            <a:r>
              <a:rPr lang="en-US" sz="3200" dirty="0" err="1"/>
              <a:t>velk</a:t>
            </a:r>
            <a:r>
              <a:rPr lang="cs-CZ" sz="3200" dirty="0"/>
              <a:t>é krize -</a:t>
            </a:r>
            <a:r>
              <a:rPr lang="en-US" sz="3200" dirty="0"/>
              <a:t>&gt; p</a:t>
            </a:r>
            <a:r>
              <a:rPr lang="cs-CZ" sz="3200" dirty="0" err="1"/>
              <a:t>oválečné</a:t>
            </a:r>
            <a:r>
              <a:rPr lang="cs-CZ" sz="3200" dirty="0"/>
              <a:t> posilování role státu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844824"/>
            <a:ext cx="3528392" cy="4686428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9019" y="2276872"/>
            <a:ext cx="4959945" cy="37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1844824"/>
            <a:ext cx="8496944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Wilenski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Charles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Lebeaux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Richard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Titmuss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kteří definovali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základní typy sociálního státu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reziduální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(sociální je jen doplňkem trhu),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pracovně-výkonový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(založený na zásluhovém principu) a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institucionální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(instituce sociální ochrany jsou nedílnou součástí společnosti). Analogicky k těmto typům vymezil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-Andersen podobné modely –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liberální, konzervativní a sociálnědemokratický. </a:t>
            </a:r>
          </a:p>
          <a:p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stát se začal formovat ve 40. letech 20. století v reakci na zkušenost velké hospodářské krize a války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8792" cy="792088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0522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Obsah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dirty="0"/>
              <a:t>Typy sociálního </a:t>
            </a:r>
            <a:r>
              <a:rPr lang="cs-CZ" sz="3200" dirty="0" smtClean="0"/>
              <a:t>státu</a:t>
            </a:r>
          </a:p>
          <a:p>
            <a:pPr marL="0" indent="0">
              <a:buNone/>
            </a:pP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Nástup sociálního státu ve 20. století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Typologie sociálního </a:t>
            </a:r>
            <a:r>
              <a:rPr lang="cs-CZ" b="1" dirty="0" smtClean="0"/>
              <a:t>státu I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Wilenski</a:t>
            </a:r>
            <a:r>
              <a:rPr lang="cs-CZ" dirty="0"/>
              <a:t>, </a:t>
            </a:r>
            <a:r>
              <a:rPr lang="cs-CZ" dirty="0" err="1"/>
              <a:t>Lebeux</a:t>
            </a:r>
            <a:r>
              <a:rPr lang="cs-CZ" dirty="0"/>
              <a:t>, </a:t>
            </a:r>
            <a:r>
              <a:rPr lang="cs-CZ" dirty="0" err="1"/>
              <a:t>Titmuss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Reziduální</a:t>
            </a:r>
            <a:r>
              <a:rPr lang="cs-CZ" dirty="0"/>
              <a:t> – sociální ochrana představuje jen doplněk trhu</a:t>
            </a:r>
          </a:p>
          <a:p>
            <a:r>
              <a:rPr lang="cs-CZ" b="1" dirty="0"/>
              <a:t>Institucionální</a:t>
            </a:r>
            <a:r>
              <a:rPr lang="cs-CZ" dirty="0"/>
              <a:t> – instituce sociální </a:t>
            </a:r>
            <a:r>
              <a:rPr lang="cs-CZ" dirty="0" smtClean="0"/>
              <a:t>ochrany </a:t>
            </a:r>
            <a:r>
              <a:rPr lang="cs-CZ" dirty="0"/>
              <a:t>jsou považovány za nedílnou součást společnosti</a:t>
            </a:r>
          </a:p>
          <a:p>
            <a:r>
              <a:rPr lang="cs-CZ" b="1" dirty="0"/>
              <a:t>Pracovně-výkonový</a:t>
            </a:r>
            <a:r>
              <a:rPr lang="cs-CZ" dirty="0"/>
              <a:t> – zdůrazňuje zásluhový princip, je založen na přispívání do systému sociálního pojištění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G. </a:t>
            </a:r>
            <a:r>
              <a:rPr lang="cs-CZ" dirty="0" err="1"/>
              <a:t>Esping</a:t>
            </a:r>
            <a:r>
              <a:rPr lang="cs-CZ" dirty="0"/>
              <a:t>-Andersen a jeho přínos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Dánský sociolog, který je autorem základních typů sociálního státu:</a:t>
            </a:r>
          </a:p>
          <a:p>
            <a:r>
              <a:rPr lang="cs-CZ" sz="2400" dirty="0"/>
              <a:t>Liberální</a:t>
            </a:r>
          </a:p>
          <a:p>
            <a:r>
              <a:rPr lang="cs-CZ" sz="2400" dirty="0"/>
              <a:t>Konzervativní</a:t>
            </a:r>
          </a:p>
          <a:p>
            <a:r>
              <a:rPr lang="cs-CZ" sz="2400" dirty="0"/>
              <a:t>Sociálnědemokratický</a:t>
            </a:r>
          </a:p>
          <a:p>
            <a:endParaRPr lang="cs-CZ" dirty="0"/>
          </a:p>
          <a:p>
            <a:r>
              <a:rPr lang="cs-CZ" sz="2400" dirty="0"/>
              <a:t>(Jihoevropský)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3" y="2132856"/>
            <a:ext cx="2872964" cy="37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Klade důraz na dobrovolné individuální pojištění na trhu</a:t>
            </a:r>
          </a:p>
          <a:p>
            <a:r>
              <a:rPr lang="cs-CZ" dirty="0"/>
              <a:t>Státní intervence minimální – až po selhání trhu</a:t>
            </a:r>
          </a:p>
          <a:p>
            <a:r>
              <a:rPr lang="cs-CZ" dirty="0"/>
              <a:t>Je orientován na lidi s nízkými příjmy</a:t>
            </a:r>
          </a:p>
          <a:p>
            <a:r>
              <a:rPr lang="cs-CZ" dirty="0"/>
              <a:t>Poskytování sociální podpory je podmíněno potřebností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Konzervativní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Snaha zachovat statusové rozdíly - nízká míra redistribuce</a:t>
            </a:r>
          </a:p>
          <a:p>
            <a:r>
              <a:rPr lang="cs-CZ" sz="3200" dirty="0"/>
              <a:t>Dávky jsou </a:t>
            </a:r>
            <a:r>
              <a:rPr lang="cs-CZ" sz="3200" dirty="0" err="1"/>
              <a:t>zásluhově</a:t>
            </a:r>
            <a:r>
              <a:rPr lang="cs-CZ" sz="3200" dirty="0"/>
              <a:t> diferencovány</a:t>
            </a:r>
          </a:p>
          <a:p>
            <a:r>
              <a:rPr lang="cs-CZ" sz="3200" dirty="0"/>
              <a:t>Prvotní pomoc rodiny</a:t>
            </a:r>
          </a:p>
          <a:p>
            <a:r>
              <a:rPr lang="cs-CZ" sz="3200" dirty="0"/>
              <a:t>Typický je silný vliv profesních korporací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Sociálně-demokratický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 na principu univerzalismu a sociální rovnosti</a:t>
            </a:r>
          </a:p>
          <a:p>
            <a:r>
              <a:rPr lang="cs-CZ" dirty="0"/>
              <a:t>Stát odpovídá za blahobyt všech občanů</a:t>
            </a:r>
          </a:p>
          <a:p>
            <a:r>
              <a:rPr lang="cs-CZ" dirty="0"/>
              <a:t>Jeden univerzální systém pojištění</a:t>
            </a:r>
          </a:p>
          <a:p>
            <a:r>
              <a:rPr lang="cs-CZ" dirty="0"/>
              <a:t>Směřuje k sociální rovnosti</a:t>
            </a:r>
          </a:p>
          <a:p>
            <a:r>
              <a:rPr lang="cs-CZ" dirty="0"/>
              <a:t>Vysoká míra zdanění</a:t>
            </a:r>
          </a:p>
          <a:p>
            <a:r>
              <a:rPr lang="cs-CZ" dirty="0"/>
              <a:t>Silný sektor veřejných služeb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8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Jihoevropský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00"/>
                </a:solidFill>
                <a:latin typeface="Garamond"/>
              </a:rPr>
              <a:t>Sociální stát se zde vyvinul později</a:t>
            </a:r>
          </a:p>
          <a:p>
            <a:r>
              <a:rPr lang="cs-CZ" altLang="cs-CZ" dirty="0" smtClean="0">
                <a:solidFill>
                  <a:srgbClr val="000000"/>
                </a:solidFill>
                <a:latin typeface="Garamond"/>
              </a:rPr>
              <a:t>Charakteristickým  rysem je silná role tradičních institucí (rodiny, církve)</a:t>
            </a:r>
          </a:p>
          <a:p>
            <a:r>
              <a:rPr lang="cs-CZ" altLang="cs-CZ" dirty="0" smtClean="0">
                <a:solidFill>
                  <a:srgbClr val="000000"/>
                </a:solidFill>
                <a:latin typeface="Garamond"/>
              </a:rPr>
              <a:t>Častější je zde střet rodinných povinností </a:t>
            </a:r>
            <a:br>
              <a:rPr lang="cs-CZ" altLang="cs-CZ" dirty="0" smtClean="0">
                <a:solidFill>
                  <a:srgbClr val="000000"/>
                </a:solidFill>
                <a:latin typeface="Garamond"/>
              </a:rPr>
            </a:br>
            <a:r>
              <a:rPr lang="cs-CZ" altLang="cs-CZ" dirty="0" smtClean="0">
                <a:solidFill>
                  <a:srgbClr val="000000"/>
                </a:solidFill>
                <a:latin typeface="Garamond"/>
              </a:rPr>
              <a:t>a zaměstnání  </a:t>
            </a:r>
          </a:p>
          <a:p>
            <a:endParaRPr lang="cs-CZ" altLang="cs-CZ" dirty="0" smtClean="0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3547" y="2276872"/>
            <a:ext cx="4156925" cy="31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Paternalistický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Dominantní role státu jako patriarchálního společenství </a:t>
            </a:r>
          </a:p>
          <a:p>
            <a:r>
              <a:rPr lang="cs-CZ" sz="3200" dirty="0"/>
              <a:t>Typický model pro totalitní režimy a diktatury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3888280"/>
            <a:ext cx="3803848" cy="25650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86" y="1600200"/>
            <a:ext cx="3759562" cy="21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rstvy">
  <a:themeElements>
    <a:clrScheme name="Vrstvy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Vrstv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547</Words>
  <Application>Microsoft Office PowerPoint</Application>
  <PresentationFormat>Předvádění na obrazovce (4:3)</PresentationFormat>
  <Paragraphs>85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Vrstvy</vt:lpstr>
      <vt:lpstr>Sociální stát – jeho typologie a počátky</vt:lpstr>
      <vt:lpstr>Obsah přednášky</vt:lpstr>
      <vt:lpstr>Typologie sociálního státu I  (Wilenski, Lebeux, Titmuss)</vt:lpstr>
      <vt:lpstr>G. Esping-Andersen a jeho přínos</vt:lpstr>
      <vt:lpstr>Liberální</vt:lpstr>
      <vt:lpstr>Konzervativní </vt:lpstr>
      <vt:lpstr>Sociálně-demokratický model</vt:lpstr>
      <vt:lpstr>Jihoevropský model</vt:lpstr>
      <vt:lpstr>Paternalistický model</vt:lpstr>
      <vt:lpstr>Prezentace aplikace PowerPoint</vt:lpstr>
      <vt:lpstr>20. století - diskuze o změnách sociální politiky</vt:lpstr>
      <vt:lpstr>Beveridgeova zpráva (1942)</vt:lpstr>
      <vt:lpstr>Sociální reforma ve Velké Británii </vt:lpstr>
      <vt:lpstr>Formování sociálního státu ve Švédsku</vt:lpstr>
      <vt:lpstr>Specifika švédského sociálního státu</vt:lpstr>
      <vt:lpstr>Zkušenost velké krize -&gt; poválečné posilování role státu </vt:lpstr>
      <vt:lpstr>Shrnutí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politiky</dc:title>
  <dc:creator>nenicka</dc:creator>
  <cp:lastModifiedBy>nen0001</cp:lastModifiedBy>
  <cp:revision>90</cp:revision>
  <dcterms:modified xsi:type="dcterms:W3CDTF">2020-11-16T18:50:07Z</dcterms:modified>
</cp:coreProperties>
</file>