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8" r:id="rId2"/>
    <p:sldId id="314" r:id="rId3"/>
    <p:sldId id="312" r:id="rId4"/>
    <p:sldId id="298" r:id="rId5"/>
    <p:sldId id="292" r:id="rId6"/>
    <p:sldId id="290" r:id="rId7"/>
    <p:sldId id="291" r:id="rId8"/>
    <p:sldId id="295" r:id="rId9"/>
    <p:sldId id="296" r:id="rId10"/>
    <p:sldId id="309" r:id="rId11"/>
    <p:sldId id="310" r:id="rId12"/>
    <p:sldId id="305" r:id="rId13"/>
    <p:sldId id="307" r:id="rId14"/>
    <p:sldId id="306" r:id="rId15"/>
    <p:sldId id="311" r:id="rId16"/>
    <p:sldId id="308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6" autoAdjust="0"/>
    <p:restoredTop sz="94660"/>
  </p:normalViewPr>
  <p:slideViewPr>
    <p:cSldViewPr>
      <p:cViewPr varScale="1">
        <p:scale>
          <a:sx n="83" d="100"/>
          <a:sy n="83" d="100"/>
        </p:scale>
        <p:origin x="1464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2F5227-8864-490D-A6FA-3C18BF677EB1}" type="datetimeFigureOut">
              <a:rPr lang="cs-CZ" smtClean="0"/>
              <a:t>4.12.2020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EE206C-2E20-43F2-9D23-32B9B0A0CD7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806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8014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1024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 altLang="cs-CZ" sz="2400" dirty="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10244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245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altLang="cs-CZ" sz="2400" dirty="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246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altLang="cs-CZ" sz="2400" dirty="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247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dirty="0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0248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10249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altLang="cs-CZ" sz="2400" dirty="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250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dirty="0" smtClean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025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cs-CZ" altLang="cs-CZ" noProof="0" smtClean="0"/>
              <a:t>Klepnutím lze upravit styl předlohy nadpisů.</a:t>
            </a:r>
          </a:p>
        </p:txBody>
      </p:sp>
      <p:sp>
        <p:nvSpPr>
          <p:cNvPr id="1025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cs-CZ" altLang="cs-CZ" noProof="0" smtClean="0"/>
              <a:t>Klepnutím lze upravit styl předlohy podnadpisů.</a:t>
            </a:r>
          </a:p>
        </p:txBody>
      </p:sp>
      <p:sp>
        <p:nvSpPr>
          <p:cNvPr id="10253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 dirty="0">
              <a:solidFill>
                <a:srgbClr val="000000"/>
              </a:solidFill>
            </a:endParaRPr>
          </a:p>
        </p:txBody>
      </p:sp>
      <p:sp>
        <p:nvSpPr>
          <p:cNvPr id="1025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 dirty="0">
              <a:solidFill>
                <a:srgbClr val="000000"/>
              </a:solidFill>
            </a:endParaRPr>
          </a:p>
        </p:txBody>
      </p:sp>
      <p:sp>
        <p:nvSpPr>
          <p:cNvPr id="10255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175E3D4-DA10-48E3-898E-E57E54432A81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750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F1F6BA-C25D-4EA3-9347-E71DB500686F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572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B9BE21-AB76-40D9-B521-B0E09862F1B7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7450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 dirty="0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 dirty="0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2B8697E-6C57-4D0D-BAE2-77CA22A2FBF0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8289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302585"/>
            <a:ext cx="956040" cy="994283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260649"/>
            <a:ext cx="4536504" cy="676937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932723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630932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6309320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6309320"/>
            <a:ext cx="108012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3516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FA1376-760F-41B8-B06A-E90C3C20FBD4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649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05C0A5-AAFB-4520-B300-420E80EF85FF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965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33F645-8C6D-49AF-BB7E-DA69768B64C5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426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>
              <a:solidFill>
                <a:srgbClr val="000000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>
              <a:solidFill>
                <a:srgbClr val="000000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02DC18-771A-43F1-9687-1C0026990E40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06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89D821-CECD-4CC5-AA41-4D4B73E9B98E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455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>
              <a:solidFill>
                <a:srgbClr val="0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43A8AD-9164-46DC-B92F-09B94BEE0B11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828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AFA97-32C1-4E48-A645-3B8C5678A1A9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827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AC7BB2-4034-4090-BC5A-EAD9080D5AFD}" type="slidenum">
              <a:rPr lang="cs-CZ" altLang="cs-CZ">
                <a:solidFill>
                  <a:srgbClr val="000000"/>
                </a:solidFill>
              </a:rPr>
              <a:pPr/>
              <a:t>‹#›</a:t>
            </a:fld>
            <a:endParaRPr lang="cs-CZ" alt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111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921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 altLang="cs-CZ" sz="2400" dirty="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9220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9221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altLang="cs-CZ" sz="2400" dirty="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222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dirty="0" smtClean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922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altLang="cs-CZ" dirty="0" smtClean="0">
              <a:solidFill>
                <a:srgbClr val="000000"/>
              </a:solidFill>
            </a:endParaRP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altLang="cs-CZ" dirty="0" smtClean="0">
              <a:solidFill>
                <a:srgbClr val="000000"/>
              </a:solidFill>
            </a:endParaRPr>
          </a:p>
        </p:txBody>
      </p:sp>
      <p:sp>
        <p:nvSpPr>
          <p:cNvPr id="922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0D2F91D-0550-446E-9617-08A9F85514CE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altLang="cs-CZ" dirty="0" smtClean="0">
              <a:solidFill>
                <a:srgbClr val="000000"/>
              </a:solidFill>
            </a:endParaRPr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465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b="1" dirty="0" smtClean="0"/>
              <a:t>Krize sociálního státu</a:t>
            </a:r>
            <a:endParaRPr lang="cs-CZ" sz="40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Dopady krize a cesta k reformě sociálního</a:t>
            </a:r>
          </a:p>
          <a:p>
            <a:r>
              <a:rPr lang="cs-CZ" dirty="0" smtClean="0"/>
              <a:t> státu</a:t>
            </a:r>
          </a:p>
        </p:txBody>
      </p:sp>
    </p:spTree>
    <p:extLst>
      <p:ext uri="{BB962C8B-B14F-4D97-AF65-F5344CB8AC3E}">
        <p14:creationId xmlns:p14="http://schemas.microsoft.com/office/powerpoint/2010/main" val="22332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politika na místní úrovni   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Obce a kraje se podílejí na realizaci části sociálního zabezpečení (zvláště v oblasti sociální pomoci) v rámci přenesené </a:t>
            </a:r>
            <a:br>
              <a:rPr lang="cs-CZ" dirty="0" smtClean="0"/>
            </a:br>
            <a:r>
              <a:rPr lang="cs-CZ" dirty="0" smtClean="0"/>
              <a:t>i samostatné působnosti</a:t>
            </a:r>
          </a:p>
          <a:p>
            <a:r>
              <a:rPr lang="cs-CZ" dirty="0" smtClean="0"/>
              <a:t>Poskytují také sociální služby (pobytové, ambulantní, terénní)</a:t>
            </a:r>
          </a:p>
        </p:txBody>
      </p:sp>
    </p:spTree>
    <p:extLst>
      <p:ext uri="{BB962C8B-B14F-4D97-AF65-F5344CB8AC3E}">
        <p14:creationId xmlns:p14="http://schemas.microsoft.com/office/powerpoint/2010/main" val="9689642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Komunitní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Metoda řešení sociálních problémů prostřednictvím podpory společenství – komunit, v místech, kde lidé žijí a kde problémy </a:t>
            </a:r>
            <a:r>
              <a:rPr lang="cs-CZ" dirty="0" smtClean="0"/>
              <a:t>vznikají</a:t>
            </a:r>
          </a:p>
          <a:p>
            <a:endParaRPr lang="cs-CZ" dirty="0"/>
          </a:p>
          <a:p>
            <a:r>
              <a:rPr lang="cs-CZ" dirty="0" smtClean="0"/>
              <a:t>Jejím cílem je podpořit kolektivní aktivity </a:t>
            </a:r>
            <a:br>
              <a:rPr lang="cs-CZ" dirty="0" smtClean="0"/>
            </a:br>
            <a:r>
              <a:rPr lang="cs-CZ" dirty="0" smtClean="0"/>
              <a:t>v sociální oblasti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40175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Komunitní plánování sociálních služeb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Nový nástroj sociální politiky usilující o širší zapojení dalších aktérů – veřejnosti i příslušných cílových skupin </a:t>
            </a:r>
          </a:p>
          <a:p>
            <a:endParaRPr lang="cs-CZ" dirty="0" smtClean="0"/>
          </a:p>
          <a:p>
            <a:r>
              <a:rPr lang="cs-CZ" dirty="0" smtClean="0"/>
              <a:t>Podstatou je snaha plánovat sociální služby </a:t>
            </a:r>
            <a:br>
              <a:rPr lang="cs-CZ" dirty="0" smtClean="0"/>
            </a:br>
            <a:r>
              <a:rPr lang="cs-CZ" dirty="0" smtClean="0"/>
              <a:t>s ohledem na místní specifika a problémy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657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Účastníci komunitního plánování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sz="2400" b="1" dirty="0" smtClean="0"/>
              <a:t>Zadavatelé sociálních služeb </a:t>
            </a:r>
            <a:r>
              <a:rPr lang="cs-CZ" sz="2400" dirty="0" smtClean="0"/>
              <a:t>(jsou odpovědní za jejich zajišťování)</a:t>
            </a:r>
          </a:p>
          <a:p>
            <a:endParaRPr lang="cs-CZ" sz="2000" dirty="0" smtClean="0"/>
          </a:p>
          <a:p>
            <a:r>
              <a:rPr lang="cs-CZ" sz="2400" b="1" dirty="0" smtClean="0"/>
              <a:t>Poskytovatelé sociálních služeb </a:t>
            </a:r>
            <a:r>
              <a:rPr lang="cs-CZ" sz="2400" dirty="0" smtClean="0"/>
              <a:t>(fyzické osoby nebo různé druhy organizací) </a:t>
            </a:r>
          </a:p>
          <a:p>
            <a:endParaRPr lang="cs-CZ" sz="2400" dirty="0"/>
          </a:p>
          <a:p>
            <a:r>
              <a:rPr lang="cs-CZ" sz="2400" b="1" dirty="0"/>
              <a:t>Uživatelé sociálních služeb</a:t>
            </a:r>
          </a:p>
          <a:p>
            <a:pPr marL="0" indent="0">
              <a:buNone/>
            </a:pPr>
            <a:endParaRPr lang="cs-CZ" sz="3200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580112" y="2060848"/>
            <a:ext cx="2995532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48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Principy a přínosy komunitního plánování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Předpokladem je zjištění potřebnosti konkrétních sociálních služeb</a:t>
            </a:r>
          </a:p>
          <a:p>
            <a:r>
              <a:rPr lang="cs-CZ" dirty="0" smtClean="0"/>
              <a:t>Větší míra zapojení jednotlivých aktérů sociálních služeb</a:t>
            </a:r>
          </a:p>
          <a:p>
            <a:r>
              <a:rPr lang="cs-CZ" dirty="0" smtClean="0"/>
              <a:t>Měla by přispívat ke zvýšení efektivity a kvality sociálních služeb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134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Problémy komunitního plánování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Vztahy mezi účastníky</a:t>
            </a:r>
          </a:p>
          <a:p>
            <a:endParaRPr lang="cs-CZ" dirty="0" smtClean="0"/>
          </a:p>
          <a:p>
            <a:r>
              <a:rPr lang="cs-CZ" dirty="0" smtClean="0"/>
              <a:t>Pasivita a nízká motivace k účasti občanů </a:t>
            </a:r>
            <a:br>
              <a:rPr lang="cs-CZ" dirty="0" smtClean="0"/>
            </a:br>
            <a:r>
              <a:rPr lang="cs-CZ" dirty="0" smtClean="0"/>
              <a:t>a uživatelů sociálních služeb </a:t>
            </a:r>
          </a:p>
          <a:p>
            <a:r>
              <a:rPr lang="cs-CZ" dirty="0" smtClean="0"/>
              <a:t>Neochota </a:t>
            </a:r>
            <a:r>
              <a:rPr lang="cs-CZ" dirty="0"/>
              <a:t>zadavatelů a poskytovatelů </a:t>
            </a:r>
            <a:r>
              <a:rPr lang="cs-CZ" dirty="0" smtClean="0"/>
              <a:t>změnit </a:t>
            </a:r>
            <a:r>
              <a:rPr lang="cs-CZ" dirty="0"/>
              <a:t>strukturu sociálních služeb podle reálných potřeb občanů a uživatel</a:t>
            </a:r>
          </a:p>
        </p:txBody>
      </p:sp>
    </p:spTree>
    <p:extLst>
      <p:ext uri="{BB962C8B-B14F-4D97-AF65-F5344CB8AC3E}">
        <p14:creationId xmlns:p14="http://schemas.microsoft.com/office/powerpoint/2010/main" val="29424026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 hlavních témat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Počátky moderní </a:t>
            </a:r>
            <a:r>
              <a:rPr lang="cs-CZ" b="1" dirty="0"/>
              <a:t>sociální politiky </a:t>
            </a:r>
            <a:r>
              <a:rPr lang="cs-CZ" dirty="0"/>
              <a:t>(historické předpoklady, vývojové </a:t>
            </a:r>
            <a:r>
              <a:rPr lang="cs-CZ" dirty="0" smtClean="0"/>
              <a:t>fáze). 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b="1" dirty="0" smtClean="0"/>
              <a:t>Sociální </a:t>
            </a:r>
            <a:r>
              <a:rPr lang="cs-CZ" b="1" dirty="0" smtClean="0"/>
              <a:t>stát a typy </a:t>
            </a:r>
            <a:r>
              <a:rPr lang="cs-CZ" b="1" dirty="0" smtClean="0"/>
              <a:t>sociálního </a:t>
            </a:r>
            <a:r>
              <a:rPr lang="cs-CZ" b="1" dirty="0" smtClean="0"/>
              <a:t>státu </a:t>
            </a:r>
            <a:r>
              <a:rPr lang="cs-CZ" dirty="0" smtClean="0"/>
              <a:t>(</a:t>
            </a:r>
            <a:r>
              <a:rPr lang="cs-CZ" dirty="0" smtClean="0"/>
              <a:t>t</a:t>
            </a:r>
            <a:r>
              <a:rPr lang="cs-CZ" dirty="0" smtClean="0"/>
              <a:t>ypologie, krize </a:t>
            </a:r>
            <a:r>
              <a:rPr lang="cs-CZ" dirty="0" smtClean="0"/>
              <a:t>sociálního státu a její příčiny)</a:t>
            </a:r>
          </a:p>
          <a:p>
            <a:endParaRPr lang="cs-CZ" dirty="0"/>
          </a:p>
          <a:p>
            <a:r>
              <a:rPr lang="cs-CZ" dirty="0" smtClean="0"/>
              <a:t>Sociální politika na místní úrovni – </a:t>
            </a:r>
            <a:r>
              <a:rPr lang="cs-CZ" b="1" dirty="0"/>
              <a:t>k</a:t>
            </a:r>
            <a:r>
              <a:rPr lang="cs-CZ" b="1" dirty="0" smtClean="0"/>
              <a:t>omunitní plánování sociálních </a:t>
            </a:r>
            <a:r>
              <a:rPr lang="cs-CZ" b="1" dirty="0" smtClean="0"/>
              <a:t>služeb</a:t>
            </a:r>
            <a:r>
              <a:rPr lang="cs-CZ" dirty="0" smtClean="0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73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 smtClean="0"/>
              <a:t>Obsah přednášky: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Faktory působící na vývoj sociálního státu </a:t>
            </a:r>
          </a:p>
          <a:p>
            <a:endParaRPr lang="cs-CZ" dirty="0"/>
          </a:p>
          <a:p>
            <a:r>
              <a:rPr lang="cs-CZ" dirty="0" smtClean="0"/>
              <a:t>Kritika sociálního státu</a:t>
            </a:r>
          </a:p>
          <a:p>
            <a:endParaRPr lang="cs-CZ" dirty="0"/>
          </a:p>
          <a:p>
            <a:r>
              <a:rPr lang="cs-CZ" dirty="0" smtClean="0"/>
              <a:t>Sociální politika na místní úrovni (komunitní plánování sociálních služeb)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864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827584" y="1844824"/>
            <a:ext cx="7704856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Demografický vývoj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Další oslabování rodinných vazeb</a:t>
            </a:r>
          </a:p>
          <a:p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Ekonomické problémy (hospodářské krize)</a:t>
            </a:r>
          </a:p>
          <a:p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Působení globalizace</a:t>
            </a:r>
          </a:p>
          <a:p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Proměny struktury hospodářství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827584" y="1052737"/>
            <a:ext cx="6984776" cy="507703"/>
          </a:xfrm>
        </p:spPr>
        <p:txBody>
          <a:bodyPr/>
          <a:lstStyle/>
          <a:p>
            <a:r>
              <a:rPr lang="cs-CZ" sz="2800" b="1" dirty="0"/>
              <a:t>Faktory spojené s problémy sociálního státu</a:t>
            </a:r>
          </a:p>
        </p:txBody>
      </p:sp>
    </p:spTree>
    <p:extLst>
      <p:ext uri="{BB962C8B-B14F-4D97-AF65-F5344CB8AC3E}">
        <p14:creationId xmlns:p14="http://schemas.microsoft.com/office/powerpoint/2010/main" val="201227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Nástup neoliberalismu</a:t>
            </a:r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95536" y="1618921"/>
            <a:ext cx="2381250" cy="3133725"/>
          </a:xfrm>
          <a:prstGeom prst="rect">
            <a:avLst/>
          </a:prstGeom>
        </p:spPr>
      </p:pic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Od 70. let se začíná zpochybňovat dosavadní směřování hospodářské </a:t>
            </a:r>
            <a:br>
              <a:rPr lang="cs-CZ" dirty="0" smtClean="0"/>
            </a:br>
            <a:r>
              <a:rPr lang="cs-CZ" dirty="0" smtClean="0"/>
              <a:t>a sociální politiky </a:t>
            </a:r>
            <a:br>
              <a:rPr lang="cs-CZ" dirty="0" smtClean="0"/>
            </a:br>
            <a:r>
              <a:rPr lang="cs-CZ" dirty="0" smtClean="0"/>
              <a:t>v duchu keynesiánského učení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0977" y="3511973"/>
            <a:ext cx="2097206" cy="2877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36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Problémy sociálního státu I</a:t>
            </a:r>
            <a:br>
              <a:rPr lang="cs-CZ" dirty="0" smtClean="0"/>
            </a:br>
            <a:r>
              <a:rPr lang="cs-CZ" b="1" dirty="0" smtClean="0"/>
              <a:t>Krize financování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Důsledek stárnutí populace</a:t>
            </a:r>
          </a:p>
          <a:p>
            <a:r>
              <a:rPr lang="cs-CZ" dirty="0" smtClean="0"/>
              <a:t>Rostoucí náklady spojené s penzijním systémem, prodlužováním studia a vyššími nároky na zdravotní péče</a:t>
            </a:r>
          </a:p>
          <a:p>
            <a:pPr marL="0" indent="0">
              <a:buNone/>
            </a:pPr>
            <a:r>
              <a:rPr lang="cs-CZ" b="1" dirty="0" smtClean="0"/>
              <a:t>Důsledek změn hospodářské situace</a:t>
            </a:r>
          </a:p>
          <a:p>
            <a:r>
              <a:rPr lang="cs-CZ" dirty="0" smtClean="0"/>
              <a:t>Rostoucí náklady spojené s vyšší nezaměstnaností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681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Problémy sociálního státu II </a:t>
            </a:r>
            <a:br>
              <a:rPr lang="cs-CZ" dirty="0" smtClean="0"/>
            </a:br>
            <a:r>
              <a:rPr lang="cs-CZ" b="1" dirty="0" smtClean="0"/>
              <a:t>Krize efektivity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 smtClean="0"/>
              <a:t>Nízká účinnost sociální politiky </a:t>
            </a:r>
            <a:r>
              <a:rPr lang="cs-CZ" sz="3200" dirty="0"/>
              <a:t>s</a:t>
            </a:r>
            <a:r>
              <a:rPr lang="cs-CZ" sz="3200" dirty="0" smtClean="0"/>
              <a:t>pojená s nadměrnou byrokracií</a:t>
            </a:r>
          </a:p>
          <a:p>
            <a:endParaRPr lang="cs-CZ" sz="3200" dirty="0"/>
          </a:p>
          <a:p>
            <a:r>
              <a:rPr lang="cs-CZ" sz="3200" dirty="0" smtClean="0"/>
              <a:t>Sociální podpora posiluje pasivní přístup jejich příjemců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590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Problémy sociálního státu III</a:t>
            </a:r>
            <a:br>
              <a:rPr lang="cs-CZ" dirty="0" smtClean="0"/>
            </a:br>
            <a:r>
              <a:rPr lang="cs-CZ" b="1" dirty="0" smtClean="0"/>
              <a:t>Krize legitimity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 smtClean="0"/>
              <a:t>Zpochybňování morální oprávněnosti společenské redistribuce</a:t>
            </a:r>
          </a:p>
          <a:p>
            <a:endParaRPr lang="cs-CZ" sz="3200" dirty="0" smtClean="0"/>
          </a:p>
          <a:p>
            <a:r>
              <a:rPr lang="cs-CZ" sz="3200" dirty="0"/>
              <a:t>Sociální stát začal být považován za nespravedlivý vzhledem k přesvědčení o zvýhodňování určitých vrstev společnosti.</a:t>
            </a:r>
          </a:p>
          <a:p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56929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Modernizace sociálního státu</a:t>
            </a:r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-108521" y="1988840"/>
            <a:ext cx="4985321" cy="3947866"/>
          </a:xfrm>
          <a:prstGeom prst="rect">
            <a:avLst/>
          </a:prstGeom>
        </p:spPr>
      </p:pic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Její podstatou snaha snížit míru sociálních výdajů a zefektivnit jejich poskytování</a:t>
            </a:r>
          </a:p>
          <a:p>
            <a:r>
              <a:rPr lang="cs-CZ" dirty="0" smtClean="0"/>
              <a:t>Součástí bývá důraz na posílení role soukromého pojištění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971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Možná východiska „krize“ sociálního státu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 smtClean="0"/>
              <a:t>Reforma stávajících sociálních programů</a:t>
            </a:r>
          </a:p>
          <a:p>
            <a:r>
              <a:rPr lang="cs-CZ" sz="3200" dirty="0" smtClean="0"/>
              <a:t>Program „třetí cesty“ (Anthony </a:t>
            </a:r>
            <a:r>
              <a:rPr lang="cs-CZ" sz="3200" dirty="0" err="1" smtClean="0"/>
              <a:t>Giddens</a:t>
            </a:r>
            <a:r>
              <a:rPr lang="cs-CZ" sz="3200" dirty="0" smtClean="0"/>
              <a:t>)</a:t>
            </a:r>
          </a:p>
          <a:p>
            <a:r>
              <a:rPr lang="cs-CZ" sz="3200" dirty="0" smtClean="0"/>
              <a:t>Možnost rozvinutí alternativních forem solidarity</a:t>
            </a:r>
            <a:endParaRPr lang="cs-CZ" sz="32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3968" y="4024114"/>
            <a:ext cx="3276481" cy="228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7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rstvy">
  <a:themeElements>
    <a:clrScheme name="Vrstvy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Vrstvy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rstvy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2460</TotalTime>
  <Words>450</Words>
  <Application>Microsoft Office PowerPoint</Application>
  <PresentationFormat>Předvádění na obrazovce (4:3)</PresentationFormat>
  <Paragraphs>71</Paragraphs>
  <Slides>16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Vrstvy</vt:lpstr>
      <vt:lpstr>Krize sociálního státu</vt:lpstr>
      <vt:lpstr>Obsah přednášky:</vt:lpstr>
      <vt:lpstr>Faktory spojené s problémy sociálního státu</vt:lpstr>
      <vt:lpstr>Nástup neoliberalismu</vt:lpstr>
      <vt:lpstr>Problémy sociálního státu I Krize financování</vt:lpstr>
      <vt:lpstr>Problémy sociálního státu II  Krize efektivity</vt:lpstr>
      <vt:lpstr>Problémy sociálního státu III Krize legitimity</vt:lpstr>
      <vt:lpstr>Modernizace sociálního státu</vt:lpstr>
      <vt:lpstr>Možná východiska „krize“ sociálního státu</vt:lpstr>
      <vt:lpstr>Sociální politika na místní úrovni    v ČR</vt:lpstr>
      <vt:lpstr>Komunitní práce</vt:lpstr>
      <vt:lpstr>Komunitní plánování sociálních služeb</vt:lpstr>
      <vt:lpstr>Účastníci komunitního plánování</vt:lpstr>
      <vt:lpstr>Principy a přínosy komunitního plánování</vt:lpstr>
      <vt:lpstr>Problémy komunitního plánování</vt:lpstr>
      <vt:lpstr>Shrnutí hlavních témat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Teorie sociální politiky</dc:title>
  <dc:creator>nenicka</dc:creator>
  <cp:lastModifiedBy>nen0001</cp:lastModifiedBy>
  <cp:revision>133</cp:revision>
  <dcterms:modified xsi:type="dcterms:W3CDTF">2020-12-04T06:53:05Z</dcterms:modified>
</cp:coreProperties>
</file>