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9" r:id="rId4"/>
    <p:sldId id="283" r:id="rId5"/>
    <p:sldId id="284" r:id="rId6"/>
    <p:sldId id="287" r:id="rId7"/>
    <p:sldId id="288" r:id="rId8"/>
    <p:sldId id="289" r:id="rId9"/>
    <p:sldId id="281" r:id="rId10"/>
    <p:sldId id="282" r:id="rId11"/>
    <p:sldId id="290" r:id="rId12"/>
    <p:sldId id="291" r:id="rId13"/>
    <p:sldId id="280" r:id="rId1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i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0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609600"/>
            <a:ext cx="6172200" cy="5819796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/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Teorie hospodářské politiky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(NPHPB)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                 </a:t>
            </a:r>
            <a:r>
              <a:rPr lang="cs-CZ" sz="3600" b="0" dirty="0" smtClean="0">
                <a:solidFill>
                  <a:schemeClr val="tx1"/>
                </a:solidFill>
              </a:rPr>
              <a:t>ZS </a:t>
            </a:r>
            <a:r>
              <a:rPr lang="cs-CZ" sz="3600" b="0" dirty="0" smtClean="0">
                <a:solidFill>
                  <a:schemeClr val="tx1"/>
                </a:solidFill>
              </a:rPr>
              <a:t>2020/2021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Autofit/>
          </a:bodyPr>
          <a:lstStyle/>
          <a:p>
            <a:r>
              <a:rPr lang="cs-CZ" sz="2200" dirty="0"/>
              <a:t>KASAN J.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 A </a:t>
            </a:r>
            <a:r>
              <a:rPr lang="cs-CZ" sz="2200" dirty="0" err="1"/>
              <a:t>a</a:t>
            </a:r>
            <a:r>
              <a:rPr lang="cs-CZ" sz="2200" dirty="0"/>
              <a:t> B. Praha: VŠE, 1994. ISBN 80-7079-902-1.</a:t>
            </a:r>
          </a:p>
          <a:p>
            <a:r>
              <a:rPr lang="cs-CZ" sz="2200" dirty="0"/>
              <a:t>MLČOCH, L.: Institucionální ekonomie. Praha: Karolinum, 1996, ISBN 80­7184-270-2 </a:t>
            </a:r>
          </a:p>
          <a:p>
            <a:r>
              <a:rPr lang="cs-CZ" sz="2200" dirty="0"/>
              <a:t>NĚMCOVÁ I. a </a:t>
            </a:r>
            <a:r>
              <a:rPr lang="cs-CZ" sz="2200" dirty="0" smtClean="0"/>
              <a:t>M. ŽÁK , </a:t>
            </a:r>
            <a:r>
              <a:rPr lang="cs-CZ" sz="2200" dirty="0"/>
              <a:t>Hospodářská politika. 1. vyd. Praha: </a:t>
            </a:r>
            <a:r>
              <a:rPr lang="cs-CZ" sz="2200" dirty="0" err="1"/>
              <a:t>Grada</a:t>
            </a:r>
            <a:r>
              <a:rPr lang="cs-CZ" sz="2200" dirty="0"/>
              <a:t> </a:t>
            </a:r>
            <a:r>
              <a:rPr lang="cs-CZ" sz="2200" dirty="0" err="1"/>
              <a:t>Publishing</a:t>
            </a:r>
            <a:r>
              <a:rPr lang="cs-CZ" sz="2200" dirty="0"/>
              <a:t>, 1997. ISBN 80-7169-462-2. </a:t>
            </a:r>
          </a:p>
          <a:p>
            <a:r>
              <a:rPr lang="cs-CZ" sz="2200" dirty="0"/>
              <a:t>ROZSYPAL, K.: Úvod do teorie a praxe národohospodářského plánování. Praha: SNTL/ ALFA, 1978  </a:t>
            </a:r>
          </a:p>
          <a:p>
            <a:r>
              <a:rPr lang="cs-CZ" sz="2200" dirty="0"/>
              <a:t>SLANÝ A.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politika. 1. vyd. Praha: C. H. Beck, 1999. ISBN 80-7179-237-3.</a:t>
            </a:r>
          </a:p>
          <a:p>
            <a:r>
              <a:rPr lang="cs-CZ" sz="2200" dirty="0"/>
              <a:t>SOJKA, M.: </a:t>
            </a:r>
            <a:r>
              <a:rPr lang="cs-CZ" sz="2200" dirty="0" err="1"/>
              <a:t>Milton</a:t>
            </a:r>
            <a:r>
              <a:rPr lang="cs-CZ" sz="2200" dirty="0"/>
              <a:t> </a:t>
            </a:r>
            <a:r>
              <a:rPr lang="cs-CZ" sz="2200" dirty="0" err="1"/>
              <a:t>Friedman</a:t>
            </a:r>
            <a:r>
              <a:rPr lang="cs-CZ" sz="2200" dirty="0"/>
              <a:t>-svět liberální ekonomie. Praha: Epocha, 1996, ISBN 80-902129-1 </a:t>
            </a:r>
          </a:p>
          <a:p>
            <a:r>
              <a:rPr lang="cs-CZ" sz="2200" dirty="0"/>
              <a:t>SOJKA, M.: J. M. </a:t>
            </a:r>
            <a:r>
              <a:rPr lang="cs-CZ" sz="2200" dirty="0" err="1"/>
              <a:t>Keynes</a:t>
            </a:r>
            <a:r>
              <a:rPr lang="cs-CZ" sz="2200" dirty="0"/>
              <a:t> a současná ekonomie. Praha: GRADA </a:t>
            </a:r>
            <a:r>
              <a:rPr lang="cs-CZ" sz="2200" dirty="0" err="1"/>
              <a:t>Publishing</a:t>
            </a:r>
            <a:r>
              <a:rPr lang="cs-CZ" sz="2200" dirty="0"/>
              <a:t>, 1999, ISBN 80-7169-827-X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/>
              <a:t>www.cepin.cz</a:t>
            </a:r>
          </a:p>
          <a:p>
            <a:r>
              <a:rPr lang="cs-CZ" sz="2800" dirty="0"/>
              <a:t>www.cerge.cuni.cz</a:t>
            </a:r>
          </a:p>
          <a:p>
            <a:r>
              <a:rPr lang="cs-CZ" sz="2800" dirty="0"/>
              <a:t>www.finance.cz</a:t>
            </a:r>
          </a:p>
          <a:p>
            <a:r>
              <a:rPr lang="cs-CZ" sz="2800" dirty="0"/>
              <a:t>www.cnb.cz</a:t>
            </a:r>
          </a:p>
          <a:p>
            <a:r>
              <a:rPr lang="cs-CZ" sz="2800" dirty="0"/>
              <a:t>www.compet.cz</a:t>
            </a:r>
          </a:p>
          <a:p>
            <a:r>
              <a:rPr lang="cs-CZ" sz="2800" dirty="0"/>
              <a:t>www.czso.cz</a:t>
            </a:r>
          </a:p>
          <a:p>
            <a:r>
              <a:rPr lang="cs-CZ" sz="2800" dirty="0"/>
              <a:t>www.newton.cz</a:t>
            </a:r>
          </a:p>
          <a:p>
            <a:r>
              <a:rPr lang="cs-CZ" sz="2800" dirty="0"/>
              <a:t>www.worldbank.org</a:t>
            </a:r>
          </a:p>
          <a:p>
            <a:r>
              <a:rPr lang="cs-CZ" sz="2800" dirty="0"/>
              <a:t>www.vyzkum.cz</a:t>
            </a:r>
          </a:p>
          <a:p>
            <a:r>
              <a:rPr lang="cs-CZ" sz="2800" dirty="0"/>
              <a:t>www.econ.worldbank.org</a:t>
            </a:r>
          </a:p>
          <a:p>
            <a:r>
              <a:rPr lang="cs-CZ" sz="2800" dirty="0"/>
              <a:t>www.weforum.org</a:t>
            </a:r>
          </a:p>
          <a:p>
            <a:r>
              <a:rPr lang="cs-CZ" sz="2800" dirty="0"/>
              <a:t>www.mfcr.cz</a:t>
            </a:r>
          </a:p>
          <a:p>
            <a:r>
              <a:rPr lang="cs-CZ" sz="2800" dirty="0"/>
              <a:t>www.vlada.cz</a:t>
            </a:r>
          </a:p>
          <a:p>
            <a:r>
              <a:rPr lang="cs-CZ" sz="2800" dirty="0"/>
              <a:t>www.transparency.org</a:t>
            </a:r>
          </a:p>
          <a:p>
            <a:r>
              <a:rPr lang="cs-CZ" sz="2800" dirty="0"/>
              <a:t>www.transparency.cz</a:t>
            </a:r>
          </a:p>
        </p:txBody>
      </p:sp>
    </p:spTree>
    <p:extLst>
      <p:ext uri="{BB962C8B-B14F-4D97-AF65-F5344CB8AC3E}">
        <p14:creationId xmlns:p14="http://schemas.microsoft.com/office/powerpoint/2010/main" val="25793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Zakončení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dirty="0" smtClean="0"/>
              <a:t>Průběžný test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Nepovinný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Termín </a:t>
            </a:r>
            <a:r>
              <a:rPr lang="cs-CZ" sz="2400" dirty="0" smtClean="0">
                <a:solidFill>
                  <a:schemeClr val="tx1"/>
                </a:solidFill>
              </a:rPr>
              <a:t>středa 25. 11. v době přednášky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Max. počet bodů -  </a:t>
            </a:r>
            <a:r>
              <a:rPr lang="cs-CZ" sz="2400" b="1" dirty="0">
                <a:solidFill>
                  <a:schemeClr val="accent2"/>
                </a:solidFill>
              </a:rPr>
              <a:t>3</a:t>
            </a:r>
            <a:r>
              <a:rPr lang="cs-CZ" sz="2400" b="1" dirty="0" smtClean="0">
                <a:solidFill>
                  <a:schemeClr val="accent2"/>
                </a:solidFill>
              </a:rPr>
              <a:t>0 bodů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Test je koncipován formou a, b, c; ANO/NE. </a:t>
            </a:r>
          </a:p>
          <a:p>
            <a:pPr marL="1944688" lvl="8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Za každou správnou odpověď j 1 </a:t>
            </a:r>
            <a:r>
              <a:rPr lang="cs-CZ" sz="2400" dirty="0" smtClean="0">
                <a:solidFill>
                  <a:schemeClr val="tx1"/>
                </a:solidFill>
              </a:rPr>
              <a:t>bod</a:t>
            </a:r>
            <a:endParaRPr lang="cs-CZ" sz="2400" dirty="0">
              <a:solidFill>
                <a:schemeClr val="tx1"/>
              </a:solidFill>
            </a:endParaRPr>
          </a:p>
          <a:p>
            <a:pPr marL="274320" lvl="8" indent="-27432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sz="2800" dirty="0" smtClean="0">
                <a:solidFill>
                  <a:schemeClr val="tx1"/>
                </a:solidFill>
              </a:rPr>
              <a:t>Kombinovaná zkouška (max. </a:t>
            </a:r>
            <a:r>
              <a:rPr lang="cs-CZ" sz="2800" b="1" dirty="0">
                <a:solidFill>
                  <a:schemeClr val="accent2"/>
                </a:solidFill>
              </a:rPr>
              <a:t>70 </a:t>
            </a:r>
            <a:r>
              <a:rPr lang="cs-CZ" sz="2800" b="1" dirty="0" smtClean="0">
                <a:solidFill>
                  <a:schemeClr val="accent2"/>
                </a:solidFill>
              </a:rPr>
              <a:t>bodů</a:t>
            </a:r>
            <a:r>
              <a:rPr lang="cs-CZ" sz="2800" dirty="0" smtClean="0">
                <a:solidFill>
                  <a:schemeClr val="tx1"/>
                </a:solidFill>
              </a:rPr>
              <a:t>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b="1" dirty="0" smtClean="0">
                <a:solidFill>
                  <a:schemeClr val="accent2"/>
                </a:solidFill>
              </a:rPr>
              <a:t>celkem max. 100 bodů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Celkové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931224" cy="4797552"/>
          </a:xfrm>
        </p:spPr>
        <p:txBody>
          <a:bodyPr>
            <a:normAutofit/>
          </a:bodyPr>
          <a:lstStyle/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/>
              <a:t> = 100 – 91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B</a:t>
            </a:r>
            <a:r>
              <a:rPr lang="cs-CZ" sz="2800" dirty="0" smtClean="0"/>
              <a:t> = 90 - 81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C</a:t>
            </a:r>
            <a:r>
              <a:rPr lang="cs-CZ" sz="2800" dirty="0" smtClean="0"/>
              <a:t>= 80 – 71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D</a:t>
            </a:r>
            <a:r>
              <a:rPr lang="cs-CZ" sz="2800" dirty="0" smtClean="0"/>
              <a:t> = 70- 66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 = 65 – 60 bodů</a:t>
            </a:r>
          </a:p>
          <a:p>
            <a:pPr marL="541338" indent="-541338" algn="just"/>
            <a:r>
              <a:rPr lang="cs-CZ" sz="2800" dirty="0" smtClean="0"/>
              <a:t>F = 59 a méně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algn="just">
              <a:buNone/>
            </a:pPr>
            <a:endParaRPr lang="cs-CZ" sz="2800" dirty="0" smtClean="0"/>
          </a:p>
          <a:p>
            <a:pPr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endParaRPr lang="cs-CZ" sz="3200" b="1" i="1" dirty="0" smtClean="0"/>
          </a:p>
          <a:p>
            <a:pPr>
              <a:spcAft>
                <a:spcPts val="1800"/>
              </a:spcAft>
              <a:buNone/>
            </a:pPr>
            <a:r>
              <a:rPr lang="cs-CZ" sz="3200" b="1" i="1" dirty="0" smtClean="0"/>
              <a:t>GARANT PŘEDMĚTU: </a:t>
            </a:r>
            <a:r>
              <a:rPr lang="cs-CZ" sz="3200" dirty="0" smtClean="0"/>
              <a:t>Ing. Eva Kotlánová, </a:t>
            </a:r>
            <a:r>
              <a:rPr lang="cs-CZ" sz="3200" dirty="0" err="1" smtClean="0"/>
              <a:t>Ph.D</a:t>
            </a:r>
            <a:r>
              <a:rPr lang="cs-CZ" sz="3200" dirty="0" smtClean="0"/>
              <a:t>.</a:t>
            </a:r>
          </a:p>
          <a:p>
            <a:pPr>
              <a:buNone/>
            </a:pPr>
            <a:endParaRPr lang="cs-CZ" sz="3200" b="1" i="1" dirty="0" smtClean="0"/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: </a:t>
            </a:r>
            <a:r>
              <a:rPr lang="cs-CZ" sz="3200" b="1" i="1" dirty="0" smtClean="0"/>
              <a:t>Ing. Eva Kotlánová, </a:t>
            </a:r>
            <a:r>
              <a:rPr lang="cs-CZ" sz="3200" b="1" i="1" dirty="0" err="1" smtClean="0"/>
              <a:t>Ph.D</a:t>
            </a:r>
            <a:r>
              <a:rPr lang="cs-CZ" sz="3200" b="1" i="1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cs-CZ" sz="3200" dirty="0" smtClean="0"/>
              <a:t>			     </a:t>
            </a:r>
            <a:r>
              <a:rPr lang="cs-CZ" sz="2800" dirty="0" smtClean="0"/>
              <a:t>katedra ekonomie a veřejné správy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			      kancelář A234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			      email: </a:t>
            </a:r>
            <a:r>
              <a:rPr lang="cs-CZ" sz="2800" dirty="0" err="1" smtClean="0">
                <a:hlinkClick r:id="rId3"/>
              </a:rPr>
              <a:t>kotlanova</a:t>
            </a:r>
            <a:r>
              <a:rPr lang="cs-CZ" sz="2800" dirty="0" smtClean="0">
                <a:hlinkClick r:id="rId3"/>
              </a:rPr>
              <a:t>@</a:t>
            </a:r>
            <a:r>
              <a:rPr lang="cs-CZ" sz="2800" dirty="0" err="1" smtClean="0">
                <a:hlinkClick r:id="rId3"/>
              </a:rPr>
              <a:t>opf.slu.cz</a:t>
            </a:r>
            <a:endParaRPr lang="cs-CZ" sz="28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	      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800" b="1" dirty="0"/>
              <a:t>PO 11.30 –  12.30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b="1" dirty="0"/>
              <a:t>		                   </a:t>
            </a:r>
            <a:r>
              <a:rPr lang="cs-CZ" sz="2800" b="1" dirty="0" smtClean="0"/>
              <a:t>                ČT    </a:t>
            </a:r>
            <a:r>
              <a:rPr lang="cs-CZ" sz="2800" b="1" dirty="0"/>
              <a:t>8.30 –    9.30 </a:t>
            </a: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2020/2021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navazujícího magisterského prezenčního studia – obor BAN, VES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+ 0 (bez seminářů)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průběžný test, zkouška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Vymezení cíle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178552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600" dirty="0"/>
              <a:t>Cílem předmětu je přiblížení teorie hospodářské politiky s implikací pro praktickou hospodářskou politiku a ukázání možností tvorby hospodářské politiky na základě východisek současné ekonomické teorie. 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Zvláštní důraz je kladen na přístupy jednotlivých teoretických škol k tvorbě a k možnostem hospodářské politiky ovlivnit hospodářský vývoj v zemi.</a:t>
            </a:r>
          </a:p>
          <a:p>
            <a:pPr algn="just"/>
            <a:r>
              <a:rPr lang="cs-CZ" sz="2600" dirty="0"/>
              <a:t>Na příkladech konkrétní hospodářské politiky vybraných vyspělých zemí jsou demonstrovány různé a rozdílné podoby hospodářské politiky.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Politické aspekty hospodářské politiky</a:t>
            </a:r>
          </a:p>
          <a:p>
            <a:pPr marL="450850" indent="0" algn="just">
              <a:buNone/>
            </a:pPr>
            <a:r>
              <a:rPr lang="cs-CZ" sz="2200" dirty="0" smtClean="0"/>
              <a:t>Vztah </a:t>
            </a:r>
            <a:r>
              <a:rPr lang="cs-CZ" sz="2200" dirty="0"/>
              <a:t>mezi hospodářskou politikou a politikou, pojetí politiky a politické moci, funkce politologie, politický systém a jeho složky.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Politický systém jako součást celospolečenského systému</a:t>
            </a:r>
          </a:p>
          <a:p>
            <a:pPr marL="541338" indent="0" algn="just">
              <a:buNone/>
            </a:pPr>
            <a:r>
              <a:rPr lang="cs-CZ" sz="2200" dirty="0" smtClean="0"/>
              <a:t>Typy </a:t>
            </a:r>
            <a:r>
              <a:rPr lang="cs-CZ" sz="2200" dirty="0"/>
              <a:t>politických systémů. Stát v politickém systému. Formy společenského zřízení a jejich vliv na utváření hospodářské politiky.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</a:t>
            </a:r>
            <a:r>
              <a:rPr lang="cs-CZ" sz="2600" b="1" dirty="0" smtClean="0">
                <a:solidFill>
                  <a:srgbClr val="FF0000"/>
                </a:solidFill>
              </a:rPr>
              <a:t>stát</a:t>
            </a:r>
          </a:p>
          <a:p>
            <a:pPr marL="541338" indent="0" algn="just">
              <a:buNone/>
            </a:pPr>
            <a:r>
              <a:rPr lang="cs-CZ" sz="2200" dirty="0" smtClean="0"/>
              <a:t>Základní </a:t>
            </a:r>
            <a:r>
              <a:rPr lang="cs-CZ" sz="2200" dirty="0"/>
              <a:t>funkce státu, stabilita společnosti, efektivnost a racionalita, racionalita hospodářské politiky, pragmatická hospodářská politika.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0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Teoretická východiska HP</a:t>
            </a:r>
          </a:p>
          <a:p>
            <a:pPr marL="450850" indent="0" algn="just">
              <a:buNone/>
            </a:pPr>
            <a:r>
              <a:rPr lang="cs-CZ" sz="2200" dirty="0"/>
              <a:t>Liberální a intervencionistická hospodářská politika, škola merkantilistů, fyziokratů, klasiků a jejich názory na hospodářskou politiku. Plánování </a:t>
            </a:r>
            <a:r>
              <a:rPr lang="cs-CZ" sz="2200" dirty="0" smtClean="0"/>
              <a:t>a </a:t>
            </a:r>
            <a:r>
              <a:rPr lang="cs-CZ" sz="2200" dirty="0"/>
              <a:t>hospodářská politika. Keynesiánské a monetaristické názory na hospodářskou politiku. Hlavní směry utváření hospodářské politiky po 2. </a:t>
            </a:r>
            <a:r>
              <a:rPr lang="cs-CZ" sz="2200" dirty="0" smtClean="0"/>
              <a:t>světové </a:t>
            </a:r>
            <a:r>
              <a:rPr lang="cs-CZ" sz="2200" dirty="0"/>
              <a:t>válce.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Teoretické a praktické možnosti HP</a:t>
            </a:r>
          </a:p>
          <a:p>
            <a:pPr marL="541338" indent="0" algn="just">
              <a:buNone/>
            </a:pPr>
            <a:r>
              <a:rPr lang="cs-CZ" sz="2200" dirty="0"/>
              <a:t>Teoretické a praktické možnosti hospodářské politiky versus existující společenské uspořádání, anarchická, despotická a demokratická společnost. Hospodářská politika v demokratické společnosti.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Anglosaský a kontinentální směr teorie HP</a:t>
            </a:r>
          </a:p>
          <a:p>
            <a:pPr marL="541338" indent="0" algn="just">
              <a:buNone/>
            </a:pPr>
            <a:r>
              <a:rPr lang="cs-CZ" sz="2200" dirty="0"/>
              <a:t>Rozdílné pojetí hospodářské politiky. </a:t>
            </a:r>
            <a:r>
              <a:rPr lang="cs-CZ" sz="2200" dirty="0" err="1"/>
              <a:t>Ordoliberalismus</a:t>
            </a:r>
            <a:r>
              <a:rPr lang="cs-CZ" sz="2200" dirty="0"/>
              <a:t>. Hospodářský řád. Politika procesu a politika řádu. Principy a nástroje hospodářské politiky procesu a řádu. Systémová konformita. Vzájemný vztah obou pojetí.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2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Rozhodovací procesy v HP a proces její tvorby</a:t>
            </a:r>
          </a:p>
          <a:p>
            <a:pPr marL="450850" indent="0" algn="just">
              <a:buNone/>
            </a:pPr>
            <a:r>
              <a:rPr lang="cs-CZ" sz="2200" dirty="0"/>
              <a:t>Pojetí hospodářsko-politických rozhodnutí, koordinační mechanismy, koordinace plánováním. Ekonomické a centrální plánování. Úloha informací v hospodářské politice, ovlivňování informacemi. Metody ovlivňování realizace hospodářské politiky. Konsensus a možnosti jeho dosahování. Kompromis.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Společenské rozhodování v HP</a:t>
            </a:r>
          </a:p>
          <a:p>
            <a:pPr marL="541338" indent="0" algn="just">
              <a:buNone/>
            </a:pPr>
            <a:r>
              <a:rPr lang="cs-CZ" sz="2200" dirty="0"/>
              <a:t>Společenské rozhodování, většinová pravidla, náklady rozhodování, volební paradox. </a:t>
            </a:r>
            <a:r>
              <a:rPr lang="cs-CZ" sz="2200" dirty="0" err="1"/>
              <a:t>Arowův</a:t>
            </a:r>
            <a:r>
              <a:rPr lang="cs-CZ" sz="2200" dirty="0"/>
              <a:t> teorém nemožnosti. Teorém středního voliče. </a:t>
            </a:r>
            <a:r>
              <a:rPr lang="cs-CZ" sz="2200" dirty="0" err="1"/>
              <a:t>Logrolling</a:t>
            </a:r>
            <a:r>
              <a:rPr lang="cs-CZ" sz="2200" dirty="0"/>
              <a:t>. Společenské rozhodování v reprezentativní demokracii.  Systém poměrného a většinového zastoupení. Demokracie dvou a více politických stran.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očekávání</a:t>
            </a:r>
          </a:p>
          <a:p>
            <a:pPr marL="541338" indent="0" algn="just">
              <a:buNone/>
            </a:pPr>
            <a:r>
              <a:rPr lang="cs-CZ" sz="2200" dirty="0"/>
              <a:t>Adaptivní a racionální očekávání. Účinnost hospodářské politiky a očekávání. Očekávaná a neočekávaná hospodářská politika. Přístup monetaristů, nových klasiků a nových </a:t>
            </a:r>
            <a:r>
              <a:rPr lang="cs-CZ" sz="2200" dirty="0" err="1"/>
              <a:t>keynesiánců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2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Omezení HP</a:t>
            </a:r>
          </a:p>
          <a:p>
            <a:pPr marL="450850" indent="0" algn="just">
              <a:buNone/>
            </a:pPr>
            <a:r>
              <a:rPr lang="cs-CZ" sz="2200" dirty="0"/>
              <a:t>Časové souvislosti opatření hospodářské politiky. Vládní selhání, netržní selhání a jejich příčiny. Souvislosti hospodářského a politického cyklu, předpoklady modelů politicko-ekonomických cyklů. Formování očekávání v hospodářské politice.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Korupce jako významné omezení hospodářské politiky</a:t>
            </a:r>
          </a:p>
          <a:p>
            <a:pPr marL="541338" indent="0" algn="just">
              <a:buNone/>
            </a:pPr>
            <a:r>
              <a:rPr lang="cs-CZ" sz="2200" dirty="0"/>
              <a:t>Vymezení pojmu korupce. Typologie a příčiny korupce. Dopady korupce a její měření. Antikorupční reformy a možnosti snižování (odstranění) korupce. Korupce a česká legislativa.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Zájmové skupiny, lobbing, korporativismus</a:t>
            </a:r>
          </a:p>
          <a:p>
            <a:pPr marL="541338" indent="0" algn="just">
              <a:buNone/>
            </a:pPr>
            <a:r>
              <a:rPr lang="cs-CZ" sz="2200" dirty="0"/>
              <a:t>Zájmové skupiny, jejich klasifikace, modely zájmových skupin. Lobbing,  nositelé a  cíle lobbování. </a:t>
            </a:r>
            <a:r>
              <a:rPr lang="cs-CZ" sz="2200" dirty="0" err="1"/>
              <a:t>Lobbying</a:t>
            </a:r>
            <a:r>
              <a:rPr lang="cs-CZ" sz="2200" dirty="0"/>
              <a:t> v EU. Role lobby a deskripce jejich zájmů. Postoj orgánů EU k lobbingu. Hranice mezi lobbingem a korupcí. Korporativismus, jeho podoby, příčiny vzniku, příklady korporativního uspořádání.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5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19256" cy="52578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KLIKOVÁ CH. a E. KOTLÁNOVÁ, Teorie hospodářské politiky. SU, OPF v Karviné, 2012. ISBN 978-80-7248-833-9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KLIKOVÁ CH. a KOTLÁN I</a:t>
            </a:r>
            <a:r>
              <a:rPr lang="cs-CZ" sz="2800" dirty="0" smtClean="0"/>
              <a:t>., </a:t>
            </a:r>
            <a:r>
              <a:rPr lang="cs-CZ" sz="2800" dirty="0"/>
              <a:t>Hospodářská politika, 3. vyd. Ostrava: SOKRATES, 2013. ISBN 978-80-86572-76-5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SLANÝ A. a kol</a:t>
            </a:r>
            <a:r>
              <a:rPr lang="cs-CZ" sz="2800" dirty="0" smtClean="0"/>
              <a:t>., </a:t>
            </a:r>
            <a:r>
              <a:rPr lang="cs-CZ" sz="2800" dirty="0"/>
              <a:t>Makroekonomická analýza a hospodářská politika. 1. vyd. Praha: C. H. Beck 2003. ISBN 80-7179-738-3</a:t>
            </a:r>
          </a:p>
          <a:p>
            <a:r>
              <a:rPr lang="cs-CZ" sz="2800" dirty="0"/>
              <a:t>ŘÍCHOVÁ B</a:t>
            </a:r>
            <a:r>
              <a:rPr lang="cs-CZ" sz="2800" dirty="0" smtClean="0"/>
              <a:t>., </a:t>
            </a:r>
            <a:r>
              <a:rPr lang="cs-CZ" sz="2800" dirty="0"/>
              <a:t>Úvod do současné politologie. Srovnávací analýza demokratických politických systémů. Praha: Portál, 2007. ISBN </a:t>
            </a:r>
            <a:r>
              <a:rPr lang="cs-CZ" sz="2800" dirty="0" smtClean="0"/>
              <a:t>978-80-7367-348-2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561</TotalTime>
  <Words>628</Words>
  <Application>Microsoft Office PowerPoint</Application>
  <PresentationFormat>Předvádění na obrazovce (4:3)</PresentationFormat>
  <Paragraphs>98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Wingdings</vt:lpstr>
      <vt:lpstr>Wingdings 2</vt:lpstr>
      <vt:lpstr>Arkýř</vt:lpstr>
      <vt:lpstr>    Teorie hospodářské politiky  (NPHPB)                             ZS 2020/2021</vt:lpstr>
      <vt:lpstr>Zajištění výuky</vt:lpstr>
      <vt:lpstr>Charakteristika předmětu</vt:lpstr>
      <vt:lpstr>Vymezení cíle předmětu</vt:lpstr>
      <vt:lpstr>Osnova předmětu</vt:lpstr>
      <vt:lpstr>Osnova předmětu</vt:lpstr>
      <vt:lpstr>Osnova předmětu</vt:lpstr>
      <vt:lpstr>Osnova předmětu</vt:lpstr>
      <vt:lpstr>Základní literatura</vt:lpstr>
      <vt:lpstr>Doporučená literatura</vt:lpstr>
      <vt:lpstr>Doporučené zdroje</vt:lpstr>
      <vt:lpstr>Zakončení předmětu</vt:lpstr>
      <vt:lpstr>Celkové hodnocení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133</cp:revision>
  <dcterms:created xsi:type="dcterms:W3CDTF">2015-02-19T14:22:13Z</dcterms:created>
  <dcterms:modified xsi:type="dcterms:W3CDTF">2020-09-28T12:54:37Z</dcterms:modified>
</cp:coreProperties>
</file>