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0"/>
  </p:notesMasterIdLst>
  <p:sldIdLst>
    <p:sldId id="256" r:id="rId2"/>
    <p:sldId id="403" r:id="rId3"/>
    <p:sldId id="466" r:id="rId4"/>
    <p:sldId id="490" r:id="rId5"/>
    <p:sldId id="404" r:id="rId6"/>
    <p:sldId id="499" r:id="rId7"/>
    <p:sldId id="465" r:id="rId8"/>
    <p:sldId id="491" r:id="rId9"/>
    <p:sldId id="492" r:id="rId10"/>
    <p:sldId id="493" r:id="rId11"/>
    <p:sldId id="494" r:id="rId12"/>
    <p:sldId id="495" r:id="rId13"/>
    <p:sldId id="479" r:id="rId14"/>
    <p:sldId id="447" r:id="rId15"/>
    <p:sldId id="498" r:id="rId16"/>
    <p:sldId id="470" r:id="rId17"/>
    <p:sldId id="503" r:id="rId18"/>
    <p:sldId id="471" r:id="rId19"/>
    <p:sldId id="504" r:id="rId20"/>
    <p:sldId id="480" r:id="rId21"/>
    <p:sldId id="505" r:id="rId22"/>
    <p:sldId id="500" r:id="rId23"/>
    <p:sldId id="506" r:id="rId24"/>
    <p:sldId id="507" r:id="rId25"/>
    <p:sldId id="501" r:id="rId26"/>
    <p:sldId id="508" r:id="rId27"/>
    <p:sldId id="502" r:id="rId28"/>
    <p:sldId id="472" r:id="rId29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0000"/>
    <a:srgbClr val="307871"/>
    <a:srgbClr val="9F2B2B"/>
    <a:srgbClr val="981E3A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4680" autoAdjust="0"/>
    <p:restoredTop sz="94306" autoAdjust="0"/>
  </p:normalViewPr>
  <p:slideViewPr>
    <p:cSldViewPr>
      <p:cViewPr varScale="1">
        <p:scale>
          <a:sx n="84" d="100"/>
          <a:sy n="84" d="100"/>
        </p:scale>
        <p:origin x="-725" y="-43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pPr/>
              <a:t>12.05.2019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310261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12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94037924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13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37684622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14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00458541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15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00458541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16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55670534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17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55670534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18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11775025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19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11775025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20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11775025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21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1177502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62349243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22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11775025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25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11775025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26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11775025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27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1177502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6234924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7857431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9403792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9403792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94037924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94037924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9403792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4688681"/>
            <a:ext cx="2133600" cy="357188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DFB8AB-BFC1-44AC-838A-9ECE299A2630}" type="datetime1">
              <a:rPr lang="cs-CZ"/>
              <a:pPr>
                <a:defRPr/>
              </a:pPr>
              <a:t>12.05.2019</a:t>
            </a:fld>
            <a:endParaRPr lang="cs-CZ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53200" y="4686300"/>
            <a:ext cx="2133600" cy="357188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A82995-B39F-4CDA-8CA6-9467C82FD18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xfrm>
            <a:off x="3124200" y="4686300"/>
            <a:ext cx="2895600" cy="357188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4200" y="209550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81000" y="742950"/>
            <a:ext cx="5616624" cy="3384376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762000" y="1428751"/>
            <a:ext cx="4953000" cy="2209800"/>
          </a:xfrm>
          <a:prstGeom prst="rect">
            <a:avLst/>
          </a:prstGeom>
        </p:spPr>
        <p:txBody>
          <a:bodyPr anchor="t">
            <a:noAutofit/>
          </a:bodyPr>
          <a:lstStyle/>
          <a:p>
            <a:r>
              <a:rPr lang="cs-CZ" sz="3200" b="1" cap="all" smtClean="0">
                <a:solidFill>
                  <a:schemeClr val="bg1"/>
                </a:solidFill>
              </a:rPr>
              <a:t>LOBBING </a:t>
            </a:r>
            <a:br>
              <a:rPr lang="cs-CZ" sz="3200" b="1" cap="all" smtClean="0">
                <a:solidFill>
                  <a:schemeClr val="bg1"/>
                </a:solidFill>
              </a:rPr>
            </a:br>
            <a:r>
              <a:rPr lang="cs-CZ" sz="3200" b="1" cap="all" smtClean="0">
                <a:solidFill>
                  <a:schemeClr val="bg1"/>
                </a:solidFill>
              </a:rPr>
              <a:t>-</a:t>
            </a:r>
            <a:r>
              <a:rPr lang="cs-CZ" sz="3200" b="1" cap="all" smtClean="0">
                <a:solidFill>
                  <a:schemeClr val="bg1"/>
                </a:solidFill>
              </a:rPr>
              <a:t/>
            </a:r>
            <a:br>
              <a:rPr lang="cs-CZ" sz="3200" b="1" cap="all" smtClean="0">
                <a:solidFill>
                  <a:schemeClr val="bg1"/>
                </a:solidFill>
              </a:rPr>
            </a:br>
            <a:r>
              <a:rPr lang="cs-CZ" sz="3200" b="1" cap="all" smtClean="0">
                <a:solidFill>
                  <a:schemeClr val="bg1"/>
                </a:solidFill>
              </a:rPr>
              <a:t>PŮSOBENÍ </a:t>
            </a:r>
            <a:r>
              <a:rPr lang="cs-CZ" sz="3200" b="1" cap="all" smtClean="0">
                <a:solidFill>
                  <a:schemeClr val="bg1"/>
                </a:solidFill>
              </a:rPr>
              <a:t>ZÁJMOVÝCH </a:t>
            </a:r>
            <a:r>
              <a:rPr lang="cs-CZ" sz="3200" b="1" cap="all" smtClean="0">
                <a:solidFill>
                  <a:schemeClr val="bg1"/>
                </a:solidFill>
              </a:rPr>
              <a:t>SKUPIN</a:t>
            </a:r>
            <a:endParaRPr lang="cs-CZ" sz="3200" b="1" cap="all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5791200" y="2876550"/>
            <a:ext cx="2960111" cy="115212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2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Teorie hospodářské politiky</a:t>
            </a:r>
          </a:p>
          <a:p>
            <a:pPr algn="r"/>
            <a:r>
              <a:rPr lang="cs-CZ" altLang="cs-CZ" sz="2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 č. 10</a:t>
            </a:r>
            <a:endParaRPr lang="cs-CZ" altLang="cs-CZ" sz="2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063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pl-PL" sz="2800" b="1" dirty="0" smtClean="0"/>
              <a:t>Potřeba vymezit lobbing vůči korupci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10</a:t>
            </a:fld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76200" y="971550"/>
            <a:ext cx="8280400" cy="40386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200" dirty="0" smtClean="0">
                <a:solidFill>
                  <a:srgbClr val="000000"/>
                </a:solidFill>
              </a:rPr>
              <a:t>Americký senátor </a:t>
            </a:r>
            <a:r>
              <a:rPr lang="cs-CZ" sz="2200" dirty="0" err="1" smtClean="0">
                <a:solidFill>
                  <a:srgbClr val="000000"/>
                </a:solidFill>
              </a:rPr>
              <a:t>Mc</a:t>
            </a:r>
            <a:r>
              <a:rPr lang="cs-CZ" sz="2200" dirty="0" smtClean="0">
                <a:solidFill>
                  <a:srgbClr val="000000"/>
                </a:solidFill>
              </a:rPr>
              <a:t> </a:t>
            </a:r>
            <a:r>
              <a:rPr lang="cs-CZ" sz="2200" dirty="0" err="1" smtClean="0">
                <a:solidFill>
                  <a:srgbClr val="000000"/>
                </a:solidFill>
              </a:rPr>
              <a:t>Cain</a:t>
            </a:r>
            <a:r>
              <a:rPr lang="cs-CZ" sz="2200" dirty="0" smtClean="0">
                <a:solidFill>
                  <a:srgbClr val="000000"/>
                </a:solidFill>
              </a:rPr>
              <a:t> (republikánský kandidát na prezidenta), odpověděl na otázku, jaký je rozdíl mezi lobováním a korupcí následovně: </a:t>
            </a: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200" dirty="0" smtClean="0">
              <a:solidFill>
                <a:srgbClr val="000000"/>
              </a:solidFill>
            </a:endParaRPr>
          </a:p>
          <a:p>
            <a:pPr marL="569913" indent="-284163" algn="ctr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r>
              <a:rPr lang="cs-CZ" sz="2200" b="1" dirty="0" smtClean="0">
                <a:solidFill>
                  <a:srgbClr val="000000"/>
                </a:solidFill>
              </a:rPr>
              <a:t>„To co dělám já, je lobbování, to co dělají mí protivníci,to  je KORUPCE.“ </a:t>
            </a: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200" dirty="0" smtClean="0">
              <a:solidFill>
                <a:srgbClr val="000000"/>
              </a:solidFill>
            </a:endParaRP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200" dirty="0">
              <a:solidFill>
                <a:srgbClr val="000000"/>
              </a:solidFill>
            </a:endParaRPr>
          </a:p>
          <a:p>
            <a:pPr marL="914400" indent="0" algn="just">
              <a:spcBef>
                <a:spcPts val="0"/>
              </a:spcBef>
              <a:buClr>
                <a:schemeClr val="tx1"/>
              </a:buClr>
              <a:buSzPct val="120000"/>
              <a:buNone/>
              <a:tabLst>
                <a:tab pos="1371600" algn="l"/>
              </a:tabLst>
            </a:pPr>
            <a:endParaRPr lang="cs-CZ" sz="2200" dirty="0">
              <a:solidFill>
                <a:srgbClr val="000000"/>
              </a:solidFill>
            </a:endParaRPr>
          </a:p>
          <a:p>
            <a:pPr marL="91440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  <a:tabLst>
                <a:tab pos="1371600" algn="l"/>
              </a:tabLst>
            </a:pPr>
            <a:endParaRPr lang="cs-CZ" sz="2000" dirty="0">
              <a:solidFill>
                <a:srgbClr val="000000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 smtClean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000" b="1" i="1" u="sng" dirty="0">
              <a:solidFill>
                <a:srgbClr val="307871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2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32616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pl-PL" sz="2800" b="1" dirty="0" smtClean="0"/>
              <a:t>Definice lobbingu dle Kalninše (2005)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11</a:t>
            </a:fld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76200" y="819150"/>
            <a:ext cx="7848600" cy="41910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569913" indent="-284163" algn="just">
              <a:spcBef>
                <a:spcPts val="0"/>
              </a:spcBef>
              <a:buClr>
                <a:schemeClr val="tx1"/>
              </a:buClr>
              <a:buSzPct val="120000"/>
            </a:pPr>
            <a:r>
              <a:rPr lang="cs-CZ" sz="2200" i="1" dirty="0" smtClean="0">
                <a:solidFill>
                  <a:srgbClr val="307871"/>
                </a:solidFill>
              </a:rPr>
              <a:t>„Legitimní, legální a uznaná „interakce soukromých osob se státními orgány a orgány místní správy/samosprávy s cílem dosáhnout toho, aby byla nebo nebyla přijata některá rozhodnutí anebo byly či nebyly realizovány určité aktivity tak, jak si žádají oni nebo třetí osoby (klienti).“</a:t>
            </a:r>
          </a:p>
          <a:p>
            <a:pPr marL="569913" indent="-284163" algn="just">
              <a:spcBef>
                <a:spcPts val="0"/>
              </a:spcBef>
              <a:buClr>
                <a:schemeClr val="tx1"/>
              </a:buClr>
              <a:buSzPct val="120000"/>
            </a:pPr>
            <a:endParaRPr lang="cs-CZ" sz="2200" dirty="0" smtClean="0">
              <a:solidFill>
                <a:srgbClr val="000000"/>
              </a:solidFill>
            </a:endParaRPr>
          </a:p>
          <a:p>
            <a:pPr marL="1371600" indent="-457200" algn="just">
              <a:spcBef>
                <a:spcPts val="0"/>
              </a:spcBef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200" dirty="0" smtClean="0">
                <a:solidFill>
                  <a:srgbClr val="000000"/>
                </a:solidFill>
              </a:rPr>
              <a:t>Lobbování nezahrnuje aktivity soukromých osob, které jsou součástí administrativních nebo právních procedur, stejně jako nezahrnuje aktivity, které se odehrávají výlučně na otevřené scéně a které by jakýmkoliv způsobem mohly být považovány za korupční jednání.</a:t>
            </a:r>
          </a:p>
          <a:p>
            <a:pPr marL="569913" indent="-284163" algn="just">
              <a:spcBef>
                <a:spcPts val="0"/>
              </a:spcBef>
              <a:buClr>
                <a:schemeClr val="tx1"/>
              </a:buClr>
              <a:buSzPct val="120000"/>
            </a:pPr>
            <a:endParaRPr lang="cs-CZ" sz="2200" i="1" dirty="0" smtClean="0">
              <a:solidFill>
                <a:srgbClr val="307871"/>
              </a:solidFill>
            </a:endParaRP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200" dirty="0" smtClean="0">
              <a:solidFill>
                <a:srgbClr val="000000"/>
              </a:solidFill>
            </a:endParaRP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200" dirty="0">
              <a:solidFill>
                <a:srgbClr val="000000"/>
              </a:solidFill>
            </a:endParaRPr>
          </a:p>
          <a:p>
            <a:pPr marL="914400" indent="0" algn="just">
              <a:spcBef>
                <a:spcPts val="0"/>
              </a:spcBef>
              <a:buClr>
                <a:schemeClr val="tx1"/>
              </a:buClr>
              <a:buSzPct val="120000"/>
              <a:buNone/>
              <a:tabLst>
                <a:tab pos="1371600" algn="l"/>
              </a:tabLst>
            </a:pPr>
            <a:endParaRPr lang="cs-CZ" sz="2200" dirty="0">
              <a:solidFill>
                <a:srgbClr val="000000"/>
              </a:solidFill>
            </a:endParaRPr>
          </a:p>
          <a:p>
            <a:pPr marL="91440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  <a:tabLst>
                <a:tab pos="1371600" algn="l"/>
              </a:tabLst>
            </a:pPr>
            <a:endParaRPr lang="cs-CZ" sz="2000" dirty="0">
              <a:solidFill>
                <a:srgbClr val="000000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 smtClean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000" b="1" i="1" u="sng" dirty="0">
              <a:solidFill>
                <a:srgbClr val="307871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2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32616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pl-PL" sz="2800" b="1" dirty="0" smtClean="0"/>
              <a:t>Další definice lobbingu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12</a:t>
            </a:fld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76200" y="971550"/>
            <a:ext cx="8280400" cy="36576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200" i="1" dirty="0" smtClean="0">
                <a:solidFill>
                  <a:srgbClr val="307871"/>
                </a:solidFill>
              </a:rPr>
              <a:t>„Jakýkoliv pokus jedinců nebo zájmových skupin soukromého charakteru ovlivnit rozhodování vlády; ve svém původním významu zmiňován jako snahy ovlivnit hlasování zákonodárců v kuloárech zákonodárné komory parlamentu.“</a:t>
            </a:r>
          </a:p>
          <a:p>
            <a:pPr marL="569913" indent="-284163" algn="r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r>
              <a:rPr lang="cs-CZ" sz="2200" dirty="0" smtClean="0">
                <a:solidFill>
                  <a:srgbClr val="000000"/>
                </a:solidFill>
              </a:rPr>
              <a:t>(Britská encyklopedie )</a:t>
            </a: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200" dirty="0" smtClean="0">
              <a:solidFill>
                <a:srgbClr val="000000"/>
              </a:solidFill>
            </a:endParaRP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200" i="1" dirty="0" smtClean="0">
                <a:solidFill>
                  <a:srgbClr val="307871"/>
                </a:solidFill>
              </a:rPr>
              <a:t>„Lobbing je v určité formě nepostradatelnou součástí jakéhokoliv politického systému.“</a:t>
            </a:r>
          </a:p>
          <a:p>
            <a:pPr marL="569913" indent="-284163" algn="r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r>
              <a:rPr lang="cs-CZ" sz="2200" dirty="0" smtClean="0">
                <a:solidFill>
                  <a:srgbClr val="000000"/>
                </a:solidFill>
              </a:rPr>
              <a:t>http://www.</a:t>
            </a:r>
            <a:r>
              <a:rPr lang="cs-CZ" sz="2200" dirty="0" err="1" smtClean="0">
                <a:solidFill>
                  <a:srgbClr val="000000"/>
                </a:solidFill>
              </a:rPr>
              <a:t>britannica.com</a:t>
            </a:r>
            <a:endParaRPr lang="cs-CZ" sz="2200" dirty="0" smtClean="0">
              <a:solidFill>
                <a:srgbClr val="000000"/>
              </a:solidFill>
            </a:endParaRP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200" dirty="0" smtClean="0">
              <a:solidFill>
                <a:srgbClr val="000000"/>
              </a:solidFill>
            </a:endParaRP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200" dirty="0">
              <a:solidFill>
                <a:srgbClr val="000000"/>
              </a:solidFill>
            </a:endParaRPr>
          </a:p>
          <a:p>
            <a:pPr marL="914400" indent="0" algn="just">
              <a:spcBef>
                <a:spcPts val="0"/>
              </a:spcBef>
              <a:buClr>
                <a:schemeClr val="tx1"/>
              </a:buClr>
              <a:buSzPct val="120000"/>
              <a:buNone/>
              <a:tabLst>
                <a:tab pos="1371600" algn="l"/>
              </a:tabLst>
            </a:pPr>
            <a:endParaRPr lang="cs-CZ" sz="2200" dirty="0">
              <a:solidFill>
                <a:srgbClr val="000000"/>
              </a:solidFill>
            </a:endParaRPr>
          </a:p>
          <a:p>
            <a:pPr marL="91440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  <a:tabLst>
                <a:tab pos="1371600" algn="l"/>
              </a:tabLst>
            </a:pPr>
            <a:endParaRPr lang="cs-CZ" sz="2000" dirty="0">
              <a:solidFill>
                <a:srgbClr val="000000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 smtClean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000" b="1" i="1" u="sng" dirty="0">
              <a:solidFill>
                <a:srgbClr val="307871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2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32616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8126288" cy="507703"/>
          </a:xfrm>
        </p:spPr>
        <p:txBody>
          <a:bodyPr/>
          <a:lstStyle/>
          <a:p>
            <a:r>
              <a:rPr lang="pl-PL" sz="2600" b="1" dirty="0" smtClean="0"/>
              <a:t>Kdo je lobbista?</a:t>
            </a:r>
            <a:endParaRPr lang="cs-CZ" sz="26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13</a:t>
            </a:fld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971550"/>
            <a:ext cx="8001000" cy="37338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569913" indent="-284163" algn="just">
              <a:spcBef>
                <a:spcPts val="0"/>
              </a:spcBef>
              <a:buClr>
                <a:schemeClr val="tx1"/>
              </a:buClr>
              <a:buSzPct val="120000"/>
            </a:pPr>
            <a:r>
              <a:rPr lang="pt-BR" sz="2200" dirty="0" smtClean="0">
                <a:solidFill>
                  <a:srgbClr val="000000"/>
                </a:solidFill>
              </a:rPr>
              <a:t>Lobbisté jsou placenými členy zájmových skupin, kteří reprezentují tuto skupinu. </a:t>
            </a:r>
          </a:p>
          <a:p>
            <a:pPr marL="569913" indent="-284163" algn="just">
              <a:spcBef>
                <a:spcPts val="0"/>
              </a:spcBef>
              <a:buClr>
                <a:schemeClr val="tx1"/>
              </a:buClr>
              <a:buSzPct val="120000"/>
            </a:pPr>
            <a:endParaRPr lang="pt-BR" sz="2200" dirty="0" smtClean="0">
              <a:solidFill>
                <a:srgbClr val="000000"/>
              </a:solidFill>
            </a:endParaRPr>
          </a:p>
          <a:p>
            <a:pPr marL="569913" indent="-284163" algn="just">
              <a:spcBef>
                <a:spcPts val="0"/>
              </a:spcBef>
              <a:buClr>
                <a:schemeClr val="tx1"/>
              </a:buClr>
              <a:buSzPct val="120000"/>
            </a:pPr>
            <a:r>
              <a:rPr lang="pt-BR" sz="2200" dirty="0" smtClean="0">
                <a:solidFill>
                  <a:srgbClr val="000000"/>
                </a:solidFill>
              </a:rPr>
              <a:t>Jsou vybaveni přesnými, cíleně zaměřenými informacemi k určité (a pro zájmovou skupinu důležité) problematice → </a:t>
            </a:r>
            <a:r>
              <a:rPr lang="pt-BR" sz="2200" b="1" i="1" dirty="0" smtClean="0">
                <a:solidFill>
                  <a:srgbClr val="307871"/>
                </a:solidFill>
              </a:rPr>
              <a:t>přímé lobbování</a:t>
            </a:r>
            <a:r>
              <a:rPr lang="pt-BR" sz="2200" dirty="0" smtClean="0">
                <a:solidFill>
                  <a:srgbClr val="000000"/>
                </a:solidFill>
              </a:rPr>
              <a:t>.</a:t>
            </a:r>
          </a:p>
          <a:p>
            <a:pPr marL="569913" indent="-284163" algn="just">
              <a:spcBef>
                <a:spcPts val="0"/>
              </a:spcBef>
              <a:buClr>
                <a:schemeClr val="tx1"/>
              </a:buClr>
              <a:buSzPct val="120000"/>
            </a:pPr>
            <a:endParaRPr lang="pt-BR" sz="2200" dirty="0" smtClean="0">
              <a:solidFill>
                <a:srgbClr val="000000"/>
              </a:solidFill>
            </a:endParaRPr>
          </a:p>
          <a:p>
            <a:pPr marL="569913" indent="-284163" algn="just">
              <a:spcBef>
                <a:spcPts val="0"/>
              </a:spcBef>
              <a:buClr>
                <a:schemeClr val="tx1"/>
              </a:buClr>
              <a:buSzPct val="120000"/>
            </a:pPr>
            <a:r>
              <a:rPr lang="pt-BR" sz="2200" b="1" i="1" dirty="0" smtClean="0">
                <a:solidFill>
                  <a:srgbClr val="307871"/>
                </a:solidFill>
              </a:rPr>
              <a:t>Nepřímé lobbování </a:t>
            </a:r>
            <a:r>
              <a:rPr lang="pt-BR" sz="2200" dirty="0" smtClean="0">
                <a:solidFill>
                  <a:srgbClr val="000000"/>
                </a:solidFill>
              </a:rPr>
              <a:t>zapojuje do této činnosti pokud možno co největší počet lidí, přičemž nezáleží na tom, zda se jedná o členy skupiny či pouze sympatizanty (kampaně).</a:t>
            </a:r>
          </a:p>
          <a:p>
            <a:pPr marL="285750" indent="0" algn="just">
              <a:spcBef>
                <a:spcPts val="0"/>
              </a:spcBef>
              <a:buClr>
                <a:schemeClr val="tx1"/>
              </a:buClr>
              <a:buSzPct val="120000"/>
              <a:buNone/>
            </a:pPr>
            <a:endParaRPr lang="cs-CZ" sz="2000" dirty="0">
              <a:solidFill>
                <a:srgbClr val="000000"/>
              </a:solidFill>
            </a:endParaRPr>
          </a:p>
          <a:p>
            <a:pPr marL="914400" indent="0" algn="just">
              <a:spcBef>
                <a:spcPts val="0"/>
              </a:spcBef>
              <a:buClr>
                <a:schemeClr val="tx1"/>
              </a:buClr>
              <a:buSzPct val="120000"/>
              <a:buNone/>
              <a:tabLst>
                <a:tab pos="1371600" algn="l"/>
              </a:tabLst>
            </a:pPr>
            <a:endParaRPr lang="cs-CZ" sz="2200" dirty="0">
              <a:solidFill>
                <a:srgbClr val="000000"/>
              </a:solidFill>
            </a:endParaRPr>
          </a:p>
          <a:p>
            <a:pPr marL="91440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  <a:tabLst>
                <a:tab pos="1371600" algn="l"/>
              </a:tabLst>
            </a:pPr>
            <a:endParaRPr lang="cs-CZ" sz="2000" dirty="0">
              <a:solidFill>
                <a:srgbClr val="000000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 smtClean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000" b="1" i="1" u="sng" dirty="0">
              <a:solidFill>
                <a:srgbClr val="307871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2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40620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821488" cy="507703"/>
          </a:xfrm>
        </p:spPr>
        <p:txBody>
          <a:bodyPr/>
          <a:lstStyle/>
          <a:p>
            <a:r>
              <a:rPr lang="pl-PL" sz="2800" b="1" dirty="0" smtClean="0"/>
              <a:t>4 nejdůležitější zdroje lobbingu</a:t>
            </a:r>
            <a:r>
              <a:rPr lang="pl-PL" sz="2800" b="1" dirty="0"/>
              <a:t/>
            </a:r>
            <a:br>
              <a:rPr lang="pl-PL" sz="2800" b="1" dirty="0"/>
            </a:b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14</a:t>
            </a:fld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895350"/>
            <a:ext cx="8001000" cy="4400550"/>
          </a:xfrm>
          <a:prstGeom prst="rect">
            <a:avLst/>
          </a:prstGeom>
        </p:spPr>
        <p:txBody>
          <a:bodyPr>
            <a:noAutofit/>
          </a:bodyPr>
          <a:lstStyle/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200" dirty="0" smtClean="0">
              <a:solidFill>
                <a:srgbClr val="000000"/>
              </a:solidFill>
            </a:endParaRPr>
          </a:p>
          <a:p>
            <a:pPr marL="569913" indent="-284163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</a:pPr>
            <a:r>
              <a:rPr lang="cs-CZ" sz="2200" b="1" i="1" dirty="0" smtClean="0">
                <a:solidFill>
                  <a:srgbClr val="307871"/>
                </a:solidFill>
              </a:rPr>
              <a:t>Finanční zdroje </a:t>
            </a:r>
            <a:r>
              <a:rPr lang="cs-CZ" sz="2200" dirty="0" smtClean="0">
                <a:solidFill>
                  <a:srgbClr val="000000"/>
                </a:solidFill>
              </a:rPr>
              <a:t>nutné na financování lobbistických aktivit.</a:t>
            </a:r>
          </a:p>
          <a:p>
            <a:pPr marL="569913" indent="-284163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</a:pPr>
            <a:r>
              <a:rPr lang="cs-CZ" sz="2200" b="1" i="1" dirty="0" smtClean="0">
                <a:solidFill>
                  <a:srgbClr val="307871"/>
                </a:solidFill>
              </a:rPr>
              <a:t>Znalosti a dovednosti </a:t>
            </a:r>
            <a:r>
              <a:rPr lang="cs-CZ" sz="2200" dirty="0" smtClean="0">
                <a:solidFill>
                  <a:srgbClr val="000000"/>
                </a:solidFill>
              </a:rPr>
              <a:t>– </a:t>
            </a:r>
            <a:r>
              <a:rPr lang="cs-CZ" sz="2200" dirty="0" err="1" smtClean="0">
                <a:solidFill>
                  <a:srgbClr val="000000"/>
                </a:solidFill>
              </a:rPr>
              <a:t>know</a:t>
            </a:r>
            <a:r>
              <a:rPr lang="cs-CZ" sz="2200" dirty="0" smtClean="0">
                <a:solidFill>
                  <a:srgbClr val="000000"/>
                </a:solidFill>
              </a:rPr>
              <a:t>-</a:t>
            </a:r>
            <a:r>
              <a:rPr lang="cs-CZ" sz="2200" dirty="0" err="1" smtClean="0">
                <a:solidFill>
                  <a:srgbClr val="000000"/>
                </a:solidFill>
              </a:rPr>
              <a:t>how</a:t>
            </a:r>
            <a:r>
              <a:rPr lang="cs-CZ" sz="2200" dirty="0" smtClean="0">
                <a:solidFill>
                  <a:srgbClr val="000000"/>
                </a:solidFill>
              </a:rPr>
              <a:t>, jak se věci dělají.</a:t>
            </a:r>
          </a:p>
          <a:p>
            <a:pPr marL="569913" indent="-284163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</a:pPr>
            <a:r>
              <a:rPr lang="cs-CZ" sz="2200" b="1" i="1" dirty="0" smtClean="0">
                <a:solidFill>
                  <a:srgbClr val="307871"/>
                </a:solidFill>
              </a:rPr>
              <a:t>Kontakty</a:t>
            </a:r>
            <a:r>
              <a:rPr lang="cs-CZ" sz="2200" dirty="0" smtClean="0">
                <a:solidFill>
                  <a:srgbClr val="000000"/>
                </a:solidFill>
              </a:rPr>
              <a:t> – osobního nebo obchodního charakteru</a:t>
            </a:r>
          </a:p>
          <a:p>
            <a:pPr marL="569913" indent="-284163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</a:pPr>
            <a:r>
              <a:rPr lang="cs-CZ" sz="2200" b="1" i="1" dirty="0" smtClean="0">
                <a:solidFill>
                  <a:srgbClr val="307871"/>
                </a:solidFill>
              </a:rPr>
              <a:t>Dobrá organizace a schopnost spolupracovat</a:t>
            </a:r>
          </a:p>
          <a:p>
            <a:pPr marL="569913" indent="-284163" algn="just">
              <a:spcBef>
                <a:spcPts val="0"/>
              </a:spcBef>
              <a:buClr>
                <a:schemeClr val="tx1"/>
              </a:buClr>
              <a:buSzPct val="120000"/>
              <a:buNone/>
            </a:pPr>
            <a:endParaRPr lang="cs-CZ" sz="2200" dirty="0" smtClean="0">
              <a:solidFill>
                <a:srgbClr val="000000"/>
              </a:solidFill>
            </a:endParaRP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200" dirty="0">
              <a:solidFill>
                <a:srgbClr val="000000"/>
              </a:solidFill>
            </a:endParaRPr>
          </a:p>
          <a:p>
            <a:pPr marL="28575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200" dirty="0">
              <a:solidFill>
                <a:srgbClr val="000000"/>
              </a:solidFill>
            </a:endParaRP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200" dirty="0">
              <a:solidFill>
                <a:srgbClr val="000000"/>
              </a:solidFill>
            </a:endParaRPr>
          </a:p>
          <a:p>
            <a:pPr marL="914400" indent="0" algn="just">
              <a:spcBef>
                <a:spcPts val="0"/>
              </a:spcBef>
              <a:buClr>
                <a:schemeClr val="tx1"/>
              </a:buClr>
              <a:buSzPct val="120000"/>
              <a:buNone/>
              <a:tabLst>
                <a:tab pos="1371600" algn="l"/>
              </a:tabLst>
            </a:pPr>
            <a:endParaRPr lang="cs-CZ" sz="2200" dirty="0">
              <a:solidFill>
                <a:srgbClr val="000000"/>
              </a:solidFill>
            </a:endParaRPr>
          </a:p>
          <a:p>
            <a:pPr marL="91440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  <a:tabLst>
                <a:tab pos="1371600" algn="l"/>
              </a:tabLst>
            </a:pPr>
            <a:endParaRPr lang="cs-CZ" sz="2000" dirty="0">
              <a:solidFill>
                <a:srgbClr val="000000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 smtClean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000" b="1" i="1" u="sng" dirty="0">
              <a:solidFill>
                <a:srgbClr val="307871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2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811296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821488" cy="507703"/>
          </a:xfrm>
        </p:spPr>
        <p:txBody>
          <a:bodyPr/>
          <a:lstStyle/>
          <a:p>
            <a:r>
              <a:rPr lang="pl-PL" sz="2800" b="1" dirty="0" smtClean="0"/>
              <a:t>Základní funkce lobbingu</a:t>
            </a:r>
            <a:r>
              <a:rPr lang="pl-PL" sz="2800" b="1" dirty="0"/>
              <a:t/>
            </a:r>
            <a:br>
              <a:rPr lang="pl-PL" sz="2800" b="1" dirty="0"/>
            </a:b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15</a:t>
            </a:fld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895350"/>
            <a:ext cx="8077200" cy="4400550"/>
          </a:xfrm>
          <a:prstGeom prst="rect">
            <a:avLst/>
          </a:prstGeom>
        </p:spPr>
        <p:txBody>
          <a:bodyPr>
            <a:noAutofit/>
          </a:bodyPr>
          <a:lstStyle/>
          <a:p>
            <a:pPr marL="569913" indent="-284163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</a:pPr>
            <a:r>
              <a:rPr lang="cs-CZ" sz="2200" dirty="0" smtClean="0">
                <a:solidFill>
                  <a:srgbClr val="000000"/>
                </a:solidFill>
              </a:rPr>
              <a:t>Přesvědčovací</a:t>
            </a:r>
          </a:p>
          <a:p>
            <a:pPr marL="569913" indent="-284163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</a:pPr>
            <a:r>
              <a:rPr lang="cs-CZ" sz="2200" dirty="0" smtClean="0">
                <a:solidFill>
                  <a:srgbClr val="000000"/>
                </a:solidFill>
              </a:rPr>
              <a:t>Informační</a:t>
            </a:r>
          </a:p>
          <a:p>
            <a:pPr marL="569913" indent="-284163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</a:pPr>
            <a:r>
              <a:rPr lang="cs-CZ" sz="2200" dirty="0" smtClean="0">
                <a:solidFill>
                  <a:srgbClr val="000000"/>
                </a:solidFill>
              </a:rPr>
              <a:t>Nabízení řešení </a:t>
            </a:r>
          </a:p>
          <a:p>
            <a:pPr marL="569913" indent="-284163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</a:pPr>
            <a:r>
              <a:rPr lang="cs-CZ" sz="2200" dirty="0" smtClean="0">
                <a:solidFill>
                  <a:srgbClr val="000000"/>
                </a:solidFill>
              </a:rPr>
              <a:t>Upozorňování na problémy a jejich medializace</a:t>
            </a:r>
          </a:p>
          <a:p>
            <a:pPr marL="569913" indent="-284163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</a:pPr>
            <a:r>
              <a:rPr lang="cs-CZ" sz="2200" dirty="0" smtClean="0">
                <a:solidFill>
                  <a:srgbClr val="000000"/>
                </a:solidFill>
              </a:rPr>
              <a:t>Vymáhání základních práv, sbírání informací a role hlídacího psa</a:t>
            </a:r>
          </a:p>
          <a:p>
            <a:pPr marL="569913" indent="-284163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</a:pPr>
            <a:r>
              <a:rPr lang="cs-CZ" sz="2200" dirty="0" smtClean="0">
                <a:solidFill>
                  <a:srgbClr val="000000"/>
                </a:solidFill>
              </a:rPr>
              <a:t>Integrační</a:t>
            </a:r>
          </a:p>
          <a:p>
            <a:pPr marL="569913" indent="-284163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</a:pPr>
            <a:r>
              <a:rPr lang="cs-CZ" sz="2200" dirty="0" smtClean="0">
                <a:solidFill>
                  <a:srgbClr val="000000"/>
                </a:solidFill>
              </a:rPr>
              <a:t>„Vyšlapávání si cestičky“</a:t>
            </a: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200" dirty="0">
              <a:solidFill>
                <a:srgbClr val="000000"/>
              </a:solidFill>
            </a:endParaRPr>
          </a:p>
          <a:p>
            <a:pPr marL="28575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200" dirty="0">
              <a:solidFill>
                <a:srgbClr val="000000"/>
              </a:solidFill>
            </a:endParaRP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200" dirty="0">
              <a:solidFill>
                <a:srgbClr val="000000"/>
              </a:solidFill>
            </a:endParaRPr>
          </a:p>
          <a:p>
            <a:pPr marL="914400" indent="0" algn="just">
              <a:spcBef>
                <a:spcPts val="0"/>
              </a:spcBef>
              <a:buClr>
                <a:schemeClr val="tx1"/>
              </a:buClr>
              <a:buSzPct val="120000"/>
              <a:buNone/>
              <a:tabLst>
                <a:tab pos="1371600" algn="l"/>
              </a:tabLst>
            </a:pPr>
            <a:endParaRPr lang="cs-CZ" sz="2200" dirty="0">
              <a:solidFill>
                <a:srgbClr val="000000"/>
              </a:solidFill>
            </a:endParaRPr>
          </a:p>
          <a:p>
            <a:pPr marL="91440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  <a:tabLst>
                <a:tab pos="1371600" algn="l"/>
              </a:tabLst>
            </a:pPr>
            <a:endParaRPr lang="cs-CZ" sz="2000" dirty="0">
              <a:solidFill>
                <a:srgbClr val="000000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 smtClean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000" b="1" i="1" u="sng" dirty="0">
              <a:solidFill>
                <a:srgbClr val="307871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2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811296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821488" cy="507703"/>
          </a:xfrm>
        </p:spPr>
        <p:txBody>
          <a:bodyPr/>
          <a:lstStyle/>
          <a:p>
            <a:r>
              <a:rPr lang="pl-PL" sz="2800" b="1" dirty="0" smtClean="0"/>
              <a:t>Lobbistické taktiky (techniky)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16</a:t>
            </a:fld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76200" y="819150"/>
            <a:ext cx="8280400" cy="38100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200" b="1" i="1" dirty="0" smtClean="0">
                <a:solidFill>
                  <a:srgbClr val="307871"/>
                </a:solidFill>
              </a:rPr>
              <a:t>Přímý lobbing (</a:t>
            </a:r>
            <a:r>
              <a:rPr lang="cs-CZ" sz="2200" b="1" i="1" dirty="0" err="1" smtClean="0">
                <a:solidFill>
                  <a:srgbClr val="307871"/>
                </a:solidFill>
              </a:rPr>
              <a:t>direct</a:t>
            </a:r>
            <a:r>
              <a:rPr lang="cs-CZ" sz="2200" b="1" i="1" dirty="0" smtClean="0">
                <a:solidFill>
                  <a:srgbClr val="307871"/>
                </a:solidFill>
              </a:rPr>
              <a:t> </a:t>
            </a:r>
            <a:r>
              <a:rPr lang="cs-CZ" sz="2200" b="1" i="1" dirty="0" err="1" smtClean="0">
                <a:solidFill>
                  <a:srgbClr val="307871"/>
                </a:solidFill>
              </a:rPr>
              <a:t>lobbying</a:t>
            </a:r>
            <a:r>
              <a:rPr lang="cs-CZ" sz="2200" b="1" i="1" dirty="0" smtClean="0">
                <a:solidFill>
                  <a:srgbClr val="307871"/>
                </a:solidFill>
              </a:rPr>
              <a:t>)</a:t>
            </a:r>
          </a:p>
          <a:p>
            <a:pPr marL="1371600" indent="-45720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200" dirty="0" smtClean="0">
                <a:solidFill>
                  <a:srgbClr val="000000"/>
                </a:solidFill>
              </a:rPr>
              <a:t>snaží se přímo bez vedlejších efektů na ostatní skupiny oslovit veřejné činitele s rozhodovacími pravomocemi</a:t>
            </a:r>
          </a:p>
          <a:p>
            <a:pPr marL="1371600" indent="-45720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200" dirty="0" smtClean="0">
                <a:solidFill>
                  <a:srgbClr val="000000"/>
                </a:solidFill>
              </a:rPr>
              <a:t>přímý kontakt a informace</a:t>
            </a:r>
          </a:p>
          <a:p>
            <a:pPr marL="1371600" indent="-45720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200" dirty="0" smtClean="0">
                <a:solidFill>
                  <a:srgbClr val="000000"/>
                </a:solidFill>
              </a:rPr>
              <a:t>v Evropě velmi populární</a:t>
            </a:r>
          </a:p>
          <a:p>
            <a:pPr marL="1371600" indent="-45720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200" dirty="0" smtClean="0">
                <a:solidFill>
                  <a:srgbClr val="000000"/>
                </a:solidFill>
              </a:rPr>
              <a:t>Provádí ho profesionálové (lobbistická elita)</a:t>
            </a:r>
          </a:p>
          <a:p>
            <a:pPr marL="1371600" indent="-45720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200" dirty="0" smtClean="0">
                <a:solidFill>
                  <a:srgbClr val="000000"/>
                </a:solidFill>
              </a:rPr>
              <a:t>Techniky jsou psaní dopisů, emailů, faxů; telefonáty; osobní návštěvy; organizované debaty;konzultace k vybraným problémům; kontaktování asistentů, konzultantů, poradců</a:t>
            </a:r>
          </a:p>
          <a:p>
            <a:pPr marL="28575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200" dirty="0">
              <a:solidFill>
                <a:srgbClr val="000000"/>
              </a:solidFill>
            </a:endParaRP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200" dirty="0">
              <a:solidFill>
                <a:srgbClr val="000000"/>
              </a:solidFill>
            </a:endParaRPr>
          </a:p>
          <a:p>
            <a:pPr marL="914400" indent="0" algn="just">
              <a:spcBef>
                <a:spcPts val="0"/>
              </a:spcBef>
              <a:buClr>
                <a:schemeClr val="tx1"/>
              </a:buClr>
              <a:buSzPct val="120000"/>
              <a:buNone/>
              <a:tabLst>
                <a:tab pos="1371600" algn="l"/>
              </a:tabLst>
            </a:pPr>
            <a:endParaRPr lang="cs-CZ" sz="2200" dirty="0">
              <a:solidFill>
                <a:srgbClr val="000000"/>
              </a:solidFill>
            </a:endParaRPr>
          </a:p>
          <a:p>
            <a:pPr marL="91440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  <a:tabLst>
                <a:tab pos="1371600" algn="l"/>
              </a:tabLst>
            </a:pPr>
            <a:endParaRPr lang="cs-CZ" sz="2000" dirty="0">
              <a:solidFill>
                <a:srgbClr val="000000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 smtClean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000" b="1" i="1" u="sng" dirty="0">
              <a:solidFill>
                <a:srgbClr val="307871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2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90656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821488" cy="507703"/>
          </a:xfrm>
        </p:spPr>
        <p:txBody>
          <a:bodyPr/>
          <a:lstStyle/>
          <a:p>
            <a:r>
              <a:rPr lang="pl-PL" sz="2800" b="1" dirty="0" smtClean="0"/>
              <a:t>Lobbistické taktiky (techniky)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17</a:t>
            </a:fld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76200" y="895350"/>
            <a:ext cx="8280400" cy="38100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200" b="1" i="1" dirty="0" smtClean="0">
                <a:solidFill>
                  <a:srgbClr val="307871"/>
                </a:solidFill>
              </a:rPr>
              <a:t>Nepřímý lobbing</a:t>
            </a:r>
          </a:p>
          <a:p>
            <a:pPr marL="1371600" indent="-45720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200" dirty="0" smtClean="0">
                <a:solidFill>
                  <a:srgbClr val="000000"/>
                </a:solidFill>
              </a:rPr>
              <a:t>Cílem není přímý kontakt, ale ovlivňování širšího okruhu lidí a veřejného mínění</a:t>
            </a:r>
          </a:p>
          <a:p>
            <a:pPr marL="1371600" indent="-45720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200" dirty="0" smtClean="0">
                <a:solidFill>
                  <a:srgbClr val="000000"/>
                </a:solidFill>
              </a:rPr>
              <a:t>Nejčastější techniky jsou vzdělávací a informační kampaně, inzeráty, reklama v médiích, organizovaná setkání či semináře s odborníky.</a:t>
            </a:r>
          </a:p>
          <a:p>
            <a:pPr marL="28575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200" dirty="0">
              <a:solidFill>
                <a:srgbClr val="000000"/>
              </a:solidFill>
            </a:endParaRP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200" dirty="0">
              <a:solidFill>
                <a:srgbClr val="000000"/>
              </a:solidFill>
            </a:endParaRPr>
          </a:p>
          <a:p>
            <a:pPr marL="914400" indent="0" algn="just">
              <a:spcBef>
                <a:spcPts val="0"/>
              </a:spcBef>
              <a:buClr>
                <a:schemeClr val="tx1"/>
              </a:buClr>
              <a:buSzPct val="120000"/>
              <a:buNone/>
              <a:tabLst>
                <a:tab pos="1371600" algn="l"/>
              </a:tabLst>
            </a:pPr>
            <a:endParaRPr lang="cs-CZ" sz="2200" dirty="0">
              <a:solidFill>
                <a:srgbClr val="000000"/>
              </a:solidFill>
            </a:endParaRPr>
          </a:p>
          <a:p>
            <a:pPr marL="91440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  <a:tabLst>
                <a:tab pos="1371600" algn="l"/>
              </a:tabLst>
            </a:pPr>
            <a:endParaRPr lang="cs-CZ" sz="2000" dirty="0">
              <a:solidFill>
                <a:srgbClr val="000000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 smtClean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000" b="1" i="1" u="sng" dirty="0">
              <a:solidFill>
                <a:srgbClr val="307871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2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90656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821488" cy="507703"/>
          </a:xfrm>
        </p:spPr>
        <p:txBody>
          <a:bodyPr/>
          <a:lstStyle/>
          <a:p>
            <a:r>
              <a:rPr lang="pl-PL" sz="2800" b="1" dirty="0" smtClean="0"/>
              <a:t>Lobbing v EU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18</a:t>
            </a:fld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52400" y="742950"/>
            <a:ext cx="7848600" cy="4400550"/>
          </a:xfrm>
          <a:prstGeom prst="rect">
            <a:avLst/>
          </a:prstGeom>
        </p:spPr>
        <p:txBody>
          <a:bodyPr>
            <a:noAutofit/>
          </a:bodyPr>
          <a:lstStyle/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000" dirty="0" smtClean="0">
                <a:solidFill>
                  <a:srgbClr val="000000"/>
                </a:solidFill>
              </a:rPr>
              <a:t>Klíčovým  zájmem jakékoliv zájmové skupiny, působící v EU, je ovlivnění legislativních procesů EU.</a:t>
            </a: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000" dirty="0" smtClean="0">
                <a:solidFill>
                  <a:srgbClr val="000000"/>
                </a:solidFill>
              </a:rPr>
              <a:t>Vyplývá to z charakteru orgánů EU, kde klasické vyhledávání renty je zaměřeno na krátkodobé efekty a velikost rozpočtu není v porovnání s rozpočty jednotlivých zemí „zajímavá“. </a:t>
            </a: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000" dirty="0" smtClean="0">
                <a:solidFill>
                  <a:srgbClr val="000000"/>
                </a:solidFill>
              </a:rPr>
              <a:t>Z toho pak plyne dlouhodobost snah o lobbing.</a:t>
            </a: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000" b="1" i="1" dirty="0" smtClean="0">
                <a:solidFill>
                  <a:srgbClr val="307871"/>
                </a:solidFill>
              </a:rPr>
              <a:t>Původně</a:t>
            </a:r>
            <a:r>
              <a:rPr lang="cs-CZ" sz="2000" dirty="0" smtClean="0">
                <a:solidFill>
                  <a:srgbClr val="000000"/>
                </a:solidFill>
              </a:rPr>
              <a:t> byl lobbing individuální (na principu akce – reakce) prosazení „vyrovnávacího zákona“.</a:t>
            </a: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000" b="1" i="1" dirty="0" smtClean="0">
                <a:solidFill>
                  <a:srgbClr val="307871"/>
                </a:solidFill>
              </a:rPr>
              <a:t>V současnosti</a:t>
            </a:r>
            <a:r>
              <a:rPr lang="cs-CZ" sz="2000" dirty="0" smtClean="0">
                <a:solidFill>
                  <a:srgbClr val="000000"/>
                </a:solidFill>
              </a:rPr>
              <a:t> je lobbing chápán jako akce jako prevence, kdy  cílem je vytvářet právo, předcházet krizovým scénářům, preventivně budovat vztahy a kontakty, vytvářet si pozitivní image ve společnosti.</a:t>
            </a: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200" dirty="0" smtClean="0">
              <a:solidFill>
                <a:srgbClr val="000000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000" b="1" i="1" u="sng" dirty="0">
              <a:solidFill>
                <a:srgbClr val="307871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2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38179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821488" cy="507703"/>
          </a:xfrm>
        </p:spPr>
        <p:txBody>
          <a:bodyPr/>
          <a:lstStyle/>
          <a:p>
            <a:r>
              <a:rPr lang="pl-PL" sz="2800" b="1" dirty="0" smtClean="0"/>
              <a:t>Lobbing v EU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19</a:t>
            </a:fld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52400" y="742950"/>
            <a:ext cx="7848600" cy="4400550"/>
          </a:xfrm>
          <a:prstGeom prst="rect">
            <a:avLst/>
          </a:prstGeom>
        </p:spPr>
        <p:txBody>
          <a:bodyPr>
            <a:noAutofit/>
          </a:bodyPr>
          <a:lstStyle/>
          <a:p>
            <a:pPr marL="569913" indent="-284163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000" dirty="0" smtClean="0">
                <a:solidFill>
                  <a:srgbClr val="000000"/>
                </a:solidFill>
              </a:rPr>
              <a:t>60. - 70. léta – přímé (zprostředkovaně nepřímé) lobbování na úrovni národních vlád. V Bruselu cca 300 zájmových skupin</a:t>
            </a:r>
          </a:p>
          <a:p>
            <a:pPr marL="569913" indent="-284163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000" dirty="0" smtClean="0">
                <a:solidFill>
                  <a:srgbClr val="000000"/>
                </a:solidFill>
              </a:rPr>
              <a:t>Maastricht ská dohoda znamenala obrat  v možnostech lobování; v 90. letech funguje v Bruselu cca 3000 </a:t>
            </a:r>
            <a:r>
              <a:rPr lang="cs-CZ" sz="2000" dirty="0" err="1" smtClean="0">
                <a:solidFill>
                  <a:srgbClr val="000000"/>
                </a:solidFill>
              </a:rPr>
              <a:t>zájm</a:t>
            </a:r>
            <a:r>
              <a:rPr lang="cs-CZ" sz="2000" dirty="0" smtClean="0">
                <a:solidFill>
                  <a:srgbClr val="000000"/>
                </a:solidFill>
              </a:rPr>
              <a:t>. skupin s více jak 10 000 zaměstnanci</a:t>
            </a:r>
          </a:p>
          <a:p>
            <a:pPr marL="569913" indent="-284163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000" dirty="0" smtClean="0">
                <a:solidFill>
                  <a:srgbClr val="000000"/>
                </a:solidFill>
              </a:rPr>
              <a:t>Po roce 2000 již více jak 15 000 lobbistů</a:t>
            </a:r>
          </a:p>
          <a:p>
            <a:pPr marL="569913" indent="-284163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000" dirty="0" smtClean="0">
                <a:solidFill>
                  <a:srgbClr val="000000"/>
                </a:solidFill>
              </a:rPr>
              <a:t>K tomu kanceláře jednotlivých zemí (i regionů) - cca 50 - zaměstnávající lobbisty</a:t>
            </a:r>
          </a:p>
          <a:p>
            <a:pPr marL="569913" indent="-284163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000" dirty="0" smtClean="0">
                <a:solidFill>
                  <a:srgbClr val="000000"/>
                </a:solidFill>
              </a:rPr>
              <a:t>Cca 200 soukromých firem prodávajících lobbing</a:t>
            </a:r>
          </a:p>
          <a:p>
            <a:pPr marL="569913" indent="-284163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000" dirty="0" smtClean="0">
                <a:solidFill>
                  <a:srgbClr val="000000"/>
                </a:solidFill>
              </a:rPr>
              <a:t>Cca 100 expertů pro jednotlivé oblasti nabízející lobbistické služby</a:t>
            </a:r>
          </a:p>
          <a:p>
            <a:pPr marL="569913" indent="-284163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000" dirty="0" smtClean="0">
                <a:solidFill>
                  <a:srgbClr val="000000"/>
                </a:solidFill>
              </a:rPr>
              <a:t>Dominuje přímý lobbing</a:t>
            </a: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200" dirty="0" smtClean="0">
              <a:solidFill>
                <a:srgbClr val="000000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000" b="1" i="1" u="sng" dirty="0">
              <a:solidFill>
                <a:srgbClr val="307871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2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38179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sz="2800" b="1" dirty="0" smtClean="0"/>
              <a:t>Obsah prezentace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</a:t>
            </a:fld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52400" y="819150"/>
            <a:ext cx="8280400" cy="40386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cs-CZ" sz="2400" dirty="0" smtClean="0">
                <a:solidFill>
                  <a:srgbClr val="000000"/>
                </a:solidFill>
              </a:rPr>
              <a:t>Co znamená lobbing?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400" dirty="0" smtClean="0">
                <a:solidFill>
                  <a:srgbClr val="000000"/>
                </a:solidFill>
              </a:rPr>
              <a:t>Jak chápeme lobbing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400" dirty="0" smtClean="0">
                <a:solidFill>
                  <a:srgbClr val="000000"/>
                </a:solidFill>
              </a:rPr>
              <a:t>Vymezení lobbingu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400" dirty="0" smtClean="0">
                <a:solidFill>
                  <a:srgbClr val="000000"/>
                </a:solidFill>
              </a:rPr>
              <a:t>Definice lobbingu, kdo je lobbista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400" dirty="0" smtClean="0">
                <a:solidFill>
                  <a:srgbClr val="000000"/>
                </a:solidFill>
              </a:rPr>
              <a:t>Zdroje a funkce lobbingu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400" dirty="0" smtClean="0">
                <a:solidFill>
                  <a:srgbClr val="000000"/>
                </a:solidFill>
              </a:rPr>
              <a:t>Taktiky (techniky) lobbingu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400" dirty="0" smtClean="0">
                <a:solidFill>
                  <a:srgbClr val="000000"/>
                </a:solidFill>
              </a:rPr>
              <a:t>Lobbing v EU a jeho efektivnost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400" dirty="0" smtClean="0">
                <a:solidFill>
                  <a:srgbClr val="000000"/>
                </a:solidFill>
              </a:rPr>
              <a:t>Lobbování v ČR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400" dirty="0" smtClean="0">
                <a:solidFill>
                  <a:srgbClr val="000000"/>
                </a:solidFill>
              </a:rPr>
              <a:t>Regulace lobbingu</a:t>
            </a:r>
          </a:p>
        </p:txBody>
      </p:sp>
    </p:spTree>
    <p:extLst>
      <p:ext uri="{BB962C8B-B14F-4D97-AF65-F5344CB8AC3E}">
        <p14:creationId xmlns="" xmlns:p14="http://schemas.microsoft.com/office/powerpoint/2010/main" val="2997543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821488" cy="507703"/>
          </a:xfrm>
        </p:spPr>
        <p:txBody>
          <a:bodyPr/>
          <a:lstStyle/>
          <a:p>
            <a:r>
              <a:rPr lang="pl-PL" b="1" dirty="0" smtClean="0"/>
              <a:t>Co je zásadní k dosahování vysoké efektivnosti lobbování?</a:t>
            </a:r>
            <a:endParaRPr lang="cs-CZ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20</a:t>
            </a:fld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52400" y="819150"/>
            <a:ext cx="7772400" cy="4400550"/>
          </a:xfrm>
          <a:prstGeom prst="rect">
            <a:avLst/>
          </a:prstGeom>
        </p:spPr>
        <p:txBody>
          <a:bodyPr>
            <a:noAutofit/>
          </a:bodyPr>
          <a:lstStyle/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200" dirty="0" smtClean="0">
                <a:solidFill>
                  <a:srgbClr val="000000"/>
                </a:solidFill>
              </a:rPr>
              <a:t>oslovit ty správné úředníky (poslance, komisaře a ministry),</a:t>
            </a: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200" dirty="0" smtClean="0">
                <a:solidFill>
                  <a:srgbClr val="000000"/>
                </a:solidFill>
              </a:rPr>
              <a:t>udržovat funkční a aktivní vztah s příslušným poslancem, komisařem či ministrem a jejich úředníky,</a:t>
            </a: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200" dirty="0" smtClean="0">
                <a:solidFill>
                  <a:srgbClr val="000000"/>
                </a:solidFill>
              </a:rPr>
              <a:t>dobré načasování (</a:t>
            </a:r>
            <a:r>
              <a:rPr lang="cs-CZ" sz="2200" dirty="0" err="1" smtClean="0">
                <a:solidFill>
                  <a:srgbClr val="000000"/>
                </a:solidFill>
              </a:rPr>
              <a:t>timing</a:t>
            </a:r>
            <a:r>
              <a:rPr lang="cs-CZ" sz="2200" dirty="0" smtClean="0">
                <a:solidFill>
                  <a:srgbClr val="000000"/>
                </a:solidFill>
              </a:rPr>
              <a:t> </a:t>
            </a:r>
            <a:r>
              <a:rPr lang="cs-CZ" sz="2200" dirty="0" err="1" smtClean="0">
                <a:solidFill>
                  <a:srgbClr val="000000"/>
                </a:solidFill>
              </a:rPr>
              <a:t>is</a:t>
            </a:r>
            <a:r>
              <a:rPr lang="cs-CZ" sz="2200" dirty="0" smtClean="0">
                <a:solidFill>
                  <a:srgbClr val="000000"/>
                </a:solidFill>
              </a:rPr>
              <a:t> </a:t>
            </a:r>
            <a:r>
              <a:rPr lang="cs-CZ" sz="2200" dirty="0" err="1" smtClean="0">
                <a:solidFill>
                  <a:srgbClr val="000000"/>
                </a:solidFill>
              </a:rPr>
              <a:t>everything</a:t>
            </a:r>
            <a:r>
              <a:rPr lang="cs-CZ" sz="2200" dirty="0" smtClean="0">
                <a:solidFill>
                  <a:srgbClr val="000000"/>
                </a:solidFill>
              </a:rPr>
              <a:t>),</a:t>
            </a: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200" dirty="0" smtClean="0">
                <a:solidFill>
                  <a:srgbClr val="000000"/>
                </a:solidFill>
              </a:rPr>
              <a:t>poskytovat konzistentní, cílené a relevantní informace,</a:t>
            </a: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200" dirty="0" smtClean="0">
                <a:solidFill>
                  <a:srgbClr val="000000"/>
                </a:solidFill>
              </a:rPr>
              <a:t>být objektivní  - poskytovat nezkreslené, vyvážené informace bez emocí.</a:t>
            </a: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200" dirty="0" smtClean="0">
              <a:solidFill>
                <a:srgbClr val="000000"/>
              </a:solidFill>
            </a:endParaRP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200" dirty="0" smtClean="0">
              <a:solidFill>
                <a:srgbClr val="000000"/>
              </a:solidFill>
            </a:endParaRPr>
          </a:p>
          <a:p>
            <a:pPr marL="28575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200" dirty="0">
              <a:solidFill>
                <a:srgbClr val="000000"/>
              </a:solidFill>
            </a:endParaRP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200" dirty="0">
              <a:solidFill>
                <a:srgbClr val="000000"/>
              </a:solidFill>
            </a:endParaRPr>
          </a:p>
          <a:p>
            <a:pPr marL="914400" indent="0" algn="just">
              <a:spcBef>
                <a:spcPts val="0"/>
              </a:spcBef>
              <a:buClr>
                <a:schemeClr val="tx1"/>
              </a:buClr>
              <a:buSzPct val="120000"/>
              <a:buNone/>
              <a:tabLst>
                <a:tab pos="1371600" algn="l"/>
              </a:tabLst>
            </a:pPr>
            <a:endParaRPr lang="cs-CZ" sz="2200" dirty="0">
              <a:solidFill>
                <a:srgbClr val="000000"/>
              </a:solidFill>
            </a:endParaRPr>
          </a:p>
          <a:p>
            <a:pPr marL="91440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  <a:tabLst>
                <a:tab pos="1371600" algn="l"/>
              </a:tabLst>
            </a:pPr>
            <a:endParaRPr lang="cs-CZ" sz="2000" dirty="0">
              <a:solidFill>
                <a:srgbClr val="000000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 smtClean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000" b="1" i="1" u="sng" dirty="0">
              <a:solidFill>
                <a:srgbClr val="307871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2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38179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821488" cy="507703"/>
          </a:xfrm>
        </p:spPr>
        <p:txBody>
          <a:bodyPr/>
          <a:lstStyle/>
          <a:p>
            <a:r>
              <a:rPr lang="pl-PL" sz="2800" b="1" dirty="0" smtClean="0"/>
              <a:t>Lobbing v ČR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21</a:t>
            </a:fld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52400" y="819150"/>
            <a:ext cx="8229600" cy="4400550"/>
          </a:xfrm>
          <a:prstGeom prst="rect">
            <a:avLst/>
          </a:prstGeom>
        </p:spPr>
        <p:txBody>
          <a:bodyPr>
            <a:noAutofit/>
          </a:bodyPr>
          <a:lstStyle/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200" dirty="0" smtClean="0">
                <a:solidFill>
                  <a:srgbClr val="000000"/>
                </a:solidFill>
              </a:rPr>
              <a:t>Etické lobbování existuje </a:t>
            </a: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200" dirty="0" smtClean="0">
                <a:solidFill>
                  <a:srgbClr val="000000"/>
                </a:solidFill>
              </a:rPr>
              <a:t>Transparentnost je nejdůležitějším principem lobbování</a:t>
            </a: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200" dirty="0" smtClean="0">
                <a:solidFill>
                  <a:srgbClr val="000000"/>
                </a:solidFill>
              </a:rPr>
              <a:t>Lobbování je důležité pro fungování nejednoho úřadu a politického orgánu</a:t>
            </a: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200" dirty="0" smtClean="0">
                <a:solidFill>
                  <a:srgbClr val="000000"/>
                </a:solidFill>
              </a:rPr>
              <a:t>Lobbisté mohou poskytovat kvalifikované, detailní,odborné a podložené informace</a:t>
            </a: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200" dirty="0" smtClean="0">
                <a:solidFill>
                  <a:srgbClr val="000000"/>
                </a:solidFill>
              </a:rPr>
              <a:t>Informace poskytované lobbisty jsou mnohdy zkreslené a jednostranné</a:t>
            </a: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200" dirty="0" smtClean="0">
                <a:solidFill>
                  <a:srgbClr val="000000"/>
                </a:solidFill>
              </a:rPr>
              <a:t>Politici mají vysoké mínění o lobbistech působících v sektoru IT</a:t>
            </a: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200" dirty="0" smtClean="0">
                <a:solidFill>
                  <a:srgbClr val="000000"/>
                </a:solidFill>
              </a:rPr>
              <a:t>Firmy jsou lepšími lobbisty než profesní a nevládní organizace </a:t>
            </a:r>
          </a:p>
          <a:p>
            <a:pPr marL="1371600" indent="-45720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  <a:tabLst>
                <a:tab pos="1371600" algn="l"/>
              </a:tabLst>
            </a:pPr>
            <a:endParaRPr lang="cs-CZ" sz="2200" dirty="0" smtClean="0">
              <a:solidFill>
                <a:srgbClr val="000000"/>
              </a:solidFill>
            </a:endParaRP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200" dirty="0" smtClean="0">
              <a:solidFill>
                <a:srgbClr val="000000"/>
              </a:solidFill>
            </a:endParaRP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200" dirty="0" smtClean="0">
              <a:solidFill>
                <a:srgbClr val="000000"/>
              </a:solidFill>
            </a:endParaRPr>
          </a:p>
          <a:p>
            <a:pPr marL="28575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200" dirty="0">
              <a:solidFill>
                <a:srgbClr val="000000"/>
              </a:solidFill>
            </a:endParaRP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200" dirty="0">
              <a:solidFill>
                <a:srgbClr val="000000"/>
              </a:solidFill>
            </a:endParaRPr>
          </a:p>
          <a:p>
            <a:pPr marL="914400" indent="0" algn="just">
              <a:spcBef>
                <a:spcPts val="0"/>
              </a:spcBef>
              <a:buClr>
                <a:schemeClr val="tx1"/>
              </a:buClr>
              <a:buSzPct val="120000"/>
              <a:buNone/>
              <a:tabLst>
                <a:tab pos="1371600" algn="l"/>
              </a:tabLst>
            </a:pPr>
            <a:endParaRPr lang="cs-CZ" sz="2200" dirty="0">
              <a:solidFill>
                <a:srgbClr val="000000"/>
              </a:solidFill>
            </a:endParaRPr>
          </a:p>
          <a:p>
            <a:pPr marL="91440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  <a:tabLst>
                <a:tab pos="1371600" algn="l"/>
              </a:tabLst>
            </a:pPr>
            <a:endParaRPr lang="cs-CZ" sz="2000" dirty="0">
              <a:solidFill>
                <a:srgbClr val="000000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 smtClean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000" b="1" i="1" u="sng" dirty="0">
              <a:solidFill>
                <a:srgbClr val="307871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2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38179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821488" cy="507703"/>
          </a:xfrm>
        </p:spPr>
        <p:txBody>
          <a:bodyPr/>
          <a:lstStyle/>
          <a:p>
            <a:r>
              <a:rPr lang="pl-PL" sz="2800" b="1" dirty="0" smtClean="0"/>
              <a:t>Lobbing v ČR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22</a:t>
            </a:fld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52400" y="819150"/>
            <a:ext cx="8229600" cy="4400550"/>
          </a:xfrm>
          <a:prstGeom prst="rect">
            <a:avLst/>
          </a:prstGeom>
        </p:spPr>
        <p:txBody>
          <a:bodyPr>
            <a:noAutofit/>
          </a:bodyPr>
          <a:lstStyle/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200" dirty="0" smtClean="0">
                <a:solidFill>
                  <a:srgbClr val="000000"/>
                </a:solidFill>
              </a:rPr>
              <a:t>Politici preferují osobní schůzky </a:t>
            </a: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200" dirty="0" smtClean="0">
                <a:solidFill>
                  <a:srgbClr val="000000"/>
                </a:solidFill>
              </a:rPr>
              <a:t>Veřejnost nemá dostatek informací o způsobu práce a užitečnosti lobbingu</a:t>
            </a: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200" dirty="0" smtClean="0">
                <a:solidFill>
                  <a:srgbClr val="000000"/>
                </a:solidFill>
              </a:rPr>
              <a:t>Potřeba legislativní úpravy lobbování - zásady:</a:t>
            </a:r>
          </a:p>
          <a:p>
            <a:pPr marL="1371600" indent="-45720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200" dirty="0" smtClean="0">
                <a:solidFill>
                  <a:srgbClr val="000000"/>
                </a:solidFill>
              </a:rPr>
              <a:t>nutnost registrace zájmové organizace,</a:t>
            </a:r>
          </a:p>
          <a:p>
            <a:pPr marL="1371600" indent="-45720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200" dirty="0" smtClean="0">
                <a:solidFill>
                  <a:srgbClr val="000000"/>
                </a:solidFill>
              </a:rPr>
              <a:t>identifikace zájmové organizace,</a:t>
            </a:r>
          </a:p>
          <a:p>
            <a:pPr marL="1371600" indent="-45720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200" dirty="0" smtClean="0">
                <a:solidFill>
                  <a:srgbClr val="000000"/>
                </a:solidFill>
              </a:rPr>
              <a:t>veřejná prezentace cílů zájmové organizace,</a:t>
            </a:r>
          </a:p>
          <a:p>
            <a:pPr marL="1371600" indent="-45720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200" dirty="0" smtClean="0">
                <a:solidFill>
                  <a:srgbClr val="000000"/>
                </a:solidFill>
              </a:rPr>
              <a:t>přehledné hospodaření s prostředky.</a:t>
            </a:r>
          </a:p>
          <a:p>
            <a:pPr marL="1371600" indent="-45720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  <a:tabLst>
                <a:tab pos="1371600" algn="l"/>
              </a:tabLst>
            </a:pPr>
            <a:endParaRPr lang="cs-CZ" sz="2200" dirty="0" smtClean="0">
              <a:solidFill>
                <a:srgbClr val="000000"/>
              </a:solidFill>
            </a:endParaRP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200" dirty="0" smtClean="0">
              <a:solidFill>
                <a:srgbClr val="000000"/>
              </a:solidFill>
            </a:endParaRP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200" dirty="0" smtClean="0">
              <a:solidFill>
                <a:srgbClr val="000000"/>
              </a:solidFill>
            </a:endParaRPr>
          </a:p>
          <a:p>
            <a:pPr marL="28575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200" dirty="0">
              <a:solidFill>
                <a:srgbClr val="000000"/>
              </a:solidFill>
            </a:endParaRP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200" dirty="0">
              <a:solidFill>
                <a:srgbClr val="000000"/>
              </a:solidFill>
            </a:endParaRPr>
          </a:p>
          <a:p>
            <a:pPr marL="914400" indent="0" algn="just">
              <a:spcBef>
                <a:spcPts val="0"/>
              </a:spcBef>
              <a:buClr>
                <a:schemeClr val="tx1"/>
              </a:buClr>
              <a:buSzPct val="120000"/>
              <a:buNone/>
              <a:tabLst>
                <a:tab pos="1371600" algn="l"/>
              </a:tabLst>
            </a:pPr>
            <a:endParaRPr lang="cs-CZ" sz="2200" dirty="0">
              <a:solidFill>
                <a:srgbClr val="000000"/>
              </a:solidFill>
            </a:endParaRPr>
          </a:p>
          <a:p>
            <a:pPr marL="91440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  <a:tabLst>
                <a:tab pos="1371600" algn="l"/>
              </a:tabLst>
            </a:pPr>
            <a:endParaRPr lang="cs-CZ" sz="2000" dirty="0">
              <a:solidFill>
                <a:srgbClr val="000000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 smtClean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000" b="1" i="1" u="sng" dirty="0">
              <a:solidFill>
                <a:srgbClr val="307871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2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38179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251520" y="195486"/>
            <a:ext cx="7673280" cy="507703"/>
          </a:xfrm>
        </p:spPr>
        <p:txBody>
          <a:bodyPr/>
          <a:lstStyle/>
          <a:p>
            <a:pPr>
              <a:defRPr/>
            </a:pPr>
            <a:r>
              <a:rPr lang="cs-CZ" sz="2800" b="1" dirty="0" smtClean="0"/>
              <a:t>Modelové typy regulace lobbingu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6AEB84-B125-4B82-9C5D-F24176ED0042}" type="slidenum">
              <a:rPr lang="cs-CZ" smtClean="0"/>
              <a:pPr>
                <a:defRPr/>
              </a:pPr>
              <a:t>23</a:t>
            </a:fld>
            <a:endParaRPr lang="cs-CZ"/>
          </a:p>
        </p:txBody>
      </p:sp>
      <p:sp>
        <p:nvSpPr>
          <p:cNvPr id="72707" name="Rectangle 3"/>
          <p:cNvSpPr>
            <a:spLocks noGrp="1" noRot="1" noChangeArrowheads="1"/>
          </p:cNvSpPr>
          <p:nvPr>
            <p:ph type="body" idx="4294967295"/>
          </p:nvPr>
        </p:nvSpPr>
        <p:spPr>
          <a:xfrm>
            <a:off x="152400" y="844550"/>
            <a:ext cx="8991600" cy="4013200"/>
          </a:xfrm>
          <a:prstGeom prst="rect">
            <a:avLst/>
          </a:prstGeom>
        </p:spPr>
        <p:txBody>
          <a:bodyPr/>
          <a:lstStyle/>
          <a:p>
            <a:pPr marL="0" indent="0" eaLnBrk="1" hangingPunct="1">
              <a:spcBef>
                <a:spcPct val="0"/>
              </a:spcBef>
              <a:buClrTx/>
              <a:buSzTx/>
              <a:buFont typeface="Wingdings" pitchFamily="2" charset="2"/>
              <a:buNone/>
              <a:defRPr/>
            </a:pPr>
            <a:endParaRPr lang="cs-CZ" sz="1200" i="1" kern="1200" dirty="0" smtClean="0">
              <a:solidFill>
                <a:srgbClr val="4F81BD">
                  <a:lumMod val="75000"/>
                </a:srgbClr>
              </a:solidFill>
              <a:effectLst/>
              <a:latin typeface="Calibri" pitchFamily="34" charset="0"/>
              <a:cs typeface="Arial" charset="0"/>
            </a:endParaRPr>
          </a:p>
          <a:p>
            <a:pPr marL="0" indent="0" eaLnBrk="1" hangingPunct="1">
              <a:spcBef>
                <a:spcPct val="0"/>
              </a:spcBef>
              <a:buClrTx/>
              <a:buSzTx/>
              <a:buFont typeface="Wingdings" pitchFamily="2" charset="2"/>
              <a:buNone/>
              <a:defRPr/>
            </a:pPr>
            <a:endParaRPr lang="cs-CZ" sz="1200" i="1" kern="1200" dirty="0" smtClean="0">
              <a:solidFill>
                <a:srgbClr val="1F497D"/>
              </a:solidFill>
              <a:effectLst/>
              <a:latin typeface="Calibri" pitchFamily="34" charset="0"/>
              <a:cs typeface="Arial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 typeface="Wingdings" pitchFamily="2" charset="2"/>
              <a:buNone/>
              <a:defRPr/>
            </a:pPr>
            <a:endParaRPr lang="cs-CZ" sz="24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Font typeface="Wingdings" pitchFamily="2" charset="2"/>
              <a:buNone/>
              <a:defRPr/>
            </a:pPr>
            <a:endParaRPr lang="cs-CZ" sz="24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Font typeface="Wingdings" pitchFamily="2" charset="2"/>
              <a:buNone/>
              <a:defRPr/>
            </a:pPr>
            <a:endParaRPr lang="cs-CZ" sz="24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Font typeface="Wingdings" pitchFamily="2" charset="2"/>
              <a:buNone/>
              <a:defRPr/>
            </a:pPr>
            <a:endParaRPr lang="cs-CZ" sz="24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Font typeface="Wingdings" pitchFamily="2" charset="2"/>
              <a:buNone/>
              <a:defRPr/>
            </a:pPr>
            <a:endParaRPr lang="cs-CZ" sz="24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eaLnBrk="1" hangingPunct="1">
              <a:spcBef>
                <a:spcPct val="0"/>
              </a:spcBef>
              <a:buClrTx/>
              <a:buSzTx/>
              <a:buNone/>
              <a:defRPr/>
            </a:pPr>
            <a:r>
              <a:rPr lang="cs-CZ" sz="1800" kern="1200" dirty="0" smtClean="0">
                <a:effectLst/>
                <a:cs typeface="Arial" charset="0"/>
              </a:rPr>
              <a:t>(A) - vysoce kulturní prostředí, vysoká hodnota etických principů (země s nízkou   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Wingdings" pitchFamily="2" charset="2"/>
              <a:buNone/>
              <a:defRPr/>
            </a:pPr>
            <a:r>
              <a:rPr lang="cs-CZ" sz="1800" kern="1200" dirty="0" smtClean="0">
                <a:effectLst/>
                <a:cs typeface="Arial" charset="0"/>
              </a:rPr>
              <a:t>        mírou korupce)</a:t>
            </a:r>
          </a:p>
          <a:p>
            <a:pPr eaLnBrk="1" hangingPunct="1">
              <a:spcBef>
                <a:spcPct val="0"/>
              </a:spcBef>
              <a:buClrTx/>
              <a:buSzTx/>
              <a:buNone/>
              <a:defRPr/>
            </a:pPr>
            <a:r>
              <a:rPr lang="cs-CZ" sz="1800" kern="1200" dirty="0" smtClean="0">
                <a:effectLst/>
                <a:cs typeface="Arial" charset="0"/>
              </a:rPr>
              <a:t>(B) - Evropská komise, Francie</a:t>
            </a:r>
          </a:p>
          <a:p>
            <a:pPr eaLnBrk="1" hangingPunct="1">
              <a:spcBef>
                <a:spcPct val="0"/>
              </a:spcBef>
              <a:buClrTx/>
              <a:buSzTx/>
              <a:buNone/>
              <a:defRPr/>
            </a:pPr>
            <a:r>
              <a:rPr lang="cs-CZ" sz="1800" dirty="0" smtClean="0">
                <a:cs typeface="Arial" charset="0"/>
              </a:rPr>
              <a:t>(C)</a:t>
            </a:r>
            <a:r>
              <a:rPr lang="cs-CZ" sz="1800" kern="1200" dirty="0" smtClean="0">
                <a:effectLst/>
                <a:cs typeface="Arial" charset="0"/>
              </a:rPr>
              <a:t> - Velká Británie</a:t>
            </a:r>
          </a:p>
          <a:p>
            <a:pPr eaLnBrk="1" hangingPunct="1">
              <a:spcBef>
                <a:spcPct val="0"/>
              </a:spcBef>
              <a:buClrTx/>
              <a:buSzTx/>
              <a:buNone/>
              <a:defRPr/>
            </a:pPr>
            <a:r>
              <a:rPr lang="cs-CZ" sz="1800" kern="1200" dirty="0" smtClean="0">
                <a:effectLst/>
                <a:cs typeface="Arial" charset="0"/>
              </a:rPr>
              <a:t>(D) - USA, Kanada, Litva, Polsko</a:t>
            </a:r>
            <a:endParaRPr lang="cs-CZ" sz="1800" dirty="0" smtClean="0"/>
          </a:p>
        </p:txBody>
      </p:sp>
      <p:graphicFrame>
        <p:nvGraphicFramePr>
          <p:cNvPr id="6" name="Zástupný symbol pro obsah 5"/>
          <p:cNvGraphicFramePr>
            <a:graphicFrameLocks/>
          </p:cNvGraphicFramePr>
          <p:nvPr/>
        </p:nvGraphicFramePr>
        <p:xfrm>
          <a:off x="468313" y="1221581"/>
          <a:ext cx="8229600" cy="18820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7280"/>
                <a:gridCol w="3429024"/>
                <a:gridCol w="3543296"/>
              </a:tblGrid>
              <a:tr h="274302">
                <a:tc>
                  <a:txBody>
                    <a:bodyPr/>
                    <a:lstStyle/>
                    <a:p>
                      <a:endParaRPr lang="cs-CZ" sz="1400" b="1" dirty="0">
                        <a:solidFill>
                          <a:srgbClr val="000000"/>
                        </a:solidFill>
                      </a:endParaRPr>
                    </a:p>
                  </a:txBody>
                  <a:tcPr marT="34281" marB="34281"/>
                </a:tc>
                <a:tc>
                  <a:txBody>
                    <a:bodyPr/>
                    <a:lstStyle/>
                    <a:p>
                      <a:r>
                        <a:rPr lang="cs-CZ" sz="1400" b="1" dirty="0" smtClean="0">
                          <a:solidFill>
                            <a:srgbClr val="000000"/>
                          </a:solidFill>
                        </a:rPr>
                        <a:t>Samoregulace</a:t>
                      </a:r>
                      <a:endParaRPr lang="cs-CZ" sz="1400" b="1" dirty="0">
                        <a:solidFill>
                          <a:srgbClr val="000000"/>
                        </a:solidFill>
                      </a:endParaRPr>
                    </a:p>
                  </a:txBody>
                  <a:tcPr marT="34281" marB="34281"/>
                </a:tc>
                <a:tc>
                  <a:txBody>
                    <a:bodyPr/>
                    <a:lstStyle/>
                    <a:p>
                      <a:r>
                        <a:rPr lang="cs-CZ" sz="1400" b="1" dirty="0" smtClean="0">
                          <a:solidFill>
                            <a:srgbClr val="000000"/>
                          </a:solidFill>
                        </a:rPr>
                        <a:t>Zákonná regulace</a:t>
                      </a:r>
                      <a:endParaRPr lang="cs-CZ" sz="1400" b="1" dirty="0">
                        <a:solidFill>
                          <a:srgbClr val="000000"/>
                        </a:solidFill>
                      </a:endParaRPr>
                    </a:p>
                  </a:txBody>
                  <a:tcPr marT="34281" marB="34281"/>
                </a:tc>
              </a:tr>
              <a:tr h="800082">
                <a:tc>
                  <a:txBody>
                    <a:bodyPr/>
                    <a:lstStyle/>
                    <a:p>
                      <a:r>
                        <a:rPr lang="cs-CZ" sz="1200" b="1" dirty="0" smtClean="0">
                          <a:solidFill>
                            <a:srgbClr val="000000"/>
                          </a:solidFill>
                        </a:rPr>
                        <a:t>Dobrovolné</a:t>
                      </a:r>
                      <a:endParaRPr lang="cs-CZ" sz="1200" b="1" dirty="0">
                        <a:solidFill>
                          <a:srgbClr val="000000"/>
                        </a:solidFill>
                      </a:endParaRPr>
                    </a:p>
                  </a:txBody>
                  <a:tcPr marT="34281" marB="34281"/>
                </a:tc>
                <a:tc>
                  <a:txBody>
                    <a:bodyPr/>
                    <a:lstStyle/>
                    <a:p>
                      <a:r>
                        <a:rPr lang="cs-CZ" sz="1200" b="1" dirty="0" smtClean="0">
                          <a:solidFill>
                            <a:srgbClr val="000000"/>
                          </a:solidFill>
                        </a:rPr>
                        <a:t>(A) doporučení, nepovinné etické kodexy</a:t>
                      </a:r>
                      <a:endParaRPr lang="cs-CZ" sz="1200" b="1" dirty="0">
                        <a:solidFill>
                          <a:srgbClr val="000000"/>
                        </a:solidFill>
                      </a:endParaRPr>
                    </a:p>
                  </a:txBody>
                  <a:tcPr marT="34281" marB="34281"/>
                </a:tc>
                <a:tc>
                  <a:txBody>
                    <a:bodyPr/>
                    <a:lstStyle/>
                    <a:p>
                      <a:r>
                        <a:rPr lang="cs-CZ" sz="1200" b="1" dirty="0" smtClean="0">
                          <a:solidFill>
                            <a:srgbClr val="000000"/>
                          </a:solidFill>
                        </a:rPr>
                        <a:t>(B)</a:t>
                      </a:r>
                      <a:r>
                        <a:rPr lang="cs-CZ" sz="1200" b="1" baseline="0" dirty="0" smtClean="0">
                          <a:solidFill>
                            <a:srgbClr val="000000"/>
                          </a:solidFill>
                        </a:rPr>
                        <a:t> Zákony či pravidla, která v případě splnění požadavků odmění registrované určitým privilegiem – dobrovolné přihlášení</a:t>
                      </a:r>
                      <a:endParaRPr lang="cs-CZ" sz="1200" b="1" dirty="0">
                        <a:solidFill>
                          <a:srgbClr val="000000"/>
                        </a:solidFill>
                      </a:endParaRPr>
                    </a:p>
                  </a:txBody>
                  <a:tcPr marT="34281" marB="34281"/>
                </a:tc>
              </a:tr>
              <a:tr h="800082">
                <a:tc>
                  <a:txBody>
                    <a:bodyPr/>
                    <a:lstStyle/>
                    <a:p>
                      <a:r>
                        <a:rPr lang="cs-CZ" sz="1200" b="1" dirty="0" smtClean="0">
                          <a:solidFill>
                            <a:srgbClr val="000000"/>
                          </a:solidFill>
                        </a:rPr>
                        <a:t>Povinné</a:t>
                      </a:r>
                      <a:endParaRPr lang="cs-CZ" sz="1200" b="1" dirty="0">
                        <a:solidFill>
                          <a:srgbClr val="000000"/>
                        </a:solidFill>
                      </a:endParaRPr>
                    </a:p>
                  </a:txBody>
                  <a:tcPr marT="34281" marB="34281"/>
                </a:tc>
                <a:tc>
                  <a:txBody>
                    <a:bodyPr/>
                    <a:lstStyle/>
                    <a:p>
                      <a:r>
                        <a:rPr lang="cs-CZ" sz="1200" b="1" dirty="0" smtClean="0">
                          <a:solidFill>
                            <a:srgbClr val="000000"/>
                          </a:solidFill>
                        </a:rPr>
                        <a:t>(C)</a:t>
                      </a:r>
                      <a:r>
                        <a:rPr lang="cs-CZ" sz="1200" b="1" baseline="0" dirty="0" smtClean="0">
                          <a:solidFill>
                            <a:srgbClr val="000000"/>
                          </a:solidFill>
                        </a:rPr>
                        <a:t> Závazné povinnosti stanovené zastřešující asociací (povinné etické kodexy, povinné zveřejňování seznamů klientů)</a:t>
                      </a:r>
                      <a:endParaRPr lang="cs-CZ" sz="1200" b="1" dirty="0">
                        <a:solidFill>
                          <a:srgbClr val="000000"/>
                        </a:solidFill>
                      </a:endParaRPr>
                    </a:p>
                  </a:txBody>
                  <a:tcPr marT="34281" marB="34281"/>
                </a:tc>
                <a:tc>
                  <a:txBody>
                    <a:bodyPr/>
                    <a:lstStyle/>
                    <a:p>
                      <a:r>
                        <a:rPr lang="cs-CZ" sz="1200" b="1" dirty="0" smtClean="0">
                          <a:solidFill>
                            <a:srgbClr val="000000"/>
                          </a:solidFill>
                        </a:rPr>
                        <a:t>(D) Zákony stanovující závazné povinnosti pro všechny subjekty v oboru</a:t>
                      </a:r>
                      <a:endParaRPr lang="cs-CZ" sz="1200" b="1" dirty="0">
                        <a:solidFill>
                          <a:srgbClr val="000000"/>
                        </a:solidFill>
                      </a:endParaRPr>
                    </a:p>
                  </a:txBody>
                  <a:tcPr marT="34281" marB="34281"/>
                </a:tc>
              </a:tr>
            </a:tbl>
          </a:graphicData>
        </a:graphic>
      </p:graphicFrame>
      <p:sp>
        <p:nvSpPr>
          <p:cNvPr id="34839" name="Obdélník 6"/>
          <p:cNvSpPr>
            <a:spLocks noChangeArrowheads="1"/>
          </p:cNvSpPr>
          <p:nvPr/>
        </p:nvSpPr>
        <p:spPr bwMode="auto">
          <a:xfrm>
            <a:off x="395289" y="3112294"/>
            <a:ext cx="2047355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100" i="1">
                <a:solidFill>
                  <a:schemeClr val="tx2"/>
                </a:solidFill>
              </a:rPr>
              <a:t>Pramen: Kalniš, 2005; upraveno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7444680" cy="507703"/>
          </a:xfrm>
        </p:spPr>
        <p:txBody>
          <a:bodyPr/>
          <a:lstStyle/>
          <a:p>
            <a:pPr>
              <a:defRPr/>
            </a:pPr>
            <a:r>
              <a:rPr lang="cs-CZ" sz="2800" b="1" dirty="0" smtClean="0"/>
              <a:t>Tři typy zákonné regulace lobbingu</a:t>
            </a:r>
            <a:endParaRPr lang="cs-CZ" sz="28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6BC694-C01D-4EF1-901B-AE77DEFE2254}" type="slidenum">
              <a:rPr lang="cs-CZ" smtClean="0"/>
              <a:pPr>
                <a:defRPr/>
              </a:pPr>
              <a:t>24</a:t>
            </a:fld>
            <a:endParaRPr lang="cs-CZ"/>
          </a:p>
        </p:txBody>
      </p:sp>
      <p:graphicFrame>
        <p:nvGraphicFramePr>
          <p:cNvPr id="6" name="Group 40"/>
          <p:cNvGraphicFramePr>
            <a:graphicFrameLocks noGrp="1"/>
          </p:cNvGraphicFramePr>
          <p:nvPr>
            <p:ph idx="4294967295"/>
          </p:nvPr>
        </p:nvGraphicFramePr>
        <p:xfrm>
          <a:off x="381000" y="971550"/>
          <a:ext cx="8229600" cy="2445968"/>
        </p:xfrm>
        <a:graphic>
          <a:graphicData uri="http://schemas.openxmlformats.org/drawingml/2006/table">
            <a:tbl>
              <a:tblPr/>
              <a:tblGrid>
                <a:gridCol w="2057400"/>
                <a:gridCol w="1985963"/>
                <a:gridCol w="2128837"/>
                <a:gridCol w="2057400"/>
              </a:tblGrid>
              <a:tr h="38860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Vybraná kritéria</a:t>
                      </a:r>
                    </a:p>
                  </a:txBody>
                  <a:tcPr marT="34283" marB="3428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Málo regulované systémy</a:t>
                      </a:r>
                    </a:p>
                  </a:txBody>
                  <a:tcPr marT="34283" marB="3428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Středně regulované systémy</a:t>
                      </a:r>
                    </a:p>
                  </a:txBody>
                  <a:tcPr marT="34283" marB="3428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Vysoce regulované systémy</a:t>
                      </a:r>
                    </a:p>
                  </a:txBody>
                  <a:tcPr marT="34283" marB="3428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8004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  <a:cs typeface="Arial" charset="0"/>
                        </a:rPr>
                        <a:t>Lobbisté jsou definováni jako</a:t>
                      </a:r>
                    </a:p>
                  </a:txBody>
                  <a:tcPr marT="34283" marB="3428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  <a:cs typeface="Arial" charset="0"/>
                        </a:rPr>
                        <a:t>lobbující pouze pro třetí strany</a:t>
                      </a:r>
                    </a:p>
                  </a:txBody>
                  <a:tcPr marT="34283" marB="3428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  <a:cs typeface="Arial" charset="0"/>
                        </a:rPr>
                        <a:t>firemní lobbisté zaměstnaní ZS nebo organizacemi</a:t>
                      </a:r>
                    </a:p>
                  </a:txBody>
                  <a:tcPr marT="34283" marB="3428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  <a:cs typeface="Arial" charset="0"/>
                        </a:rPr>
                        <a:t>firemní lobbisté; osoby lobbující na svůj účet nebo pracující pro charitu</a:t>
                      </a:r>
                    </a:p>
                  </a:txBody>
                  <a:tcPr marT="34283" marB="3428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  <a:cs typeface="Arial" charset="0"/>
                        </a:rPr>
                        <a:t>Pravidla pro registraci</a:t>
                      </a:r>
                    </a:p>
                  </a:txBody>
                  <a:tcPr marT="34283" marB="3428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  <a:cs typeface="Arial" charset="0"/>
                        </a:rPr>
                        <a:t>existují, ale málo detailních informací</a:t>
                      </a:r>
                    </a:p>
                  </a:txBody>
                  <a:tcPr marT="34283" marB="3428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  <a:cs typeface="Arial" charset="0"/>
                        </a:rPr>
                        <a:t>existují; jsou požadovány detailnější informace</a:t>
                      </a:r>
                    </a:p>
                  </a:txBody>
                  <a:tcPr marT="34283" marB="3428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  <a:cs typeface="Arial" charset="0"/>
                        </a:rPr>
                        <a:t>precizní a detailní informace</a:t>
                      </a:r>
                    </a:p>
                  </a:txBody>
                  <a:tcPr marT="34283" marB="3428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7543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  <a:cs typeface="Arial" charset="0"/>
                        </a:rPr>
                        <a:t>Přiznání výdajů a nákladů</a:t>
                      </a:r>
                    </a:p>
                  </a:txBody>
                  <a:tcPr marT="34283" marB="3428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  <a:cs typeface="Arial" charset="0"/>
                        </a:rPr>
                        <a:t>neexistuje ani pro  lobbisty, ani pro jejich zaměstnavatele</a:t>
                      </a:r>
                    </a:p>
                  </a:txBody>
                  <a:tcPr marT="34283" marB="3428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  <a:cs typeface="Arial" charset="0"/>
                        </a:rPr>
                        <a:t>určitá pravidla pro přiznání nákladů lobbisty; neexistuje regulace pro přiznání výdajů ze strany zaměstnavatelů (klientů)</a:t>
                      </a:r>
                    </a:p>
                  </a:txBody>
                  <a:tcPr marT="34283" marB="3428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  <a:cs typeface="Arial" charset="0"/>
                        </a:rPr>
                        <a:t>přísná pravidla na výdaje lobbistů; existuje i regulace výdajů zaměstnavatelů (klientů)</a:t>
                      </a:r>
                    </a:p>
                  </a:txBody>
                  <a:tcPr marT="34283" marB="3428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48004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  <a:cs typeface="Arial" charset="0"/>
                        </a:rPr>
                        <a:t>Vynutitelnost</a:t>
                      </a:r>
                    </a:p>
                  </a:txBody>
                  <a:tcPr marT="34283" marB="3428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  <a:cs typeface="Arial" charset="0"/>
                        </a:rPr>
                        <a:t>malé investice do vynucovací schopnosti státem</a:t>
                      </a:r>
                    </a:p>
                  </a:txBody>
                  <a:tcPr marT="34283" marB="3428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  <a:cs typeface="Arial" charset="0"/>
                        </a:rPr>
                        <a:t>existuje nástroj, ale v praxi je zřídka využíván</a:t>
                      </a:r>
                    </a:p>
                  </a:txBody>
                  <a:tcPr marT="34283" marB="3428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  <a:cs typeface="Arial" charset="0"/>
                        </a:rPr>
                        <a:t>státní agentura může a často provádí povinné revize/audity</a:t>
                      </a:r>
                    </a:p>
                  </a:txBody>
                  <a:tcPr marT="34283" marB="3428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  <p:sp>
        <p:nvSpPr>
          <p:cNvPr id="36900" name="Obdélník 6"/>
          <p:cNvSpPr>
            <a:spLocks noChangeArrowheads="1"/>
          </p:cNvSpPr>
          <p:nvPr/>
        </p:nvSpPr>
        <p:spPr bwMode="auto">
          <a:xfrm>
            <a:off x="381000" y="3409950"/>
            <a:ext cx="8208963" cy="13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100" i="1" dirty="0"/>
              <a:t>Pramen: </a:t>
            </a:r>
            <a:r>
              <a:rPr lang="cs-CZ" sz="1100" i="1" dirty="0" err="1"/>
              <a:t>Chari</a:t>
            </a:r>
            <a:r>
              <a:rPr lang="cs-CZ" sz="1100" i="1" dirty="0"/>
              <a:t>, </a:t>
            </a:r>
            <a:r>
              <a:rPr lang="cs-CZ" sz="1100" i="1" dirty="0" err="1"/>
              <a:t>Murphy</a:t>
            </a:r>
            <a:r>
              <a:rPr lang="cs-CZ" sz="1100" i="1" dirty="0"/>
              <a:t> (2006)</a:t>
            </a:r>
            <a:r>
              <a:rPr lang="cs-CZ" sz="1100" i="1" dirty="0" err="1"/>
              <a:t>Chari</a:t>
            </a:r>
            <a:r>
              <a:rPr lang="cs-CZ" sz="1100" i="1" dirty="0"/>
              <a:t>, </a:t>
            </a:r>
            <a:r>
              <a:rPr lang="cs-CZ" sz="1100" i="1" dirty="0" err="1"/>
              <a:t>Murphy</a:t>
            </a:r>
            <a:r>
              <a:rPr lang="cs-CZ" sz="1100" i="1" dirty="0"/>
              <a:t>, </a:t>
            </a:r>
            <a:r>
              <a:rPr lang="cs-CZ" sz="1100" i="1" dirty="0" err="1"/>
              <a:t>Hogan</a:t>
            </a:r>
            <a:r>
              <a:rPr lang="cs-CZ" sz="1100" i="1" dirty="0"/>
              <a:t> (2007)</a:t>
            </a:r>
            <a:r>
              <a:rPr lang="cs-CZ" sz="1100" i="1" dirty="0" err="1"/>
              <a:t>Griffith</a:t>
            </a:r>
            <a:r>
              <a:rPr lang="cs-CZ" sz="1100" i="1" dirty="0"/>
              <a:t> (2008).</a:t>
            </a:r>
          </a:p>
          <a:p>
            <a:endParaRPr lang="cs-CZ" sz="1400" i="1" dirty="0">
              <a:solidFill>
                <a:schemeClr val="tx2"/>
              </a:solidFill>
            </a:endParaRPr>
          </a:p>
          <a:p>
            <a:r>
              <a:rPr lang="cs-CZ" dirty="0">
                <a:solidFill>
                  <a:srgbClr val="000000"/>
                </a:solidFill>
              </a:rPr>
              <a:t>Málo regulované </a:t>
            </a:r>
            <a:r>
              <a:rPr lang="cs-CZ" dirty="0" smtClean="0">
                <a:solidFill>
                  <a:srgbClr val="000000"/>
                </a:solidFill>
              </a:rPr>
              <a:t>systémy </a:t>
            </a:r>
            <a:r>
              <a:rPr lang="cs-CZ" dirty="0">
                <a:solidFill>
                  <a:srgbClr val="000000"/>
                </a:solidFill>
              </a:rPr>
              <a:t>– Evropský Parlament, Německo, Francie</a:t>
            </a:r>
          </a:p>
          <a:p>
            <a:r>
              <a:rPr lang="cs-CZ" dirty="0">
                <a:solidFill>
                  <a:srgbClr val="000000"/>
                </a:solidFill>
              </a:rPr>
              <a:t>Středně regulované systémy – </a:t>
            </a:r>
            <a:r>
              <a:rPr lang="cs-CZ" dirty="0" smtClean="0">
                <a:solidFill>
                  <a:srgbClr val="000000"/>
                </a:solidFill>
              </a:rPr>
              <a:t> Austrálie</a:t>
            </a:r>
            <a:r>
              <a:rPr lang="cs-CZ" dirty="0">
                <a:solidFill>
                  <a:srgbClr val="000000"/>
                </a:solidFill>
              </a:rPr>
              <a:t>, Polsko, Litva</a:t>
            </a:r>
          </a:p>
          <a:p>
            <a:r>
              <a:rPr lang="cs-CZ" dirty="0">
                <a:solidFill>
                  <a:srgbClr val="000000"/>
                </a:solidFill>
              </a:rPr>
              <a:t>Vysoce regulované systémy  – USA, Kanada, Maďarsko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821488" cy="507703"/>
          </a:xfrm>
        </p:spPr>
        <p:txBody>
          <a:bodyPr/>
          <a:lstStyle/>
          <a:p>
            <a:r>
              <a:rPr lang="pl-PL" sz="2800" b="1" dirty="0" smtClean="0"/>
              <a:t>Konkrétní požadavky na efektivní regulaci v ČR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25</a:t>
            </a:fld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52400" y="819150"/>
            <a:ext cx="8229600" cy="4400550"/>
          </a:xfrm>
          <a:prstGeom prst="rect">
            <a:avLst/>
          </a:prstGeom>
        </p:spPr>
        <p:txBody>
          <a:bodyPr>
            <a:noAutofit/>
          </a:bodyPr>
          <a:lstStyle/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200" b="1" i="1" dirty="0" smtClean="0">
                <a:solidFill>
                  <a:srgbClr val="307871"/>
                </a:solidFill>
              </a:rPr>
              <a:t>Lobbisté</a:t>
            </a:r>
          </a:p>
          <a:p>
            <a:pPr marL="1371600" indent="-45720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200" dirty="0" smtClean="0">
                <a:solidFill>
                  <a:srgbClr val="000000"/>
                </a:solidFill>
              </a:rPr>
              <a:t>registrovat se</a:t>
            </a:r>
          </a:p>
          <a:p>
            <a:pPr marL="1371600" indent="-45720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200" dirty="0" smtClean="0">
                <a:solidFill>
                  <a:srgbClr val="000000"/>
                </a:solidFill>
              </a:rPr>
              <a:t>zveřejnit svého zaměstnavatele, dobu a způsob uskutečnění lobbingu téma (předmět) lobbingu, jméno a instituci lobbovaného</a:t>
            </a:r>
          </a:p>
          <a:p>
            <a:pPr marL="1371600" indent="-45720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200" dirty="0" smtClean="0">
                <a:solidFill>
                  <a:srgbClr val="000000"/>
                </a:solidFill>
              </a:rPr>
              <a:t>odevzdávat finanční zprávu, přijmout audit kontrolního orgánu</a:t>
            </a:r>
          </a:p>
          <a:p>
            <a:pPr marL="1371600" indent="-45720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200" dirty="0" smtClean="0">
                <a:solidFill>
                  <a:srgbClr val="000000"/>
                </a:solidFill>
              </a:rPr>
              <a:t>podepsat etický kodex</a:t>
            </a:r>
          </a:p>
          <a:p>
            <a:pPr marL="1371600" indent="-45720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  <a:tabLst>
                <a:tab pos="1371600" algn="l"/>
              </a:tabLst>
            </a:pPr>
            <a:endParaRPr lang="cs-CZ" sz="2200" dirty="0" smtClean="0">
              <a:solidFill>
                <a:srgbClr val="000000"/>
              </a:solidFill>
            </a:endParaRP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200" dirty="0" smtClean="0">
              <a:solidFill>
                <a:srgbClr val="000000"/>
              </a:solidFill>
            </a:endParaRP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200" dirty="0" smtClean="0">
              <a:solidFill>
                <a:srgbClr val="000000"/>
              </a:solidFill>
            </a:endParaRPr>
          </a:p>
          <a:p>
            <a:pPr marL="28575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200" dirty="0">
              <a:solidFill>
                <a:srgbClr val="000000"/>
              </a:solidFill>
            </a:endParaRP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200" dirty="0">
              <a:solidFill>
                <a:srgbClr val="000000"/>
              </a:solidFill>
            </a:endParaRPr>
          </a:p>
          <a:p>
            <a:pPr marL="914400" indent="0" algn="just">
              <a:spcBef>
                <a:spcPts val="0"/>
              </a:spcBef>
              <a:buClr>
                <a:schemeClr val="tx1"/>
              </a:buClr>
              <a:buSzPct val="120000"/>
              <a:buNone/>
              <a:tabLst>
                <a:tab pos="1371600" algn="l"/>
              </a:tabLst>
            </a:pPr>
            <a:endParaRPr lang="cs-CZ" sz="2200" dirty="0">
              <a:solidFill>
                <a:srgbClr val="000000"/>
              </a:solidFill>
            </a:endParaRPr>
          </a:p>
          <a:p>
            <a:pPr marL="91440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  <a:tabLst>
                <a:tab pos="1371600" algn="l"/>
              </a:tabLst>
            </a:pPr>
            <a:endParaRPr lang="cs-CZ" sz="2000" dirty="0">
              <a:solidFill>
                <a:srgbClr val="000000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 smtClean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000" b="1" i="1" u="sng" dirty="0">
              <a:solidFill>
                <a:srgbClr val="307871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2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38179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821488" cy="507703"/>
          </a:xfrm>
        </p:spPr>
        <p:txBody>
          <a:bodyPr/>
          <a:lstStyle/>
          <a:p>
            <a:r>
              <a:rPr lang="pl-PL" sz="2800" b="1" dirty="0" smtClean="0"/>
              <a:t>Konkrétní požadavky na efektivní regulaci v ČR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26</a:t>
            </a:fld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52400" y="819150"/>
            <a:ext cx="8229600" cy="4400550"/>
          </a:xfrm>
          <a:prstGeom prst="rect">
            <a:avLst/>
          </a:prstGeom>
        </p:spPr>
        <p:txBody>
          <a:bodyPr>
            <a:noAutofit/>
          </a:bodyPr>
          <a:lstStyle/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200" b="1" i="1" dirty="0" smtClean="0">
                <a:solidFill>
                  <a:srgbClr val="307871"/>
                </a:solidFill>
              </a:rPr>
              <a:t>Lobbovaní</a:t>
            </a:r>
          </a:p>
          <a:p>
            <a:pPr marL="1371600" indent="-45720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200" dirty="0" smtClean="0">
                <a:solidFill>
                  <a:srgbClr val="000000"/>
                </a:solidFill>
              </a:rPr>
              <a:t>vést otevřený veřejný diář</a:t>
            </a:r>
          </a:p>
          <a:p>
            <a:pPr marL="1371600" indent="-45720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200" dirty="0" smtClean="0">
                <a:solidFill>
                  <a:srgbClr val="000000"/>
                </a:solidFill>
              </a:rPr>
              <a:t>zveřejnit jméno lobbisty,</a:t>
            </a:r>
          </a:p>
          <a:p>
            <a:pPr marL="1371600" indent="-45720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200" dirty="0" smtClean="0">
                <a:solidFill>
                  <a:srgbClr val="000000"/>
                </a:solidFill>
              </a:rPr>
              <a:t>zveřejnit, s kým lobbovaný jednal o daném tématu,</a:t>
            </a:r>
          </a:p>
          <a:p>
            <a:pPr marL="1371600" indent="-45720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200" dirty="0" smtClean="0">
                <a:solidFill>
                  <a:srgbClr val="000000"/>
                </a:solidFill>
              </a:rPr>
              <a:t>zveřejňovat finanční zájmy a obdržené dary,</a:t>
            </a:r>
          </a:p>
          <a:p>
            <a:pPr marL="1371600" indent="-45720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200" dirty="0" smtClean="0">
                <a:solidFill>
                  <a:srgbClr val="000000"/>
                </a:solidFill>
              </a:rPr>
              <a:t>zákaz výkonu činnosti po určitou dobu (lobbovaní se nemohou stát lobbisty a naopak, </a:t>
            </a:r>
            <a:r>
              <a:rPr lang="cs-CZ" sz="2200" dirty="0" err="1" smtClean="0">
                <a:solidFill>
                  <a:srgbClr val="000000"/>
                </a:solidFill>
              </a:rPr>
              <a:t>cooling</a:t>
            </a:r>
            <a:r>
              <a:rPr lang="cs-CZ" sz="2200" dirty="0" smtClean="0">
                <a:solidFill>
                  <a:srgbClr val="000000"/>
                </a:solidFill>
              </a:rPr>
              <a:t>-</a:t>
            </a:r>
            <a:r>
              <a:rPr lang="cs-CZ" sz="2200" dirty="0" err="1" smtClean="0">
                <a:solidFill>
                  <a:srgbClr val="000000"/>
                </a:solidFill>
              </a:rPr>
              <a:t>off</a:t>
            </a:r>
            <a:r>
              <a:rPr lang="cs-CZ" sz="2200" dirty="0" smtClean="0">
                <a:solidFill>
                  <a:srgbClr val="000000"/>
                </a:solidFill>
              </a:rPr>
              <a:t> period),</a:t>
            </a:r>
          </a:p>
          <a:p>
            <a:pPr marL="1371600" indent="-45720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200" dirty="0" smtClean="0">
                <a:solidFill>
                  <a:srgbClr val="000000"/>
                </a:solidFill>
              </a:rPr>
              <a:t>podepsat etický kodex</a:t>
            </a:r>
          </a:p>
          <a:p>
            <a:pPr marL="1371600" indent="-45720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  <a:tabLst>
                <a:tab pos="1371600" algn="l"/>
              </a:tabLst>
            </a:pPr>
            <a:endParaRPr lang="cs-CZ" sz="2200" dirty="0" smtClean="0">
              <a:solidFill>
                <a:srgbClr val="000000"/>
              </a:solidFill>
            </a:endParaRP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200" dirty="0" smtClean="0">
              <a:solidFill>
                <a:srgbClr val="000000"/>
              </a:solidFill>
            </a:endParaRP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200" dirty="0" smtClean="0">
              <a:solidFill>
                <a:srgbClr val="000000"/>
              </a:solidFill>
            </a:endParaRPr>
          </a:p>
          <a:p>
            <a:pPr marL="28575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200" dirty="0">
              <a:solidFill>
                <a:srgbClr val="000000"/>
              </a:solidFill>
            </a:endParaRP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200" dirty="0">
              <a:solidFill>
                <a:srgbClr val="000000"/>
              </a:solidFill>
            </a:endParaRPr>
          </a:p>
          <a:p>
            <a:pPr marL="914400" indent="0" algn="just">
              <a:spcBef>
                <a:spcPts val="0"/>
              </a:spcBef>
              <a:buClr>
                <a:schemeClr val="tx1"/>
              </a:buClr>
              <a:buSzPct val="120000"/>
              <a:buNone/>
              <a:tabLst>
                <a:tab pos="1371600" algn="l"/>
              </a:tabLst>
            </a:pPr>
            <a:endParaRPr lang="cs-CZ" sz="2200" dirty="0">
              <a:solidFill>
                <a:srgbClr val="000000"/>
              </a:solidFill>
            </a:endParaRPr>
          </a:p>
          <a:p>
            <a:pPr marL="91440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  <a:tabLst>
                <a:tab pos="1371600" algn="l"/>
              </a:tabLst>
            </a:pPr>
            <a:endParaRPr lang="cs-CZ" sz="2000" dirty="0">
              <a:solidFill>
                <a:srgbClr val="000000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 smtClean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000" b="1" i="1" u="sng" dirty="0">
              <a:solidFill>
                <a:srgbClr val="307871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2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38179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821488" cy="507703"/>
          </a:xfrm>
        </p:spPr>
        <p:txBody>
          <a:bodyPr/>
          <a:lstStyle/>
          <a:p>
            <a:r>
              <a:rPr lang="pl-PL" sz="2800" b="1" dirty="0" smtClean="0"/>
              <a:t>Přínosy legislativní regulace lobbingu v ČR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27</a:t>
            </a:fld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52400" y="819150"/>
            <a:ext cx="7543800" cy="4400550"/>
          </a:xfrm>
          <a:prstGeom prst="rect">
            <a:avLst/>
          </a:prstGeom>
        </p:spPr>
        <p:txBody>
          <a:bodyPr>
            <a:noAutofit/>
          </a:bodyPr>
          <a:lstStyle/>
          <a:p>
            <a:pPr marL="569913" indent="-284163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200" dirty="0" smtClean="0">
                <a:solidFill>
                  <a:srgbClr val="000000"/>
                </a:solidFill>
              </a:rPr>
              <a:t>Zlepšení fungování institucí jako základního kamene konkurenceschopnosti</a:t>
            </a:r>
          </a:p>
          <a:p>
            <a:pPr marL="569913" indent="-284163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200" dirty="0" smtClean="0">
                <a:solidFill>
                  <a:srgbClr val="000000"/>
                </a:solidFill>
              </a:rPr>
              <a:t>Posílení veřejné kontroly</a:t>
            </a:r>
          </a:p>
          <a:p>
            <a:pPr marL="569913" indent="-284163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200" dirty="0" smtClean="0">
                <a:solidFill>
                  <a:srgbClr val="000000"/>
                </a:solidFill>
              </a:rPr>
              <a:t>Transparentnost a odpovědnost výkonu veřejné správy</a:t>
            </a:r>
          </a:p>
          <a:p>
            <a:pPr marL="569913" indent="-284163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200" dirty="0" smtClean="0">
                <a:solidFill>
                  <a:srgbClr val="000000"/>
                </a:solidFill>
              </a:rPr>
              <a:t>Zamezení plýtvání veřejných prostředků</a:t>
            </a:r>
          </a:p>
          <a:p>
            <a:pPr marL="569913" indent="-284163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200" dirty="0" smtClean="0">
                <a:solidFill>
                  <a:srgbClr val="000000"/>
                </a:solidFill>
              </a:rPr>
              <a:t>Potlačení korupce</a:t>
            </a:r>
          </a:p>
          <a:p>
            <a:pPr marL="569913" indent="-284163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200" dirty="0" smtClean="0">
              <a:solidFill>
                <a:srgbClr val="000000"/>
              </a:solidFill>
            </a:endParaRPr>
          </a:p>
          <a:p>
            <a:pPr marL="1371600" indent="-457200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  <a:tabLst>
                <a:tab pos="1371600" algn="l"/>
              </a:tabLst>
            </a:pPr>
            <a:endParaRPr lang="cs-CZ" sz="2200" dirty="0" smtClean="0">
              <a:solidFill>
                <a:srgbClr val="000000"/>
              </a:solidFill>
            </a:endParaRPr>
          </a:p>
          <a:p>
            <a:pPr marL="569913" indent="-284163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200" dirty="0" smtClean="0">
              <a:solidFill>
                <a:srgbClr val="000000"/>
              </a:solidFill>
            </a:endParaRPr>
          </a:p>
          <a:p>
            <a:pPr marL="569913" indent="-284163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200" dirty="0" smtClean="0">
              <a:solidFill>
                <a:srgbClr val="000000"/>
              </a:solidFill>
            </a:endParaRPr>
          </a:p>
          <a:p>
            <a:pPr marL="285750" indent="0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200" dirty="0">
              <a:solidFill>
                <a:srgbClr val="000000"/>
              </a:solidFill>
            </a:endParaRPr>
          </a:p>
          <a:p>
            <a:pPr marL="569913" indent="-284163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200" dirty="0">
              <a:solidFill>
                <a:srgbClr val="000000"/>
              </a:solidFill>
            </a:endParaRPr>
          </a:p>
          <a:p>
            <a:pPr marL="914400" indent="0">
              <a:spcBef>
                <a:spcPts val="0"/>
              </a:spcBef>
              <a:buClr>
                <a:schemeClr val="tx1"/>
              </a:buClr>
              <a:buSzPct val="120000"/>
              <a:buNone/>
              <a:tabLst>
                <a:tab pos="1371600" algn="l"/>
              </a:tabLst>
            </a:pPr>
            <a:endParaRPr lang="cs-CZ" sz="2200" dirty="0">
              <a:solidFill>
                <a:srgbClr val="000000"/>
              </a:solidFill>
            </a:endParaRPr>
          </a:p>
          <a:p>
            <a:pPr marL="914400" indent="0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  <a:tabLst>
                <a:tab pos="1371600" algn="l"/>
              </a:tabLst>
            </a:pPr>
            <a:endParaRPr lang="cs-CZ" sz="2000" dirty="0">
              <a:solidFill>
                <a:srgbClr val="000000"/>
              </a:solidFill>
            </a:endParaRPr>
          </a:p>
          <a:p>
            <a:pPr marL="0" indent="0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 smtClean="0">
              <a:solidFill>
                <a:srgbClr val="307871"/>
              </a:solidFill>
            </a:endParaRPr>
          </a:p>
          <a:p>
            <a:pPr marL="0" indent="0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>
              <a:solidFill>
                <a:srgbClr val="307871"/>
              </a:solidFill>
            </a:endParaRPr>
          </a:p>
          <a:p>
            <a:pPr marL="0" indent="0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000" b="1" i="1" u="sng" dirty="0">
              <a:solidFill>
                <a:srgbClr val="307871"/>
              </a:solidFill>
            </a:endParaRPr>
          </a:p>
          <a:p>
            <a:pPr marL="0" lvl="0" indent="0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dirty="0" smtClean="0">
              <a:solidFill>
                <a:srgbClr val="000000"/>
              </a:solidFill>
            </a:endParaRPr>
          </a:p>
          <a:p>
            <a:pPr lvl="0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lvl="0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200" dirty="0" smtClean="0">
              <a:solidFill>
                <a:srgbClr val="000000"/>
              </a:solidFill>
            </a:endParaRPr>
          </a:p>
          <a:p>
            <a:pPr lvl="0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38179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987574"/>
            <a:ext cx="8496944" cy="3672408"/>
          </a:xfrm>
        </p:spPr>
        <p:txBody>
          <a:bodyPr/>
          <a:lstStyle/>
          <a:p>
            <a:pPr algn="ctr">
              <a:spcBef>
                <a:spcPts val="1800"/>
              </a:spcBef>
              <a:spcAft>
                <a:spcPts val="3000"/>
              </a:spcAft>
            </a:pPr>
            <a:r>
              <a:rPr lang="cs-CZ" sz="3200" b="1" dirty="0" smtClean="0">
                <a:solidFill>
                  <a:srgbClr val="307871"/>
                </a:solidFill>
              </a:rPr>
              <a:t/>
            </a:r>
            <a:br>
              <a:rPr lang="cs-CZ" sz="3200" b="1" dirty="0" smtClean="0">
                <a:solidFill>
                  <a:srgbClr val="307871"/>
                </a:solidFill>
              </a:rPr>
            </a:br>
            <a:r>
              <a:rPr lang="cs-CZ" sz="3200" b="1" dirty="0">
                <a:solidFill>
                  <a:srgbClr val="307871"/>
                </a:solidFill>
              </a:rPr>
              <a:t/>
            </a:r>
            <a:br>
              <a:rPr lang="cs-CZ" sz="3200" b="1" dirty="0">
                <a:solidFill>
                  <a:srgbClr val="307871"/>
                </a:solidFill>
              </a:rPr>
            </a:br>
            <a:r>
              <a:rPr lang="cs-CZ" sz="3200" b="1" dirty="0" smtClean="0">
                <a:solidFill>
                  <a:srgbClr val="307871"/>
                </a:solidFill>
              </a:rPr>
              <a:t>Děkuji za pozornost a přeji hezký den</a:t>
            </a:r>
            <a:br>
              <a:rPr lang="cs-CZ" sz="3200" b="1" dirty="0" smtClean="0">
                <a:solidFill>
                  <a:srgbClr val="307871"/>
                </a:solidFill>
              </a:rPr>
            </a:br>
            <a:r>
              <a:rPr lang="cs-CZ" sz="3200" b="1" dirty="0" smtClean="0">
                <a:solidFill>
                  <a:srgbClr val="307871"/>
                </a:solidFill>
              </a:rPr>
              <a:t/>
            </a:r>
            <a:br>
              <a:rPr lang="cs-CZ" sz="3200" b="1" dirty="0" smtClean="0">
                <a:solidFill>
                  <a:srgbClr val="307871"/>
                </a:solidFill>
              </a:rPr>
            </a:br>
            <a:r>
              <a:rPr lang="cs-CZ" sz="4400" b="1" dirty="0">
                <a:latin typeface="Times New Roman" pitchFamily="18" charset="0"/>
                <a:cs typeface="Times New Roman" pitchFamily="18" charset="0"/>
              </a:rPr>
              <a:t>☺</a:t>
            </a:r>
            <a:endParaRPr lang="cs-CZ" sz="44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>
                <a:solidFill>
                  <a:srgbClr val="307871"/>
                </a:solidFill>
              </a:rPr>
              <a:pPr/>
              <a:t>28</a:t>
            </a:fld>
            <a:endParaRPr lang="cs-CZ" dirty="0">
              <a:solidFill>
                <a:srgbClr val="30787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52765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821488" cy="507703"/>
          </a:xfrm>
        </p:spPr>
        <p:txBody>
          <a:bodyPr/>
          <a:lstStyle/>
          <a:p>
            <a:r>
              <a:rPr lang="pl-PL" sz="2800" b="1" dirty="0" smtClean="0"/>
              <a:t>Kde se vzal lobbing v českém jazyce?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3</a:t>
            </a:fld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04800" y="819150"/>
            <a:ext cx="8280400" cy="38100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200" dirty="0" smtClean="0">
              <a:solidFill>
                <a:srgbClr val="000000"/>
              </a:solidFill>
            </a:endParaRP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200" dirty="0" smtClean="0">
                <a:solidFill>
                  <a:srgbClr val="000000"/>
                </a:solidFill>
              </a:rPr>
              <a:t>Ze slova lobby</a:t>
            </a: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200" dirty="0" smtClean="0">
                <a:solidFill>
                  <a:srgbClr val="000000"/>
                </a:solidFill>
              </a:rPr>
              <a:t>Lobby – podstatné jméno ženského rodu, v češtině nesklonné</a:t>
            </a: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200" dirty="0" smtClean="0">
                <a:solidFill>
                  <a:srgbClr val="000000"/>
                </a:solidFill>
              </a:rPr>
              <a:t>Odvozená slova zachovávají v základu dvě „</a:t>
            </a:r>
            <a:r>
              <a:rPr lang="cs-CZ" sz="2200" dirty="0" err="1" smtClean="0">
                <a:solidFill>
                  <a:srgbClr val="000000"/>
                </a:solidFill>
              </a:rPr>
              <a:t>bb</a:t>
            </a:r>
            <a:r>
              <a:rPr lang="cs-CZ" sz="2200" dirty="0" smtClean="0">
                <a:solidFill>
                  <a:srgbClr val="000000"/>
                </a:solidFill>
              </a:rPr>
              <a:t>“</a:t>
            </a: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200" dirty="0" smtClean="0">
                <a:solidFill>
                  <a:srgbClr val="000000"/>
                </a:solidFill>
              </a:rPr>
              <a:t>Píšeme tedy lobbování, lobbovat</a:t>
            </a: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200" dirty="0" smtClean="0">
                <a:solidFill>
                  <a:srgbClr val="000000"/>
                </a:solidFill>
              </a:rPr>
              <a:t>Přípony  - </a:t>
            </a:r>
            <a:r>
              <a:rPr lang="cs-CZ" sz="2200" dirty="0" err="1" smtClean="0">
                <a:solidFill>
                  <a:srgbClr val="000000"/>
                </a:solidFill>
              </a:rPr>
              <a:t>ista</a:t>
            </a:r>
            <a:r>
              <a:rPr lang="cs-CZ" sz="2200" dirty="0" smtClean="0">
                <a:solidFill>
                  <a:srgbClr val="000000"/>
                </a:solidFill>
              </a:rPr>
              <a:t>   a  - ismus se nepřipojují mechanicky, ale ze dvou samohlásek ( y a i ) zůstává jen „i“</a:t>
            </a: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200" dirty="0" smtClean="0">
                <a:solidFill>
                  <a:srgbClr val="000000"/>
                </a:solidFill>
              </a:rPr>
              <a:t>Píšeme tedy lobbista, lobbing, lobbismus </a:t>
            </a:r>
          </a:p>
          <a:p>
            <a:pPr marL="569913" indent="-284163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</a:pPr>
            <a:endParaRPr lang="cs-CZ" sz="2200" dirty="0" smtClean="0">
              <a:solidFill>
                <a:srgbClr val="000000"/>
              </a:solidFill>
            </a:endParaRPr>
          </a:p>
          <a:p>
            <a:pPr marL="569913" indent="-284163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200" dirty="0" smtClean="0">
              <a:solidFill>
                <a:srgbClr val="000000"/>
              </a:solidFill>
            </a:endParaRPr>
          </a:p>
          <a:p>
            <a:pPr marL="914400" indent="0" algn="just">
              <a:spcBef>
                <a:spcPts val="0"/>
              </a:spcBef>
              <a:buClr>
                <a:schemeClr val="tx1"/>
              </a:buClr>
              <a:buSzPct val="120000"/>
              <a:buNone/>
              <a:tabLst>
                <a:tab pos="1371600" algn="l"/>
              </a:tabLst>
            </a:pPr>
            <a:endParaRPr lang="cs-CZ" sz="2200" dirty="0">
              <a:solidFill>
                <a:srgbClr val="000000"/>
              </a:solidFill>
            </a:endParaRPr>
          </a:p>
          <a:p>
            <a:pPr marL="91440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  <a:tabLst>
                <a:tab pos="1371600" algn="l"/>
              </a:tabLst>
            </a:pPr>
            <a:endParaRPr lang="cs-CZ" sz="2000" dirty="0">
              <a:solidFill>
                <a:srgbClr val="000000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 smtClean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000" b="1" i="1" u="sng" dirty="0">
              <a:solidFill>
                <a:srgbClr val="307871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2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65603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821488" cy="507703"/>
          </a:xfrm>
        </p:spPr>
        <p:txBody>
          <a:bodyPr/>
          <a:lstStyle/>
          <a:p>
            <a:r>
              <a:rPr lang="pl-PL" sz="2800" b="1" dirty="0" smtClean="0"/>
              <a:t>Lobby – výklad pojmu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4</a:t>
            </a:fld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04800" y="819150"/>
            <a:ext cx="8280400" cy="38100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de-DE" sz="2200" dirty="0" err="1" smtClean="0">
                <a:solidFill>
                  <a:srgbClr val="000000"/>
                </a:solidFill>
              </a:rPr>
              <a:t>Původ</a:t>
            </a:r>
            <a:r>
              <a:rPr lang="de-DE" sz="2200" dirty="0" smtClean="0">
                <a:solidFill>
                  <a:srgbClr val="000000"/>
                </a:solidFill>
              </a:rPr>
              <a:t> </a:t>
            </a:r>
            <a:r>
              <a:rPr lang="de-DE" sz="2200" dirty="0" err="1" smtClean="0">
                <a:solidFill>
                  <a:srgbClr val="000000"/>
                </a:solidFill>
              </a:rPr>
              <a:t>slova</a:t>
            </a:r>
            <a:r>
              <a:rPr lang="de-DE" sz="2200" dirty="0" smtClean="0">
                <a:solidFill>
                  <a:srgbClr val="000000"/>
                </a:solidFill>
              </a:rPr>
              <a:t> : z </a:t>
            </a:r>
            <a:r>
              <a:rPr lang="de-DE" sz="2200" dirty="0" err="1" smtClean="0">
                <a:solidFill>
                  <a:srgbClr val="000000"/>
                </a:solidFill>
              </a:rPr>
              <a:t>latiny</a:t>
            </a:r>
            <a:r>
              <a:rPr lang="de-DE" sz="2200" dirty="0" smtClean="0">
                <a:solidFill>
                  <a:srgbClr val="000000"/>
                </a:solidFill>
              </a:rPr>
              <a:t> LAUBIA - </a:t>
            </a:r>
            <a:r>
              <a:rPr lang="de-DE" sz="2200" dirty="0" err="1" smtClean="0">
                <a:solidFill>
                  <a:srgbClr val="000000"/>
                </a:solidFill>
              </a:rPr>
              <a:t>vstupní</a:t>
            </a:r>
            <a:r>
              <a:rPr lang="de-DE" sz="2200" dirty="0" smtClean="0">
                <a:solidFill>
                  <a:srgbClr val="000000"/>
                </a:solidFill>
              </a:rPr>
              <a:t> </a:t>
            </a:r>
            <a:r>
              <a:rPr lang="de-DE" sz="2200" dirty="0" err="1" smtClean="0">
                <a:solidFill>
                  <a:srgbClr val="000000"/>
                </a:solidFill>
              </a:rPr>
              <a:t>hala</a:t>
            </a:r>
            <a:endParaRPr lang="de-DE" sz="2200" dirty="0" smtClean="0">
              <a:solidFill>
                <a:srgbClr val="000000"/>
              </a:solidFill>
            </a:endParaRP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de-DE" sz="2200" dirty="0" err="1" smtClean="0">
                <a:solidFill>
                  <a:srgbClr val="000000"/>
                </a:solidFill>
              </a:rPr>
              <a:t>Pojem</a:t>
            </a:r>
            <a:r>
              <a:rPr lang="de-DE" sz="2200" dirty="0" smtClean="0">
                <a:solidFill>
                  <a:srgbClr val="000000"/>
                </a:solidFill>
              </a:rPr>
              <a:t> </a:t>
            </a:r>
            <a:r>
              <a:rPr lang="de-DE" sz="2200" dirty="0" err="1" smtClean="0">
                <a:solidFill>
                  <a:srgbClr val="000000"/>
                </a:solidFill>
              </a:rPr>
              <a:t>přichází</a:t>
            </a:r>
            <a:r>
              <a:rPr lang="de-DE" sz="2200" dirty="0" smtClean="0">
                <a:solidFill>
                  <a:srgbClr val="000000"/>
                </a:solidFill>
              </a:rPr>
              <a:t> z USA </a:t>
            </a:r>
          </a:p>
          <a:p>
            <a:pPr marL="1371600" indent="-45720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de-DE" sz="2200" dirty="0" smtClean="0">
                <a:solidFill>
                  <a:srgbClr val="000000"/>
                </a:solidFill>
              </a:rPr>
              <a:t>Lobby – </a:t>
            </a:r>
            <a:r>
              <a:rPr lang="de-DE" sz="2200" dirty="0" err="1" smtClean="0">
                <a:solidFill>
                  <a:srgbClr val="000000"/>
                </a:solidFill>
              </a:rPr>
              <a:t>hala</a:t>
            </a:r>
            <a:r>
              <a:rPr lang="de-DE" sz="2200" dirty="0" smtClean="0">
                <a:solidFill>
                  <a:srgbClr val="000000"/>
                </a:solidFill>
              </a:rPr>
              <a:t>, </a:t>
            </a:r>
            <a:r>
              <a:rPr lang="de-DE" sz="2200" dirty="0" err="1" smtClean="0">
                <a:solidFill>
                  <a:srgbClr val="000000"/>
                </a:solidFill>
              </a:rPr>
              <a:t>vestibul</a:t>
            </a:r>
            <a:r>
              <a:rPr lang="de-DE" sz="2200" dirty="0" smtClean="0">
                <a:solidFill>
                  <a:srgbClr val="000000"/>
                </a:solidFill>
              </a:rPr>
              <a:t>, </a:t>
            </a:r>
            <a:r>
              <a:rPr lang="de-DE" sz="2200" dirty="0" err="1" smtClean="0">
                <a:solidFill>
                  <a:srgbClr val="000000"/>
                </a:solidFill>
              </a:rPr>
              <a:t>předsálí</a:t>
            </a:r>
            <a:endParaRPr lang="de-DE" sz="2200" dirty="0" smtClean="0">
              <a:solidFill>
                <a:srgbClr val="000000"/>
              </a:solidFill>
            </a:endParaRPr>
          </a:p>
          <a:p>
            <a:pPr marL="1371600" indent="-45720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de-DE" sz="2200" dirty="0" smtClean="0">
                <a:solidFill>
                  <a:srgbClr val="000000"/>
                </a:solidFill>
              </a:rPr>
              <a:t>Lobby – </a:t>
            </a:r>
            <a:r>
              <a:rPr lang="de-DE" sz="2200" dirty="0" err="1" smtClean="0">
                <a:solidFill>
                  <a:srgbClr val="000000"/>
                </a:solidFill>
              </a:rPr>
              <a:t>nátlaková</a:t>
            </a:r>
            <a:r>
              <a:rPr lang="de-DE" sz="2200" dirty="0" smtClean="0">
                <a:solidFill>
                  <a:srgbClr val="000000"/>
                </a:solidFill>
              </a:rPr>
              <a:t> </a:t>
            </a:r>
            <a:r>
              <a:rPr lang="de-DE" sz="2200" dirty="0" err="1" smtClean="0">
                <a:solidFill>
                  <a:srgbClr val="000000"/>
                </a:solidFill>
              </a:rPr>
              <a:t>skupina</a:t>
            </a:r>
            <a:r>
              <a:rPr lang="de-DE" sz="2200" dirty="0" smtClean="0">
                <a:solidFill>
                  <a:srgbClr val="000000"/>
                </a:solidFill>
              </a:rPr>
              <a:t> </a:t>
            </a: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de-DE" sz="2200" dirty="0" smtClean="0">
              <a:solidFill>
                <a:srgbClr val="000000"/>
              </a:solidFill>
            </a:endParaRP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de-DE" sz="2200" dirty="0" err="1" smtClean="0">
                <a:solidFill>
                  <a:srgbClr val="000000"/>
                </a:solidFill>
              </a:rPr>
              <a:t>Nebo</a:t>
            </a:r>
            <a:r>
              <a:rPr lang="de-DE" sz="2200" dirty="0" smtClean="0">
                <a:solidFill>
                  <a:srgbClr val="000000"/>
                </a:solidFill>
              </a:rPr>
              <a:t> z ČECH ? </a:t>
            </a:r>
          </a:p>
          <a:p>
            <a:pPr marL="1371600" indent="-45720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de-DE" sz="2200" dirty="0" err="1" smtClean="0">
                <a:solidFill>
                  <a:srgbClr val="000000"/>
                </a:solidFill>
              </a:rPr>
              <a:t>Loubí</a:t>
            </a:r>
            <a:r>
              <a:rPr lang="de-DE" sz="2200" dirty="0" smtClean="0">
                <a:solidFill>
                  <a:srgbClr val="000000"/>
                </a:solidFill>
              </a:rPr>
              <a:t> –</a:t>
            </a:r>
            <a:r>
              <a:rPr lang="de-DE" sz="2200" dirty="0" err="1" smtClean="0">
                <a:solidFill>
                  <a:srgbClr val="000000"/>
                </a:solidFill>
              </a:rPr>
              <a:t>zahradní</a:t>
            </a:r>
            <a:r>
              <a:rPr lang="de-DE" sz="2200" dirty="0" smtClean="0">
                <a:solidFill>
                  <a:srgbClr val="000000"/>
                </a:solidFill>
              </a:rPr>
              <a:t> </a:t>
            </a:r>
            <a:r>
              <a:rPr lang="de-DE" sz="2200" dirty="0" err="1" smtClean="0">
                <a:solidFill>
                  <a:srgbClr val="000000"/>
                </a:solidFill>
              </a:rPr>
              <a:t>konstrukce</a:t>
            </a:r>
            <a:r>
              <a:rPr lang="de-DE" sz="2200" dirty="0" smtClean="0">
                <a:solidFill>
                  <a:srgbClr val="000000"/>
                </a:solidFill>
              </a:rPr>
              <a:t> </a:t>
            </a:r>
            <a:r>
              <a:rPr lang="de-DE" sz="2200" dirty="0" err="1" smtClean="0">
                <a:solidFill>
                  <a:srgbClr val="000000"/>
                </a:solidFill>
              </a:rPr>
              <a:t>porostlá</a:t>
            </a:r>
            <a:r>
              <a:rPr lang="de-DE" sz="2200" dirty="0" smtClean="0">
                <a:solidFill>
                  <a:srgbClr val="000000"/>
                </a:solidFill>
              </a:rPr>
              <a:t> </a:t>
            </a:r>
            <a:r>
              <a:rPr lang="de-DE" sz="2200" dirty="0" err="1" smtClean="0">
                <a:solidFill>
                  <a:srgbClr val="000000"/>
                </a:solidFill>
              </a:rPr>
              <a:t>popínavými</a:t>
            </a:r>
            <a:r>
              <a:rPr lang="de-DE" sz="2200" dirty="0" smtClean="0">
                <a:solidFill>
                  <a:srgbClr val="000000"/>
                </a:solidFill>
              </a:rPr>
              <a:t> </a:t>
            </a:r>
            <a:r>
              <a:rPr lang="de-DE" sz="2200" dirty="0" err="1" smtClean="0">
                <a:solidFill>
                  <a:srgbClr val="000000"/>
                </a:solidFill>
              </a:rPr>
              <a:t>rostlinami</a:t>
            </a:r>
            <a:endParaRPr lang="de-DE" sz="2200" dirty="0" smtClean="0">
              <a:solidFill>
                <a:srgbClr val="000000"/>
              </a:solidFill>
            </a:endParaRPr>
          </a:p>
          <a:p>
            <a:pPr marL="1371600" indent="-45720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de-DE" sz="2200" dirty="0" err="1" smtClean="0">
                <a:solidFill>
                  <a:srgbClr val="000000"/>
                </a:solidFill>
              </a:rPr>
              <a:t>Podloubí</a:t>
            </a:r>
            <a:r>
              <a:rPr lang="de-DE" sz="2200" dirty="0" smtClean="0">
                <a:solidFill>
                  <a:srgbClr val="000000"/>
                </a:solidFill>
              </a:rPr>
              <a:t> – </a:t>
            </a:r>
            <a:r>
              <a:rPr lang="de-DE" sz="2200" dirty="0" err="1" smtClean="0">
                <a:solidFill>
                  <a:srgbClr val="000000"/>
                </a:solidFill>
              </a:rPr>
              <a:t>vnější</a:t>
            </a:r>
            <a:r>
              <a:rPr lang="de-DE" sz="2200" dirty="0" smtClean="0">
                <a:solidFill>
                  <a:srgbClr val="000000"/>
                </a:solidFill>
              </a:rPr>
              <a:t> </a:t>
            </a:r>
            <a:r>
              <a:rPr lang="de-DE" sz="2200" dirty="0" err="1" smtClean="0">
                <a:solidFill>
                  <a:srgbClr val="000000"/>
                </a:solidFill>
              </a:rPr>
              <a:t>otevřená</a:t>
            </a:r>
            <a:r>
              <a:rPr lang="de-DE" sz="2200" dirty="0" smtClean="0">
                <a:solidFill>
                  <a:srgbClr val="000000"/>
                </a:solidFill>
              </a:rPr>
              <a:t> </a:t>
            </a:r>
            <a:r>
              <a:rPr lang="de-DE" sz="2200" dirty="0" err="1" smtClean="0">
                <a:solidFill>
                  <a:srgbClr val="000000"/>
                </a:solidFill>
              </a:rPr>
              <a:t>klenutá</a:t>
            </a:r>
            <a:r>
              <a:rPr lang="de-DE" sz="2200" dirty="0" smtClean="0">
                <a:solidFill>
                  <a:srgbClr val="000000"/>
                </a:solidFill>
              </a:rPr>
              <a:t> </a:t>
            </a:r>
            <a:r>
              <a:rPr lang="de-DE" sz="2200" dirty="0" err="1" smtClean="0">
                <a:solidFill>
                  <a:srgbClr val="000000"/>
                </a:solidFill>
              </a:rPr>
              <a:t>chodba</a:t>
            </a:r>
            <a:r>
              <a:rPr lang="de-DE" sz="2200" dirty="0" smtClean="0">
                <a:solidFill>
                  <a:srgbClr val="000000"/>
                </a:solidFill>
              </a:rPr>
              <a:t> se </a:t>
            </a:r>
            <a:r>
              <a:rPr lang="de-DE" sz="2200" dirty="0" err="1" smtClean="0">
                <a:solidFill>
                  <a:srgbClr val="000000"/>
                </a:solidFill>
              </a:rPr>
              <a:t>sloupy</a:t>
            </a:r>
            <a:r>
              <a:rPr lang="de-DE" sz="2200" dirty="0" smtClean="0">
                <a:solidFill>
                  <a:srgbClr val="000000"/>
                </a:solidFill>
              </a:rPr>
              <a:t> v </a:t>
            </a:r>
            <a:r>
              <a:rPr lang="de-DE" sz="2200" dirty="0" err="1" smtClean="0">
                <a:solidFill>
                  <a:srgbClr val="000000"/>
                </a:solidFill>
              </a:rPr>
              <a:t>přízemí</a:t>
            </a:r>
            <a:r>
              <a:rPr lang="de-DE" sz="2200" dirty="0" smtClean="0">
                <a:solidFill>
                  <a:srgbClr val="000000"/>
                </a:solidFill>
              </a:rPr>
              <a:t> </a:t>
            </a:r>
            <a:r>
              <a:rPr lang="de-DE" sz="2200" dirty="0" err="1" smtClean="0">
                <a:solidFill>
                  <a:srgbClr val="000000"/>
                </a:solidFill>
              </a:rPr>
              <a:t>domu</a:t>
            </a:r>
            <a:r>
              <a:rPr lang="de-DE" sz="2200" dirty="0" smtClean="0">
                <a:solidFill>
                  <a:srgbClr val="000000"/>
                </a:solidFill>
              </a:rPr>
              <a:t>  (</a:t>
            </a:r>
            <a:r>
              <a:rPr lang="de-DE" sz="2200" dirty="0" err="1" smtClean="0">
                <a:solidFill>
                  <a:srgbClr val="000000"/>
                </a:solidFill>
              </a:rPr>
              <a:t>viz</a:t>
            </a:r>
            <a:r>
              <a:rPr lang="de-DE" sz="2200" dirty="0" smtClean="0">
                <a:solidFill>
                  <a:srgbClr val="000000"/>
                </a:solidFill>
              </a:rPr>
              <a:t> </a:t>
            </a:r>
            <a:r>
              <a:rPr lang="de-DE" sz="2200" dirty="0" err="1" smtClean="0">
                <a:solidFill>
                  <a:srgbClr val="000000"/>
                </a:solidFill>
              </a:rPr>
              <a:t>např</a:t>
            </a:r>
            <a:r>
              <a:rPr lang="de-DE" sz="2200" dirty="0" smtClean="0">
                <a:solidFill>
                  <a:srgbClr val="000000"/>
                </a:solidFill>
              </a:rPr>
              <a:t>. </a:t>
            </a:r>
            <a:r>
              <a:rPr lang="de-DE" sz="2200" dirty="0" err="1" smtClean="0">
                <a:solidFill>
                  <a:srgbClr val="000000"/>
                </a:solidFill>
              </a:rPr>
              <a:t>Jičín</a:t>
            </a:r>
            <a:r>
              <a:rPr lang="de-DE" sz="2200" dirty="0" smtClean="0">
                <a:solidFill>
                  <a:srgbClr val="000000"/>
                </a:solidFill>
              </a:rPr>
              <a:t>)</a:t>
            </a:r>
          </a:p>
          <a:p>
            <a:pPr marL="569913" indent="-284163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</a:pPr>
            <a:endParaRPr lang="cs-CZ" sz="2200" dirty="0" smtClean="0">
              <a:solidFill>
                <a:srgbClr val="000000"/>
              </a:solidFill>
            </a:endParaRPr>
          </a:p>
          <a:p>
            <a:pPr marL="569913" indent="-284163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200" dirty="0" smtClean="0">
              <a:solidFill>
                <a:srgbClr val="000000"/>
              </a:solidFill>
            </a:endParaRPr>
          </a:p>
          <a:p>
            <a:pPr marL="914400" indent="0" algn="just">
              <a:spcBef>
                <a:spcPts val="0"/>
              </a:spcBef>
              <a:buClr>
                <a:schemeClr val="tx1"/>
              </a:buClr>
              <a:buSzPct val="120000"/>
              <a:buNone/>
              <a:tabLst>
                <a:tab pos="1371600" algn="l"/>
              </a:tabLst>
            </a:pPr>
            <a:endParaRPr lang="cs-CZ" sz="2200" dirty="0">
              <a:solidFill>
                <a:srgbClr val="000000"/>
              </a:solidFill>
            </a:endParaRPr>
          </a:p>
          <a:p>
            <a:pPr marL="91440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  <a:tabLst>
                <a:tab pos="1371600" algn="l"/>
              </a:tabLst>
            </a:pPr>
            <a:endParaRPr lang="cs-CZ" sz="2000" dirty="0">
              <a:solidFill>
                <a:srgbClr val="000000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 smtClean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000" b="1" i="1" u="sng" dirty="0">
              <a:solidFill>
                <a:srgbClr val="307871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2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65603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pl-PL" sz="2800" b="1" dirty="0" smtClean="0"/>
              <a:t>LOBBY – LOUBÍ (Jičínský zámek)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5</a:t>
            </a:fld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76200" y="895350"/>
            <a:ext cx="7848600" cy="4400550"/>
          </a:xfrm>
          <a:prstGeom prst="rect">
            <a:avLst/>
          </a:prstGeom>
        </p:spPr>
        <p:txBody>
          <a:bodyPr>
            <a:noAutofit/>
          </a:bodyPr>
          <a:lstStyle/>
          <a:p>
            <a:pPr marL="569913" indent="-284163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</a:pPr>
            <a:r>
              <a:rPr lang="cs-CZ" sz="2200" dirty="0" smtClean="0">
                <a:solidFill>
                  <a:srgbClr val="000000"/>
                </a:solidFill>
              </a:rPr>
              <a:t>Na nějakou dobu upoutal jičínský zámek opět pozornost Evropy za napoleonských válek v r. 1823, kdy v jeho zdech sídlil od 3. června do 6. července císař František I. a měl tu i řadu schůzí a porad. Nejzávažnější byla porada z 15. června, na níž bylo rozhodnuto co nejrychleji dokončit zbrojení, a schůzka nejvyšších rakouských vojevůdců - </a:t>
            </a:r>
            <a:r>
              <a:rPr lang="cs-CZ" sz="2200" dirty="0" err="1" smtClean="0">
                <a:solidFill>
                  <a:srgbClr val="000000"/>
                </a:solidFill>
              </a:rPr>
              <a:t>Schwarzenberka</a:t>
            </a:r>
            <a:r>
              <a:rPr lang="cs-CZ" sz="2200" dirty="0" smtClean="0">
                <a:solidFill>
                  <a:srgbClr val="000000"/>
                </a:solidFill>
              </a:rPr>
              <a:t> a </a:t>
            </a:r>
            <a:r>
              <a:rPr lang="cs-CZ" sz="2200" dirty="0" err="1" smtClean="0">
                <a:solidFill>
                  <a:srgbClr val="000000"/>
                </a:solidFill>
              </a:rPr>
              <a:t>Radeckého</a:t>
            </a:r>
            <a:r>
              <a:rPr lang="cs-CZ" sz="2200" dirty="0" smtClean="0">
                <a:solidFill>
                  <a:srgbClr val="000000"/>
                </a:solidFill>
              </a:rPr>
              <a:t> - s ruským generálem </a:t>
            </a:r>
            <a:r>
              <a:rPr lang="cs-CZ" sz="2200" dirty="0" err="1" smtClean="0">
                <a:solidFill>
                  <a:srgbClr val="000000"/>
                </a:solidFill>
              </a:rPr>
              <a:t>Tollem</a:t>
            </a:r>
            <a:r>
              <a:rPr lang="cs-CZ" sz="2200" dirty="0" smtClean="0">
                <a:solidFill>
                  <a:srgbClr val="000000"/>
                </a:solidFill>
              </a:rPr>
              <a:t>, na níž byla dohodnuta tzv. Svatá aliance proti Napoleonovi. </a:t>
            </a:r>
          </a:p>
          <a:p>
            <a:pPr marL="569913" indent="-284163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</a:pPr>
            <a:endParaRPr lang="cs-CZ" sz="2200" dirty="0" smtClean="0">
              <a:solidFill>
                <a:srgbClr val="000000"/>
              </a:solidFill>
            </a:endParaRPr>
          </a:p>
          <a:p>
            <a:pPr marL="91440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  <a:tabLst>
                <a:tab pos="1371600" algn="l"/>
              </a:tabLst>
            </a:pPr>
            <a:endParaRPr lang="cs-CZ" sz="2000" dirty="0">
              <a:solidFill>
                <a:srgbClr val="000000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 smtClean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000" b="1" i="1" u="sng" dirty="0">
              <a:solidFill>
                <a:srgbClr val="307871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2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2606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195486"/>
            <a:ext cx="7368480" cy="507703"/>
          </a:xfrm>
        </p:spPr>
        <p:txBody>
          <a:bodyPr/>
          <a:lstStyle/>
          <a:p>
            <a:pPr>
              <a:defRPr/>
            </a:pPr>
            <a:r>
              <a:rPr lang="cs-CZ" sz="2800" b="1" dirty="0" smtClean="0"/>
              <a:t>Jičínský zámek </a:t>
            </a:r>
          </a:p>
        </p:txBody>
      </p:sp>
      <p:sp>
        <p:nvSpPr>
          <p:cNvPr id="22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4F87BE-6F84-47CA-9B74-DEE5B254FC40}" type="slidenum">
              <a:rPr lang="cs-CZ"/>
              <a:pPr>
                <a:defRPr/>
              </a:pPr>
              <a:t>6</a:t>
            </a:fld>
            <a:endParaRPr lang="cs-CZ"/>
          </a:p>
        </p:txBody>
      </p:sp>
      <p:pic>
        <p:nvPicPr>
          <p:cNvPr id="23" name="Picture 2" descr="loubi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971550"/>
            <a:ext cx="7391399" cy="365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pl-PL" sz="2800" b="1" dirty="0" smtClean="0"/>
              <a:t>Ideální definice lobbingu by měla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7</a:t>
            </a:fld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76200" y="971550"/>
            <a:ext cx="7696200" cy="35814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200" dirty="0" smtClean="0">
                <a:solidFill>
                  <a:srgbClr val="000000"/>
                </a:solidFill>
              </a:rPr>
              <a:t>jasně vymezit  pojem lobbing vůči korupci,</a:t>
            </a: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200" dirty="0" smtClean="0">
                <a:solidFill>
                  <a:srgbClr val="000000"/>
                </a:solidFill>
              </a:rPr>
              <a:t>odlišit lobbing od prosazování zájmů prostřednictvím volených zástupců,</a:t>
            </a: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200" dirty="0" smtClean="0">
                <a:solidFill>
                  <a:srgbClr val="000000"/>
                </a:solidFill>
              </a:rPr>
              <a:t>vymezit lobbing jako zdroj informací a expertíz,</a:t>
            </a: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200" dirty="0" smtClean="0">
                <a:solidFill>
                  <a:srgbClr val="000000"/>
                </a:solidFill>
              </a:rPr>
              <a:t>jasně vymezit aktéry lobbingu</a:t>
            </a: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200" dirty="0" smtClean="0">
                <a:solidFill>
                  <a:srgbClr val="000000"/>
                </a:solidFill>
              </a:rPr>
              <a:t>vymezit cíle lobbingu.</a:t>
            </a: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200" dirty="0" smtClean="0">
              <a:solidFill>
                <a:srgbClr val="000000"/>
              </a:solidFill>
            </a:endParaRP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200" dirty="0">
              <a:solidFill>
                <a:srgbClr val="000000"/>
              </a:solidFill>
            </a:endParaRPr>
          </a:p>
          <a:p>
            <a:pPr marL="914400" indent="0" algn="just">
              <a:spcBef>
                <a:spcPts val="0"/>
              </a:spcBef>
              <a:buClr>
                <a:schemeClr val="tx1"/>
              </a:buClr>
              <a:buSzPct val="120000"/>
              <a:buNone/>
              <a:tabLst>
                <a:tab pos="1371600" algn="l"/>
              </a:tabLst>
            </a:pPr>
            <a:endParaRPr lang="cs-CZ" sz="2200" dirty="0">
              <a:solidFill>
                <a:srgbClr val="000000"/>
              </a:solidFill>
            </a:endParaRPr>
          </a:p>
          <a:p>
            <a:pPr marL="91440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  <a:tabLst>
                <a:tab pos="1371600" algn="l"/>
              </a:tabLst>
            </a:pPr>
            <a:endParaRPr lang="cs-CZ" sz="2000" dirty="0">
              <a:solidFill>
                <a:srgbClr val="000000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 smtClean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000" b="1" i="1" u="sng" dirty="0">
              <a:solidFill>
                <a:srgbClr val="307871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2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32616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pl-PL" sz="2800" b="1" dirty="0" smtClean="0"/>
              <a:t>Pojem lobbing můžeme chápat jako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8</a:t>
            </a:fld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52400" y="742950"/>
            <a:ext cx="7620000" cy="42672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569913" indent="-284163" algn="just">
              <a:spcBef>
                <a:spcPts val="0"/>
              </a:spcBef>
              <a:buClr>
                <a:schemeClr val="tx1"/>
              </a:buClr>
              <a:buSzPct val="120000"/>
            </a:pPr>
            <a:r>
              <a:rPr lang="cs-CZ" sz="2000" dirty="0" smtClean="0">
                <a:solidFill>
                  <a:srgbClr val="000000"/>
                </a:solidFill>
              </a:rPr>
              <a:t>obecný pojem pro ovlivňování veřejných činitelů,</a:t>
            </a:r>
          </a:p>
          <a:p>
            <a:pPr marL="569913" indent="-284163" algn="just">
              <a:spcBef>
                <a:spcPts val="0"/>
              </a:spcBef>
              <a:buClr>
                <a:schemeClr val="tx1"/>
              </a:buClr>
              <a:buSzPct val="120000"/>
            </a:pPr>
            <a:r>
              <a:rPr lang="cs-CZ" sz="2000" dirty="0" smtClean="0">
                <a:solidFill>
                  <a:srgbClr val="000000"/>
                </a:solidFill>
              </a:rPr>
              <a:t>přesvědčování,</a:t>
            </a:r>
          </a:p>
          <a:p>
            <a:pPr marL="569913" indent="-284163" algn="just">
              <a:spcBef>
                <a:spcPts val="0"/>
              </a:spcBef>
              <a:buClr>
                <a:schemeClr val="tx1"/>
              </a:buClr>
              <a:buSzPct val="120000"/>
            </a:pPr>
            <a:r>
              <a:rPr lang="cs-CZ" sz="2000" dirty="0" smtClean="0">
                <a:solidFill>
                  <a:srgbClr val="000000"/>
                </a:solidFill>
              </a:rPr>
              <a:t>obhajobu,</a:t>
            </a:r>
          </a:p>
          <a:p>
            <a:pPr marL="569913" indent="-284163" algn="just">
              <a:spcBef>
                <a:spcPts val="0"/>
              </a:spcBef>
              <a:buClr>
                <a:schemeClr val="tx1"/>
              </a:buClr>
              <a:buSzPct val="120000"/>
            </a:pPr>
            <a:r>
              <a:rPr lang="cs-CZ" sz="2000" dirty="0" smtClean="0">
                <a:solidFill>
                  <a:srgbClr val="000000"/>
                </a:solidFill>
              </a:rPr>
              <a:t>reprezentaci zájmů,</a:t>
            </a:r>
          </a:p>
          <a:p>
            <a:pPr marL="569913" indent="-284163" algn="just">
              <a:spcBef>
                <a:spcPts val="0"/>
              </a:spcBef>
              <a:buClr>
                <a:schemeClr val="tx1"/>
              </a:buClr>
              <a:buSzPct val="120000"/>
            </a:pPr>
            <a:r>
              <a:rPr lang="cs-CZ" sz="2000" dirty="0" smtClean="0">
                <a:solidFill>
                  <a:srgbClr val="000000"/>
                </a:solidFill>
              </a:rPr>
              <a:t>komunikaci pomocí:</a:t>
            </a:r>
          </a:p>
          <a:p>
            <a:pPr marL="1371600" indent="-457200" algn="just">
              <a:spcBef>
                <a:spcPts val="0"/>
              </a:spcBef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000" dirty="0" smtClean="0">
                <a:solidFill>
                  <a:srgbClr val="000000"/>
                </a:solidFill>
              </a:rPr>
              <a:t>předkládání faktů,</a:t>
            </a:r>
          </a:p>
          <a:p>
            <a:pPr marL="1371600" indent="-457200" algn="just">
              <a:spcBef>
                <a:spcPts val="0"/>
              </a:spcBef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000" dirty="0" smtClean="0">
                <a:solidFill>
                  <a:srgbClr val="000000"/>
                </a:solidFill>
              </a:rPr>
              <a:t>předkládání jednostranných argumentů,</a:t>
            </a:r>
          </a:p>
          <a:p>
            <a:pPr marL="1371600" indent="-45720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000" dirty="0" smtClean="0">
                <a:solidFill>
                  <a:srgbClr val="000000"/>
                </a:solidFill>
              </a:rPr>
              <a:t>vlivu veřejného mínění nebo příspěvků na kampaň.</a:t>
            </a: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000" dirty="0" smtClean="0">
                <a:solidFill>
                  <a:srgbClr val="000000"/>
                </a:solidFill>
              </a:rPr>
              <a:t>nástroj zprostředkování:</a:t>
            </a:r>
          </a:p>
          <a:p>
            <a:pPr marL="1371600" indent="-457200" algn="just">
              <a:spcBef>
                <a:spcPts val="0"/>
              </a:spcBef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000" dirty="0" smtClean="0">
                <a:solidFill>
                  <a:srgbClr val="000000"/>
                </a:solidFill>
              </a:rPr>
              <a:t>myšlenek</a:t>
            </a:r>
          </a:p>
          <a:p>
            <a:pPr marL="1371600" indent="-457200" algn="just">
              <a:spcBef>
                <a:spcPts val="0"/>
              </a:spcBef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000" dirty="0" smtClean="0">
                <a:solidFill>
                  <a:srgbClr val="000000"/>
                </a:solidFill>
              </a:rPr>
              <a:t>názorů</a:t>
            </a:r>
          </a:p>
          <a:p>
            <a:pPr marL="1371600" indent="-457200" algn="just">
              <a:spcBef>
                <a:spcPts val="0"/>
              </a:spcBef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000" dirty="0" smtClean="0">
                <a:solidFill>
                  <a:srgbClr val="000000"/>
                </a:solidFill>
              </a:rPr>
              <a:t>zdrojů</a:t>
            </a: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200" dirty="0" smtClean="0">
              <a:solidFill>
                <a:srgbClr val="000000"/>
              </a:solidFill>
            </a:endParaRP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200" dirty="0">
              <a:solidFill>
                <a:srgbClr val="000000"/>
              </a:solidFill>
            </a:endParaRPr>
          </a:p>
          <a:p>
            <a:pPr marL="914400" indent="0" algn="just">
              <a:spcBef>
                <a:spcPts val="0"/>
              </a:spcBef>
              <a:buClr>
                <a:schemeClr val="tx1"/>
              </a:buClr>
              <a:buSzPct val="120000"/>
              <a:buNone/>
              <a:tabLst>
                <a:tab pos="1371600" algn="l"/>
              </a:tabLst>
            </a:pPr>
            <a:endParaRPr lang="cs-CZ" sz="2200" dirty="0">
              <a:solidFill>
                <a:srgbClr val="000000"/>
              </a:solidFill>
            </a:endParaRPr>
          </a:p>
          <a:p>
            <a:pPr marL="91440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  <a:tabLst>
                <a:tab pos="1371600" algn="l"/>
              </a:tabLst>
            </a:pPr>
            <a:endParaRPr lang="cs-CZ" sz="2000" dirty="0">
              <a:solidFill>
                <a:srgbClr val="000000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 smtClean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000" b="1" i="1" u="sng" dirty="0">
              <a:solidFill>
                <a:srgbClr val="307871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2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32616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pl-PL" sz="2800" b="1" dirty="0" smtClean="0"/>
              <a:t>Vymezení lobbingu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9</a:t>
            </a:fld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76200" y="895350"/>
            <a:ext cx="8280400" cy="41148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200" b="1" i="1" u="sng" dirty="0" smtClean="0">
                <a:solidFill>
                  <a:srgbClr val="307871"/>
                </a:solidFill>
              </a:rPr>
              <a:t>Užší vymezení</a:t>
            </a:r>
          </a:p>
          <a:p>
            <a:pPr marL="1371600" indent="-45720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200" dirty="0" smtClean="0">
                <a:solidFill>
                  <a:srgbClr val="000000"/>
                </a:solidFill>
              </a:rPr>
              <a:t>chápe lobbing jako aktivitu směřující k ovlivnění rozhodnutí zákonodárců při tvorbě legislativy,</a:t>
            </a:r>
          </a:p>
          <a:p>
            <a:pPr marL="1371600" indent="-45720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200" dirty="0" smtClean="0">
                <a:solidFill>
                  <a:srgbClr val="000000"/>
                </a:solidFill>
              </a:rPr>
              <a:t>Je nedostatečné, protože lobbing je zde spojován pouze s přijímáním, změnou a rušením zákonů.</a:t>
            </a: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200" b="1" i="1" u="sng" dirty="0" smtClean="0">
                <a:solidFill>
                  <a:srgbClr val="307871"/>
                </a:solidFill>
              </a:rPr>
              <a:t>Širší vymezení</a:t>
            </a:r>
          </a:p>
          <a:p>
            <a:pPr marL="1371600" indent="-45720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200" dirty="0" smtClean="0">
                <a:solidFill>
                  <a:srgbClr val="000000"/>
                </a:solidFill>
              </a:rPr>
              <a:t>snaha ovlivnit rozhodování veřejných činitelů v legislativě i exekutivě a to jak na centrální tak samosprávné úrovni,</a:t>
            </a: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200" dirty="0" smtClean="0">
              <a:solidFill>
                <a:srgbClr val="000000"/>
              </a:solidFill>
            </a:endParaRP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200" dirty="0">
              <a:solidFill>
                <a:srgbClr val="000000"/>
              </a:solidFill>
            </a:endParaRPr>
          </a:p>
          <a:p>
            <a:pPr marL="914400" indent="0" algn="just">
              <a:spcBef>
                <a:spcPts val="0"/>
              </a:spcBef>
              <a:buClr>
                <a:schemeClr val="tx1"/>
              </a:buClr>
              <a:buSzPct val="120000"/>
              <a:buNone/>
              <a:tabLst>
                <a:tab pos="1371600" algn="l"/>
              </a:tabLst>
            </a:pPr>
            <a:endParaRPr lang="cs-CZ" sz="2200" dirty="0">
              <a:solidFill>
                <a:srgbClr val="000000"/>
              </a:solidFill>
            </a:endParaRPr>
          </a:p>
          <a:p>
            <a:pPr marL="91440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  <a:tabLst>
                <a:tab pos="1371600" algn="l"/>
              </a:tabLst>
            </a:pPr>
            <a:endParaRPr lang="cs-CZ" sz="2000" dirty="0">
              <a:solidFill>
                <a:srgbClr val="000000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 smtClean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000" b="1" i="1" u="sng" dirty="0">
              <a:solidFill>
                <a:srgbClr val="307871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2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32616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6357</TotalTime>
  <Words>1398</Words>
  <Application>Microsoft Office PowerPoint</Application>
  <PresentationFormat>Předvádění na obrazovce (16:9)</PresentationFormat>
  <Paragraphs>509</Paragraphs>
  <Slides>28</Slides>
  <Notes>23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28</vt:i4>
      </vt:variant>
    </vt:vector>
  </HeadingPairs>
  <TitlesOfParts>
    <vt:vector size="29" baseType="lpstr">
      <vt:lpstr>SLU</vt:lpstr>
      <vt:lpstr>LOBBING  - PŮSOBENÍ ZÁJMOVÝCH SKUPIN</vt:lpstr>
      <vt:lpstr>Obsah prezentace</vt:lpstr>
      <vt:lpstr>Kde se vzal lobbing v českém jazyce?</vt:lpstr>
      <vt:lpstr>Lobby – výklad pojmu</vt:lpstr>
      <vt:lpstr>LOBBY – LOUBÍ (Jičínský zámek)</vt:lpstr>
      <vt:lpstr>Jičínský zámek </vt:lpstr>
      <vt:lpstr>Ideální definice lobbingu by měla</vt:lpstr>
      <vt:lpstr>Pojem lobbing můžeme chápat jako</vt:lpstr>
      <vt:lpstr>Vymezení lobbingu</vt:lpstr>
      <vt:lpstr>Potřeba vymezit lobbing vůči korupci</vt:lpstr>
      <vt:lpstr>Definice lobbingu dle Kalninše (2005)</vt:lpstr>
      <vt:lpstr>Další definice lobbingu</vt:lpstr>
      <vt:lpstr>Kdo je lobbista?</vt:lpstr>
      <vt:lpstr>4 nejdůležitější zdroje lobbingu </vt:lpstr>
      <vt:lpstr>Základní funkce lobbingu </vt:lpstr>
      <vt:lpstr>Lobbistické taktiky (techniky)</vt:lpstr>
      <vt:lpstr>Lobbistické taktiky (techniky)</vt:lpstr>
      <vt:lpstr>Lobbing v EU</vt:lpstr>
      <vt:lpstr>Lobbing v EU</vt:lpstr>
      <vt:lpstr>Co je zásadní k dosahování vysoké efektivnosti lobbování?</vt:lpstr>
      <vt:lpstr>Lobbing v ČR</vt:lpstr>
      <vt:lpstr>Lobbing v ČR</vt:lpstr>
      <vt:lpstr>Modelové typy regulace lobbingu</vt:lpstr>
      <vt:lpstr>Tři typy zákonné regulace lobbingu</vt:lpstr>
      <vt:lpstr>Konkrétní požadavky na efektivní regulaci v ČR</vt:lpstr>
      <vt:lpstr>Konkrétní požadavky na efektivní regulaci v ČR</vt:lpstr>
      <vt:lpstr>Přínosy legislativní regulace lobbingu v ČR</vt:lpstr>
      <vt:lpstr>  Děkuji za pozornost a přeji hezký den  ☺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eva</cp:lastModifiedBy>
  <cp:revision>712</cp:revision>
  <dcterms:created xsi:type="dcterms:W3CDTF">2016-07-06T15:42:34Z</dcterms:created>
  <dcterms:modified xsi:type="dcterms:W3CDTF">2019-05-12T17:42:50Z</dcterms:modified>
</cp:coreProperties>
</file>