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403" r:id="rId3"/>
    <p:sldId id="466" r:id="rId4"/>
    <p:sldId id="509" r:id="rId5"/>
    <p:sldId id="511" r:id="rId6"/>
    <p:sldId id="512" r:id="rId7"/>
    <p:sldId id="513" r:id="rId8"/>
    <p:sldId id="490" r:id="rId9"/>
    <p:sldId id="510" r:id="rId10"/>
    <p:sldId id="404" r:id="rId11"/>
    <p:sldId id="514" r:id="rId12"/>
    <p:sldId id="515" r:id="rId13"/>
    <p:sldId id="465" r:id="rId14"/>
    <p:sldId id="516" r:id="rId15"/>
    <p:sldId id="491" r:id="rId16"/>
    <p:sldId id="517" r:id="rId17"/>
    <p:sldId id="518" r:id="rId18"/>
    <p:sldId id="519" r:id="rId19"/>
    <p:sldId id="493" r:id="rId20"/>
    <p:sldId id="479" r:id="rId21"/>
    <p:sldId id="498" r:id="rId22"/>
    <p:sldId id="471" r:id="rId23"/>
    <p:sldId id="520" r:id="rId24"/>
    <p:sldId id="521" r:id="rId25"/>
    <p:sldId id="522" r:id="rId26"/>
    <p:sldId id="523" r:id="rId27"/>
    <p:sldId id="524" r:id="rId28"/>
    <p:sldId id="525" r:id="rId29"/>
    <p:sldId id="504" r:id="rId30"/>
    <p:sldId id="472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307871"/>
    <a:srgbClr val="9F2B2B"/>
    <a:srgbClr val="981E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80" autoAdjust="0"/>
    <p:restoredTop sz="94306" autoAdjust="0"/>
  </p:normalViewPr>
  <p:slideViewPr>
    <p:cSldViewPr>
      <p:cViewPr varScale="1">
        <p:scale>
          <a:sx n="84" d="100"/>
          <a:sy n="84" d="100"/>
        </p:scale>
        <p:origin x="-725" y="-4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12.05.2019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85743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85743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379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76846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234924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04585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750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23492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23492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23492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altLang="cs-CZ" smtClean="0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2E4055-3E9E-45E3-BD06-5578DB900606}" type="slidenum">
              <a:rPr lang="en-GB" altLang="cs-CZ"/>
              <a:pPr/>
              <a:t>7</a:t>
            </a:fld>
            <a:endParaRPr lang="en-GB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23492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23492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85743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8681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FB8AB-BFC1-44AC-838A-9ECE299A2630}" type="datetime1">
              <a:rPr lang="cs-CZ"/>
              <a:pPr>
                <a:defRPr/>
              </a:pPr>
              <a:t>12.05.2019</a:t>
            </a:fld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4686300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82995-B39F-4CDA-8CA6-9467C82FD1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4686300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200150"/>
            <a:ext cx="8229600" cy="3398044"/>
          </a:xfrm>
          <a:prstGeom prst="rect">
            <a:avLst/>
          </a:prstGeom>
        </p:spPr>
        <p:txBody>
          <a:bodyPr/>
          <a:lstStyle/>
          <a:p>
            <a:pPr lvl="0"/>
            <a:endParaRPr lang="cs-CZ" noProof="0" dirty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2729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1C449-EC5F-462D-8E40-85BD8AA24D61}" type="datetime1">
              <a:rPr lang="cs-CZ"/>
              <a:pPr>
                <a:defRPr/>
              </a:pPr>
              <a:t>12.05.2019</a:t>
            </a:fld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2729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727D30BC-8816-4680-A11F-3312222902E0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parency.cz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ransparency.org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y.org/research/cpi/overview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ansparency.cz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y.org/news/feature/global_corruption_barometer_citizens_voices_from_around_the_world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09550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81000" y="74295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762000" y="1428751"/>
            <a:ext cx="4953000" cy="2209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cap="all" dirty="0" smtClean="0">
                <a:solidFill>
                  <a:schemeClr val="bg1"/>
                </a:solidFill>
              </a:rPr>
              <a:t/>
            </a:r>
            <a:br>
              <a:rPr lang="cs-CZ" sz="3200" b="1" cap="all" dirty="0" smtClean="0">
                <a:solidFill>
                  <a:schemeClr val="bg1"/>
                </a:solidFill>
              </a:rPr>
            </a:br>
            <a:r>
              <a:rPr lang="cs-CZ" sz="3200" b="1" cap="all" dirty="0" smtClean="0">
                <a:solidFill>
                  <a:schemeClr val="bg1"/>
                </a:solidFill>
              </a:rPr>
              <a:t>KORUPCE</a:t>
            </a:r>
            <a:endParaRPr lang="cs-CZ" sz="3200" b="1" cap="al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791200" y="2876550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hospodářské politiky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11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Typologie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95350"/>
            <a:ext cx="7848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Typologie podle TI</a:t>
            </a:r>
          </a:p>
          <a:p>
            <a:pPr marL="1027113" indent="-339725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b="1" i="1" u="sng" dirty="0" smtClean="0">
                <a:solidFill>
                  <a:srgbClr val="307871"/>
                </a:solidFill>
              </a:rPr>
              <a:t>drobná korupce</a:t>
            </a:r>
          </a:p>
          <a:p>
            <a:pPr marL="1716088" indent="-51593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cs-CZ" sz="2200" dirty="0" smtClean="0">
                <a:solidFill>
                  <a:srgbClr val="000000"/>
                </a:solidFill>
              </a:rPr>
              <a:t>praktikována státními úředníky (např. i policisty), kteří jsou často špatně placeni a jsou tak závislí na malých úplatcích od veřejnosti</a:t>
            </a:r>
          </a:p>
          <a:p>
            <a:pPr marL="1027113" indent="-339725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b="1" i="1" u="sng" dirty="0" smtClean="0">
                <a:solidFill>
                  <a:srgbClr val="307871"/>
                </a:solidFill>
              </a:rPr>
              <a:t>vysoká korupce</a:t>
            </a:r>
          </a:p>
          <a:p>
            <a:pPr marL="1716088" indent="-51593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cs-CZ" sz="2200" dirty="0" smtClean="0">
                <a:solidFill>
                  <a:srgbClr val="000000"/>
                </a:solidFill>
              </a:rPr>
              <a:t>zahrnuje rozsáhlé mezinárodní úplatky a tajné zahraniční účty, promyšlená struktura, špatně odhalitelná a postižitelná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Typologie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742950"/>
            <a:ext cx="7848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i="1" dirty="0" smtClean="0">
                <a:solidFill>
                  <a:srgbClr val="307871"/>
                </a:solidFill>
              </a:rPr>
              <a:t>Typologie podle Světové banky</a:t>
            </a:r>
          </a:p>
          <a:p>
            <a:pPr marL="1027113" indent="-339725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b="1" i="1" u="sng" dirty="0" smtClean="0">
                <a:solidFill>
                  <a:srgbClr val="307871"/>
                </a:solidFill>
              </a:rPr>
              <a:t>Korupce sloužící k ovládnutí státu (</a:t>
            </a:r>
            <a:r>
              <a:rPr lang="cs-CZ" sz="2000" b="1" i="1" u="sng" dirty="0" err="1" smtClean="0">
                <a:solidFill>
                  <a:srgbClr val="307871"/>
                </a:solidFill>
              </a:rPr>
              <a:t>state</a:t>
            </a:r>
            <a:r>
              <a:rPr lang="cs-CZ" sz="2000" b="1" i="1" u="sng" dirty="0" smtClean="0">
                <a:solidFill>
                  <a:srgbClr val="307871"/>
                </a:solidFill>
              </a:rPr>
              <a:t> </a:t>
            </a:r>
            <a:r>
              <a:rPr lang="cs-CZ" sz="2000" b="1" i="1" u="sng" dirty="0" err="1" smtClean="0">
                <a:solidFill>
                  <a:srgbClr val="307871"/>
                </a:solidFill>
              </a:rPr>
              <a:t>capture</a:t>
            </a:r>
            <a:r>
              <a:rPr lang="cs-CZ" sz="2000" b="1" i="1" u="sng" dirty="0" smtClean="0">
                <a:solidFill>
                  <a:srgbClr val="307871"/>
                </a:solidFill>
              </a:rPr>
              <a:t>)</a:t>
            </a:r>
          </a:p>
          <a:p>
            <a:pPr marL="1716088" indent="-5159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00"/>
                </a:solidFill>
              </a:rPr>
              <a:t>ovlivňování tvorby základních pravidel, tzn. zákonů, regulací, nařízení</a:t>
            </a:r>
          </a:p>
          <a:p>
            <a:pPr marL="1716088" indent="-51593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00"/>
                </a:solidFill>
              </a:rPr>
              <a:t>probíhá formou nezákonných, netransparentních plateb</a:t>
            </a:r>
          </a:p>
          <a:p>
            <a:pPr marL="1027113" indent="-339725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b="1" i="1" u="sng" dirty="0" err="1" smtClean="0">
                <a:solidFill>
                  <a:srgbClr val="307871"/>
                </a:solidFill>
              </a:rPr>
              <a:t>Vlivová</a:t>
            </a:r>
            <a:r>
              <a:rPr lang="cs-CZ" sz="2000" b="1" i="1" u="sng" dirty="0" smtClean="0">
                <a:solidFill>
                  <a:srgbClr val="307871"/>
                </a:solidFill>
              </a:rPr>
              <a:t> korupce</a:t>
            </a:r>
          </a:p>
          <a:p>
            <a:pPr marL="1716088" indent="-5159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00"/>
                </a:solidFill>
              </a:rPr>
              <a:t>představuje schopnost subjektu ovlivňovat tvorbu základních pravidel bez nutnosti uplácet veřejné činitele</a:t>
            </a:r>
          </a:p>
          <a:p>
            <a:pPr marL="1716088" indent="-5159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00"/>
                </a:solidFill>
              </a:rPr>
              <a:t>větší vliv zde hraje velikost firmy, vazby na stát atd.</a:t>
            </a:r>
          </a:p>
          <a:p>
            <a:pPr marL="1027113" indent="-339725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b="1" i="1" u="sng" dirty="0" smtClean="0">
                <a:solidFill>
                  <a:srgbClr val="307871"/>
                </a:solidFill>
              </a:rPr>
              <a:t>Administrativní korupce</a:t>
            </a:r>
          </a:p>
          <a:p>
            <a:pPr marL="1716088" indent="-51593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00"/>
                </a:solidFill>
              </a:rPr>
              <a:t>úplatky veřejným činitelům, kteří mohou změnit způsob realizace stanovených pravidel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28600" y="133350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Typologie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66750"/>
            <a:ext cx="7848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i="1" dirty="0" smtClean="0">
                <a:solidFill>
                  <a:srgbClr val="307871"/>
                </a:solidFill>
              </a:rPr>
              <a:t>Typologie podle společenských věd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b="1" i="1" u="sng" dirty="0" smtClean="0">
                <a:solidFill>
                  <a:srgbClr val="307871"/>
                </a:solidFill>
              </a:rPr>
              <a:t>korupce jako deviantní chování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b="1" i="1" u="sng" dirty="0" smtClean="0">
                <a:solidFill>
                  <a:srgbClr val="307871"/>
                </a:solidFill>
              </a:rPr>
              <a:t>korupce jako patologické chování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b="1" i="1" u="sng" dirty="0" smtClean="0">
                <a:solidFill>
                  <a:srgbClr val="307871"/>
                </a:solidFill>
              </a:rPr>
              <a:t>korupce jako sociální dezorganizace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b="1" i="1" u="sng" dirty="0" err="1" smtClean="0">
                <a:solidFill>
                  <a:srgbClr val="307871"/>
                </a:solidFill>
              </a:rPr>
              <a:t>legalistické</a:t>
            </a:r>
            <a:r>
              <a:rPr lang="cs-CZ" sz="2000" b="1" i="1" u="sng" dirty="0" smtClean="0">
                <a:solidFill>
                  <a:srgbClr val="307871"/>
                </a:solidFill>
              </a:rPr>
              <a:t> chápání korupce</a:t>
            </a:r>
          </a:p>
          <a:p>
            <a:pPr marL="1716088" indent="-5159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00"/>
                </a:solidFill>
              </a:rPr>
              <a:t>takto je označováno porušování psaného práva </a:t>
            </a:r>
          </a:p>
          <a:p>
            <a:pPr marL="1027113" indent="-339725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b="1" i="1" u="sng" dirty="0" smtClean="0">
                <a:solidFill>
                  <a:srgbClr val="307871"/>
                </a:solidFill>
              </a:rPr>
              <a:t>public office definice</a:t>
            </a:r>
          </a:p>
          <a:p>
            <a:pPr marL="1716088" indent="-5159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00"/>
                </a:solidFill>
              </a:rPr>
              <a:t>zahrnuje také vnitřní pravidla, jejich porušení není ani trestným činem ani přestupkem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b="1" i="1" u="sng" dirty="0" smtClean="0">
                <a:solidFill>
                  <a:srgbClr val="307871"/>
                </a:solidFill>
              </a:rPr>
              <a:t>public </a:t>
            </a:r>
            <a:r>
              <a:rPr lang="cs-CZ" sz="2000" b="1" i="1" u="sng" dirty="0" err="1" smtClean="0">
                <a:solidFill>
                  <a:srgbClr val="307871"/>
                </a:solidFill>
              </a:rPr>
              <a:t>opinion</a:t>
            </a:r>
            <a:r>
              <a:rPr lang="cs-CZ" sz="2000" b="1" i="1" u="sng" dirty="0" smtClean="0">
                <a:solidFill>
                  <a:srgbClr val="307871"/>
                </a:solidFill>
              </a:rPr>
              <a:t> definice</a:t>
            </a:r>
          </a:p>
          <a:p>
            <a:pPr marL="1716088" indent="-5159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00"/>
                </a:solidFill>
              </a:rPr>
              <a:t> nejširší chápání korupce spojené s veřejným míněním </a:t>
            </a:r>
          </a:p>
          <a:p>
            <a:pPr marL="1716088" indent="-51593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00"/>
                </a:solidFill>
              </a:rPr>
              <a:t>korupce je takové chování, které bývá obecně za      korupci považováno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Příčiny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742950"/>
            <a:ext cx="7696200" cy="3581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Většina faktorů, které dodávají nejvíce podnětů vedoucích ke korupci, má původ ve veřejném sektoru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Mezi nejčastější příčiny korupce můžeme zařadit: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udělování exkluzivních práv; dotace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nejasná a složitá úprava daňové problematiky, nízké platy správců daní a jejich časté kontakty      s plátci daní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rozhodování o směru a výši vládních výdajů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financování politických stran	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mzdy ve veřejném sektoru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poskytování určitých statků a služeb za nižší než tržní ceny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privatizace státního majetku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Příčiny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971550"/>
            <a:ext cx="7696200" cy="3581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složitost zákonů, regulací a postupů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ostatní faktory (špatně definovaná vlastnická práva, nedostatečné konkurenční prostředí, atd.)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privatizace státního majetku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Dopady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742950"/>
            <a:ext cx="8305800" cy="4267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náklady korupce je velice těžké vyčíslit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dopady korupce můžeme rozdělit na </a:t>
            </a:r>
            <a:r>
              <a:rPr lang="cs-CZ" sz="2200" u="sng" dirty="0" smtClean="0">
                <a:solidFill>
                  <a:srgbClr val="307871"/>
                </a:solidFill>
              </a:rPr>
              <a:t>politické</a:t>
            </a:r>
            <a:r>
              <a:rPr lang="cs-CZ" sz="2200" dirty="0" smtClean="0">
                <a:solidFill>
                  <a:srgbClr val="000000"/>
                </a:solidFill>
              </a:rPr>
              <a:t> a </a:t>
            </a:r>
            <a:r>
              <a:rPr lang="cs-CZ" sz="2200" u="sng" dirty="0" smtClean="0">
                <a:solidFill>
                  <a:srgbClr val="307871"/>
                </a:solidFill>
              </a:rPr>
              <a:t>ekonomické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politické důsledky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b="1" i="1" u="sng" dirty="0" smtClean="0">
                <a:solidFill>
                  <a:srgbClr val="307871"/>
                </a:solidFill>
              </a:rPr>
              <a:t>krátkodobé</a:t>
            </a:r>
          </a:p>
          <a:p>
            <a:pPr marL="1716088" indent="-5159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ztráta důvěry v politiku vlády, která je v té době u moci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b="1" i="1" u="sng" dirty="0" smtClean="0">
                <a:solidFill>
                  <a:srgbClr val="307871"/>
                </a:solidFill>
              </a:rPr>
              <a:t>dlouhodobé</a:t>
            </a:r>
          </a:p>
          <a:p>
            <a:pPr marL="1716088" indent="-5159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vznikají, pokud je korupce systematická a dlouhodobá</a:t>
            </a:r>
          </a:p>
          <a:p>
            <a:pPr marL="1716088" indent="-5159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může dojít ke ztrátě důvěryhodnosti země ve vztahu k okolnímu světu a ke vzniku nedůvěry v celý politický systém a jeho legitimitu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Dopady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742950"/>
            <a:ext cx="8305800" cy="4267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Ekonomické důsledky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korupce způsobuje </a:t>
            </a:r>
            <a:r>
              <a:rPr lang="cs-CZ" sz="2200" b="1" i="1" u="sng" dirty="0" smtClean="0">
                <a:solidFill>
                  <a:srgbClr val="307871"/>
                </a:solidFill>
              </a:rPr>
              <a:t>neefektivnost v rozdělování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korupce způsobuje </a:t>
            </a:r>
            <a:r>
              <a:rPr lang="cs-CZ" sz="2200" b="1" i="1" u="sng" dirty="0" smtClean="0">
                <a:solidFill>
                  <a:srgbClr val="307871"/>
                </a:solidFill>
              </a:rPr>
              <a:t>zvyšování počátečních nákladů</a:t>
            </a:r>
            <a:r>
              <a:rPr lang="cs-CZ" sz="2200" dirty="0" smtClean="0">
                <a:solidFill>
                  <a:srgbClr val="000000"/>
                </a:solidFill>
              </a:rPr>
              <a:t> o úplatky, které slouží k překonání administrativních bariér, to vede k narušení tržní rovnováhy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b="1" i="1" u="sng" dirty="0" smtClean="0">
                <a:solidFill>
                  <a:srgbClr val="307871"/>
                </a:solidFill>
              </a:rPr>
              <a:t>dopad korupce na růst HDP </a:t>
            </a:r>
            <a:r>
              <a:rPr lang="cs-CZ" sz="2200" dirty="0" smtClean="0">
                <a:solidFill>
                  <a:srgbClr val="000000"/>
                </a:solidFill>
              </a:rPr>
              <a:t>- podle některých odborníků snižuje korupce podíl investic na HDP a má záporný vliv na výdaje na zdravotnictví a na vzdělání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korupční chování způsobuje, že </a:t>
            </a:r>
            <a:r>
              <a:rPr lang="cs-CZ" sz="2200" b="1" i="1" u="sng" dirty="0" smtClean="0">
                <a:solidFill>
                  <a:srgbClr val="307871"/>
                </a:solidFill>
              </a:rPr>
              <a:t>vláda není schopná dosáhnout svých cílů </a:t>
            </a:r>
            <a:r>
              <a:rPr lang="cs-CZ" sz="2200" dirty="0" smtClean="0">
                <a:solidFill>
                  <a:srgbClr val="000000"/>
                </a:solidFill>
              </a:rPr>
              <a:t>(korupce při jmenování do funkce je zdrojem neefektivnosti)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Dopady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742950"/>
            <a:ext cx="8305800" cy="4267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Ekonomické důsledky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korupce </a:t>
            </a:r>
            <a:r>
              <a:rPr lang="cs-CZ" sz="2200" b="1" i="1" u="sng" dirty="0" smtClean="0">
                <a:solidFill>
                  <a:srgbClr val="307871"/>
                </a:solidFill>
              </a:rPr>
              <a:t>zhoršuje kvalitu prostředí</a:t>
            </a:r>
            <a:r>
              <a:rPr lang="cs-CZ" sz="2200" dirty="0" smtClean="0">
                <a:solidFill>
                  <a:srgbClr val="000000"/>
                </a:solidFill>
              </a:rPr>
              <a:t>, ve kterém funguje soukromý sektor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korupce </a:t>
            </a:r>
            <a:r>
              <a:rPr lang="cs-CZ" sz="2200" b="1" i="1" u="sng" dirty="0" smtClean="0">
                <a:solidFill>
                  <a:srgbClr val="307871"/>
                </a:solidFill>
              </a:rPr>
              <a:t>způsobuje růst administrativních nákladů</a:t>
            </a:r>
            <a:r>
              <a:rPr lang="cs-CZ" sz="2200" dirty="0" smtClean="0">
                <a:solidFill>
                  <a:srgbClr val="000000"/>
                </a:solidFill>
              </a:rPr>
              <a:t> (daňový poplatník je nucen platit za stejnou službu více, než by měl)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korupce </a:t>
            </a:r>
            <a:r>
              <a:rPr lang="cs-CZ" sz="2200" b="1" i="1" u="sng" dirty="0" smtClean="0">
                <a:solidFill>
                  <a:srgbClr val="307871"/>
                </a:solidFill>
              </a:rPr>
              <a:t>má demoralizující vliv na celý aparát veřejné správy.</a:t>
            </a:r>
            <a:r>
              <a:rPr lang="cs-CZ" sz="2200" dirty="0" smtClean="0">
                <a:solidFill>
                  <a:srgbClr val="000000"/>
                </a:solidFill>
              </a:rPr>
              <a:t> Je tak velice obtížné udržet vysokou míru bezúhonnosti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korupce </a:t>
            </a:r>
            <a:r>
              <a:rPr lang="cs-CZ" sz="2200" b="1" i="1" u="sng" dirty="0" smtClean="0">
                <a:solidFill>
                  <a:srgbClr val="307871"/>
                </a:solidFill>
              </a:rPr>
              <a:t>způsobuje značný úbytek produktivního úsilí</a:t>
            </a:r>
            <a:r>
              <a:rPr lang="cs-CZ" sz="2200" dirty="0" smtClean="0">
                <a:solidFill>
                  <a:srgbClr val="000000"/>
                </a:solidFill>
              </a:rPr>
              <a:t>, protože čas i energie jsou obětovány spíše k získávání kontaktů, k obcházení pravidel, než na zlepšování vlastního postavení a vlastní úrovně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Dopady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742950"/>
            <a:ext cx="8305800" cy="4267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Ekonomické důsledky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korupční jednání může být vnímáno jako </a:t>
            </a:r>
            <a:r>
              <a:rPr lang="cs-CZ" sz="2200" b="1" i="1" u="sng" dirty="0" smtClean="0">
                <a:solidFill>
                  <a:srgbClr val="307871"/>
                </a:solidFill>
              </a:rPr>
              <a:t>cesta k úspěchu</a:t>
            </a:r>
            <a:r>
              <a:rPr lang="cs-CZ" sz="2200" dirty="0" smtClean="0">
                <a:solidFill>
                  <a:srgbClr val="000000"/>
                </a:solidFill>
              </a:rPr>
              <a:t> → rozšiřování korupce v soukromém sektoru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korupce </a:t>
            </a:r>
            <a:r>
              <a:rPr lang="cs-CZ" sz="2200" b="1" i="1" u="sng" dirty="0" smtClean="0">
                <a:solidFill>
                  <a:srgbClr val="307871"/>
                </a:solidFill>
              </a:rPr>
              <a:t>vede k nárůstu veřejných výdajů</a:t>
            </a:r>
            <a:r>
              <a:rPr lang="cs-CZ" sz="2200" dirty="0" smtClean="0">
                <a:solidFill>
                  <a:srgbClr val="000000"/>
                </a:solidFill>
              </a:rPr>
              <a:t> (vyšší úroveň korupce je spojena s nižší kvalitou veřejné infrastruktury a vede k plýtvání veřejnými prostředky)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korupce </a:t>
            </a:r>
            <a:r>
              <a:rPr lang="cs-CZ" sz="2200" b="1" i="1" u="sng" dirty="0" smtClean="0">
                <a:solidFill>
                  <a:srgbClr val="307871"/>
                </a:solidFill>
              </a:rPr>
              <a:t>může vést k omezení přílivu přímých zahraničních investic</a:t>
            </a:r>
            <a:r>
              <a:rPr lang="cs-CZ" sz="2200" dirty="0" smtClean="0">
                <a:solidFill>
                  <a:srgbClr val="000000"/>
                </a:solidFill>
              </a:rPr>
              <a:t> (díky korupčnímu prostředí klesá rating země a příliv investic je nižší)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Měření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819150"/>
            <a:ext cx="8280400" cy="4038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měření korupce je značně obtížné, neboť většina ukazatelů, které se snaží korupci monitorovat má subjektivní charakter (tzv. měkká data), která jsou založena na vnímání korupce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vhodná objektivní data prakticky neexistují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Organizace zabývající se monitoringem korupce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err="1" smtClean="0">
                <a:solidFill>
                  <a:srgbClr val="000000"/>
                </a:solidFill>
              </a:rPr>
              <a:t>Transparency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International</a:t>
            </a:r>
            <a:r>
              <a:rPr lang="cs-CZ" sz="2200" dirty="0" smtClean="0">
                <a:solidFill>
                  <a:srgbClr val="000000"/>
                </a:solidFill>
              </a:rPr>
              <a:t> (CPI, BPI, Globální barometr korupce)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Světová banka (</a:t>
            </a:r>
            <a:r>
              <a:rPr lang="cs-CZ" sz="2200" dirty="0" err="1" smtClean="0">
                <a:solidFill>
                  <a:srgbClr val="000000"/>
                </a:solidFill>
              </a:rPr>
              <a:t>Governance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Matters</a:t>
            </a:r>
            <a:r>
              <a:rPr lang="cs-CZ" sz="2200" dirty="0" smtClean="0">
                <a:solidFill>
                  <a:srgbClr val="000000"/>
                </a:solidFill>
              </a:rPr>
              <a:t>, </a:t>
            </a:r>
            <a:r>
              <a:rPr lang="cs-CZ" sz="2200" dirty="0" err="1" smtClean="0">
                <a:solidFill>
                  <a:srgbClr val="000000"/>
                </a:solidFill>
              </a:rPr>
              <a:t>Doing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Bussines</a:t>
            </a:r>
            <a:r>
              <a:rPr lang="cs-CZ" sz="2200" dirty="0" smtClean="0">
                <a:solidFill>
                  <a:srgbClr val="000000"/>
                </a:solidFill>
              </a:rPr>
              <a:t>)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World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Economic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Forum</a:t>
            </a:r>
            <a:r>
              <a:rPr lang="cs-CZ" sz="2200" dirty="0" smtClean="0">
                <a:solidFill>
                  <a:srgbClr val="000000"/>
                </a:solidFill>
              </a:rPr>
              <a:t> (různé ukazatele)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Fraser</a:t>
            </a:r>
            <a:r>
              <a:rPr lang="cs-CZ" sz="2200" dirty="0" smtClean="0">
                <a:solidFill>
                  <a:srgbClr val="000000"/>
                </a:solidFill>
              </a:rPr>
              <a:t> Institut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Freedom</a:t>
            </a:r>
            <a:r>
              <a:rPr lang="cs-CZ" sz="2200" dirty="0" smtClean="0">
                <a:solidFill>
                  <a:srgbClr val="000000"/>
                </a:solidFill>
              </a:rPr>
              <a:t> House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819150"/>
            <a:ext cx="8458200" cy="4038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687388" indent="-401638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Vymezení pojmu</a:t>
            </a:r>
          </a:p>
          <a:p>
            <a:pPr marL="687388" indent="-401638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Typologie korupce</a:t>
            </a:r>
          </a:p>
          <a:p>
            <a:pPr marL="687388" indent="-401638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Příčiny korupce</a:t>
            </a:r>
          </a:p>
          <a:p>
            <a:pPr marL="687388" indent="-401638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Dopady korupce</a:t>
            </a:r>
          </a:p>
          <a:p>
            <a:pPr marL="687388" indent="-401638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Měření korupce</a:t>
            </a:r>
          </a:p>
          <a:p>
            <a:pPr marL="687388" indent="-401638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Organizace zabývající se monitorováním a bojem proti korupci</a:t>
            </a:r>
          </a:p>
          <a:p>
            <a:pPr marL="687388" indent="-401638">
              <a:buFont typeface="+mj-lt"/>
              <a:buAutoNum type="arabicPeriod"/>
            </a:pPr>
            <a:r>
              <a:rPr lang="cs-CZ" sz="2400" dirty="0" err="1" smtClean="0">
                <a:solidFill>
                  <a:srgbClr val="000000"/>
                </a:solidFill>
              </a:rPr>
              <a:t>Antikorupční</a:t>
            </a:r>
            <a:r>
              <a:rPr lang="cs-CZ" sz="2400" dirty="0" smtClean="0">
                <a:solidFill>
                  <a:srgbClr val="000000"/>
                </a:solidFill>
              </a:rPr>
              <a:t> doporučení</a:t>
            </a:r>
          </a:p>
        </p:txBody>
      </p:sp>
    </p:spTree>
    <p:extLst>
      <p:ext uri="{BB962C8B-B14F-4D97-AF65-F5344CB8AC3E}">
        <p14:creationId xmlns=""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126288" cy="507703"/>
          </a:xfrm>
        </p:spPr>
        <p:txBody>
          <a:bodyPr/>
          <a:lstStyle/>
          <a:p>
            <a:r>
              <a:rPr lang="pl-PL" sz="2600" b="1" dirty="0" smtClean="0"/>
              <a:t>Transparency International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19150"/>
            <a:ext cx="8001000" cy="3886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nevládní nezisková organizace zabývající  se korupcí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Pobočky ve více než 100 zemích světa včetně ČR</a:t>
            </a:r>
            <a:endParaRPr lang="pt-BR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každoročně zveřejňuje Index vnímání korupce (Corruption Perception Index - CPI)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nepravidelně pak Index plátců úplatků (Bribery Payers Index – BPI)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zveřejňuje rovněž Globální barometr korupce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pt-BR" sz="2200" dirty="0" smtClean="0">
                <a:solidFill>
                  <a:srgbClr val="000000"/>
                </a:solidFill>
              </a:rPr>
              <a:t>Blíže viz </a:t>
            </a:r>
            <a:r>
              <a:rPr lang="pt-BR" sz="2200" dirty="0" smtClean="0">
                <a:solidFill>
                  <a:srgbClr val="000000"/>
                </a:solidFill>
                <a:hlinkClick r:id="rId3"/>
              </a:rPr>
              <a:t>www.transparency.cz</a:t>
            </a:r>
            <a:r>
              <a:rPr lang="pt-BR" sz="2200" dirty="0" smtClean="0">
                <a:solidFill>
                  <a:srgbClr val="000000"/>
                </a:solidFill>
              </a:rPr>
              <a:t> nebo </a:t>
            </a:r>
            <a:r>
              <a:rPr lang="pt-BR" sz="2200" dirty="0" smtClean="0">
                <a:solidFill>
                  <a:srgbClr val="000000"/>
                </a:solidFill>
                <a:hlinkClick r:id="rId4"/>
              </a:rPr>
              <a:t>www.transparency.org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pt-BR" sz="2200" dirty="0" smtClean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06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Financování české pobočky TI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95350"/>
            <a:ext cx="80772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Činnost </a:t>
            </a:r>
            <a:r>
              <a:rPr lang="cs-CZ" sz="2200" dirty="0" err="1" smtClean="0">
                <a:solidFill>
                  <a:srgbClr val="000000"/>
                </a:solidFill>
              </a:rPr>
              <a:t>Transparency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International</a:t>
            </a:r>
            <a:r>
              <a:rPr lang="cs-CZ" sz="2200" dirty="0" smtClean="0">
                <a:solidFill>
                  <a:srgbClr val="000000"/>
                </a:solidFill>
              </a:rPr>
              <a:t> - Česká republika je financována především z grantů, které organizace získává na své projekty z programů domácích i zahraničních státních i soukromých dárců. 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Vedlejším zdrojem financování jsou dary fyzických i právnických osob a rovněž výnosy z uskutečněných činností a akcí (například vzdělávacích kurzů).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28575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12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Měření korupce (CPI)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742950"/>
            <a:ext cx="7848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Index vnímání korupce (CPI)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sestavován jednou ročně a průzkumy použité při jeho sestavování většinou obsahují otázky zaměřené na uplácení veřejných činitelů nebo provize při veřejných zakázkách,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názory představitelů podnikatelské sféry, odborníků a analytiků,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ukazuje však pouze na příjemce úplatků.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nabývá hodnot 0 - 100, kdy nula představuje zemi naprosto zkorumpovanou, naproti tomu stovka zemi zcela „čistou“, tudíž bez korupce,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publikován od roku 1995 (0 -10), od roku 2012 (0 -100).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Měření korupce (CPI)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742950"/>
            <a:ext cx="7848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Index vnímání korupce (CPI)</a:t>
            </a:r>
          </a:p>
          <a:p>
            <a:pPr marL="1258888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je indexem složeným, tudíž zahrnuje výsledky několika průzkumů, prováděných rozličnými institucemi. Ty používají rozdílné vzorky respondentů i rozdílnou metodiku</a:t>
            </a:r>
          </a:p>
          <a:p>
            <a:pPr marL="1258888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původně sestavován pro 85 zemí světa, v roce 2018 pro 180 zemí (množství zemí se každý rok mění</a:t>
            </a:r>
          </a:p>
          <a:p>
            <a:pPr marL="125888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200" dirty="0" smtClean="0">
                <a:solidFill>
                  <a:srgbClr val="000000"/>
                </a:solidFill>
              </a:rPr>
              <a:t>Další podrobnosti na </a:t>
            </a:r>
            <a:r>
              <a:rPr lang="pl-PL" sz="2200" dirty="0" smtClean="0">
                <a:solidFill>
                  <a:srgbClr val="000000"/>
                </a:solidFill>
                <a:hlinkClick r:id="rId3"/>
              </a:rPr>
              <a:t>https://www.transparency.org/research/cpi/overview</a:t>
            </a:r>
            <a:endParaRPr lang="pl-PL" sz="2200" dirty="0" smtClean="0">
              <a:solidFill>
                <a:srgbClr val="000000"/>
              </a:solidFill>
            </a:endParaRPr>
          </a:p>
          <a:p>
            <a:pPr marL="125888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pl-PL" sz="2200" dirty="0" smtClean="0">
              <a:solidFill>
                <a:srgbClr val="000000"/>
              </a:solidFill>
            </a:endParaRPr>
          </a:p>
          <a:p>
            <a:pPr marL="125888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pl-PL" sz="2200" dirty="0" smtClean="0">
              <a:solidFill>
                <a:srgbClr val="000000"/>
              </a:solidFill>
            </a:endParaRPr>
          </a:p>
          <a:p>
            <a:pPr marL="1258888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88" name="Rectangle 144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749480" cy="507703"/>
          </a:xfrm>
        </p:spPr>
        <p:txBody>
          <a:bodyPr/>
          <a:lstStyle/>
          <a:p>
            <a:pPr>
              <a:defRPr/>
            </a:pPr>
            <a:r>
              <a:rPr lang="cs-CZ" sz="2800" b="1" dirty="0" smtClean="0"/>
              <a:t>Hodnocení ČR v indexu CPI od roku 2000</a:t>
            </a:r>
          </a:p>
        </p:txBody>
      </p:sp>
      <p:graphicFrame>
        <p:nvGraphicFramePr>
          <p:cNvPr id="30840" name="Group 120"/>
          <p:cNvGraphicFramePr>
            <a:graphicFrameLocks noGrp="1"/>
          </p:cNvGraphicFramePr>
          <p:nvPr>
            <p:ph idx="4294967295"/>
          </p:nvPr>
        </p:nvGraphicFramePr>
        <p:xfrm>
          <a:off x="228600" y="742950"/>
          <a:ext cx="8229600" cy="4229100"/>
        </p:xfrm>
        <a:graphic>
          <a:graphicData uri="http://schemas.openxmlformats.org/drawingml/2006/table">
            <a:tbl>
              <a:tblPr/>
              <a:tblGrid>
                <a:gridCol w="1162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811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842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874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081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0651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Rok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Hodnocení ČR v indexu CPI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Odchylka/ rozmezí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Umístění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Po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č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et zemí za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ř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azených do 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ž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eb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ř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í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č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ku CPI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Pou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ž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ité pr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ů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zkumy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47 - 55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175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43 - 52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177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2012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49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44 - 53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54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2011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4,4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3,9 – 4,8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57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182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2010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4,6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4,1-5,1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178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2009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4,9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3,7-7,5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52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2008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5,2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4,8-5,9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45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180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2007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5,2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4,9-5,8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180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2006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4,8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4,4-5,2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46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163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2005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4,3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3,7-5,1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47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159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2004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4,2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3,7-4,9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51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145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2003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3,9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0,9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54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133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12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2002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3,7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0,8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52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102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2001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3,9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0,9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47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91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2000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4,3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0,9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42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90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Měření korupce (BPI)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666750"/>
            <a:ext cx="7848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Index plátců úplatků (BPI)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dosahuje hodnoty 0 – 10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index poměrně mladý, nejstarší údaje z roku 1999 (další v letech 2002, 2006, 2008 a 2011)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výsledky průzkumu z jednotlivých let není možné mezi sebou porovnávat! (jiná metodologie, jiné otázky, odlišný počet zemí apod.)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hodnotí exportující země světa (nikoliv firmy) podle náchylnosti firem se sídlem v těchto zemích poskytovat úplatky v zahraničí - pohled na „nabídkovou stranu“ korupce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Na dotazy odpovídají vrcholoví  obchodní manažeři (senior business </a:t>
            </a:r>
            <a:r>
              <a:rPr lang="cs-CZ" sz="2000" dirty="0" err="1" smtClean="0">
                <a:solidFill>
                  <a:srgbClr val="000000"/>
                </a:solidFill>
              </a:rPr>
              <a:t>executives</a:t>
            </a:r>
            <a:r>
              <a:rPr lang="cs-CZ" sz="2000" dirty="0" smtClean="0">
                <a:solidFill>
                  <a:srgbClr val="000000"/>
                </a:solidFill>
              </a:rPr>
              <a:t>); v roce 2011 odpovídali manažeři z 30 zemí včetně ČR (celkem 100 rozhovorů)</a:t>
            </a:r>
          </a:p>
          <a:p>
            <a:pPr marL="125888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pl-PL" sz="2200" dirty="0" smtClean="0">
              <a:solidFill>
                <a:srgbClr val="000000"/>
              </a:solidFill>
            </a:endParaRPr>
          </a:p>
          <a:p>
            <a:pPr marL="125888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pl-PL" sz="2200" dirty="0" smtClean="0">
              <a:solidFill>
                <a:srgbClr val="000000"/>
              </a:solidFill>
            </a:endParaRPr>
          </a:p>
          <a:p>
            <a:pPr marL="1258888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0" name="Rectangle 198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225480" cy="507703"/>
          </a:xfrm>
        </p:spPr>
        <p:txBody>
          <a:bodyPr/>
          <a:lstStyle/>
          <a:p>
            <a:pPr>
              <a:defRPr/>
            </a:pPr>
            <a:r>
              <a:rPr lang="cs-CZ" sz="2800" b="1" dirty="0" smtClean="0"/>
              <a:t>Výsledky BPI za rok 2011</a:t>
            </a:r>
          </a:p>
        </p:txBody>
      </p:sp>
      <p:graphicFrame>
        <p:nvGraphicFramePr>
          <p:cNvPr id="32895" name="Group 127"/>
          <p:cNvGraphicFramePr>
            <a:graphicFrameLocks noGrp="1"/>
          </p:cNvGraphicFramePr>
          <p:nvPr>
            <p:ph type="tbl" idx="4294967295"/>
          </p:nvPr>
        </p:nvGraphicFramePr>
        <p:xfrm>
          <a:off x="228600" y="742950"/>
          <a:ext cx="7162800" cy="4025103"/>
        </p:xfrm>
        <a:graphic>
          <a:graphicData uri="http://schemas.openxmlformats.org/drawingml/2006/table">
            <a:tbl>
              <a:tblPr/>
              <a:tblGrid>
                <a:gridCol w="1036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779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Umístění 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Země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Průměrná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hodnota 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Umístění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 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Země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Gotham CE" charset="0"/>
                      </a:endParaRP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Průměrná </a:t>
                      </a:r>
                      <a:endParaRPr kumimoji="0" lang="cs-CZ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Gotham CE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hodnota 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0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 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Nizozemsko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8,8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15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Itálie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7,6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8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Švýcarsko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8,8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15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Malajsie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7,6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8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3 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Belgie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8,7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15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Jižní Afrika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7,6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8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4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Německo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8,6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19 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Thaiwan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7,5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8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4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Japonsko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8,6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19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Indie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7,5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8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6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Austrálie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8,5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19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Turecko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7,5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8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6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Kanada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8,5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22 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Saudská Arábie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7,4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8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 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Singapur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8,3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23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Argentina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7,3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75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Velká Británie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8,3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23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SAE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7,3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28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10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Spojené státy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8,1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25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Indonésie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7,1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8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11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Francie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8,0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26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Mexiko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7,0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8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11 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Španělsko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8,0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27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Čína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6,5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8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13 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Jižní Korea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7,9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28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Rusko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6,1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5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14 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Brazílie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7,7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8F2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Gotham CE" charset="0"/>
                      </a:endParaRP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Gotham CE" charset="0"/>
                      </a:endParaRP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Gotham CE" charset="0"/>
                      </a:endParaRP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28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15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Hong</a:t>
                      </a: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 Kong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Gotham CE" charset="0"/>
                        </a:rPr>
                        <a:t>7,6</a:t>
                      </a: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8F2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Gotham CE" charset="0"/>
                      </a:endParaRP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Gotham CE" charset="0"/>
                      </a:endParaRP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Gotham CE" charset="0"/>
                      </a:endParaRPr>
                    </a:p>
                  </a:txBody>
                  <a:tcPr marT="34282" marB="342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8012" name="Rectangle 806"/>
          <p:cNvSpPr>
            <a:spLocks noChangeArrowheads="1"/>
          </p:cNvSpPr>
          <p:nvPr/>
        </p:nvSpPr>
        <p:spPr bwMode="auto">
          <a:xfrm>
            <a:off x="228600" y="4835723"/>
            <a:ext cx="42465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1400" dirty="0">
                <a:solidFill>
                  <a:srgbClr val="000000"/>
                </a:solidFill>
              </a:rPr>
              <a:t>Pramen: </a:t>
            </a:r>
            <a:r>
              <a:rPr lang="cs-CZ" altLang="cs-CZ" sz="1400" dirty="0">
                <a:solidFill>
                  <a:srgbClr val="000000"/>
                </a:solidFill>
                <a:hlinkClick r:id="rId2"/>
              </a:rPr>
              <a:t>http://www.</a:t>
            </a:r>
            <a:r>
              <a:rPr lang="cs-CZ" altLang="cs-CZ" sz="1400" dirty="0" err="1">
                <a:solidFill>
                  <a:srgbClr val="000000"/>
                </a:solidFill>
                <a:hlinkClick r:id="rId2"/>
              </a:rPr>
              <a:t>transparency.cz</a:t>
            </a:r>
            <a:r>
              <a:rPr lang="cs-CZ" altLang="cs-CZ" sz="1400" dirty="0">
                <a:solidFill>
                  <a:srgbClr val="000000"/>
                </a:solidFill>
              </a:rPr>
              <a:t>, 30.10.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Měření korupce (GCB)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666750"/>
            <a:ext cx="7848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Globální barometr korupce (GCB)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je jediným celosvětovým průzkumem veřejného mínění zaměřeným na názory a osobní zkušenosti respondentů s korupcí v různých sektorech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poprvé zveřejněn v roce 2003, je možné srovnávat jednotlivé průzkumy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	korupčnost jednotlivých sektorů je hodnocena  známkou 1 – 5 (1 – bez korupce, 5 – extrémně zkorumpovaný)</a:t>
            </a:r>
          </a:p>
          <a:p>
            <a:pPr marL="1258888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Poslední průzkumy proběhly v roce 2017</a:t>
            </a:r>
          </a:p>
          <a:p>
            <a:pPr marL="1258888" indent="-457200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více na </a:t>
            </a:r>
            <a:r>
              <a:rPr lang="en-US" sz="2000" dirty="0" smtClean="0">
                <a:hlinkClick r:id="rId3"/>
              </a:rPr>
              <a:t>https://www.transparency.org/news/feature/global_corruption_barometer_citizens_voices_from_around_the_world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125888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pl-PL" sz="2200" dirty="0" smtClean="0">
              <a:solidFill>
                <a:srgbClr val="000000"/>
              </a:solidFill>
            </a:endParaRPr>
          </a:p>
          <a:p>
            <a:pPr marL="125888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pl-PL" sz="2200" dirty="0" smtClean="0">
              <a:solidFill>
                <a:srgbClr val="000000"/>
              </a:solidFill>
            </a:endParaRPr>
          </a:p>
          <a:p>
            <a:pPr marL="1258888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Měření korupce – Světová banka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666750"/>
            <a:ext cx="78486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Pro účely posouzení kvality vlády sestavila 6 základních indikátorů, které hodnotí 6 oblastí kvality vlády (</a:t>
            </a:r>
            <a:r>
              <a:rPr lang="cs-CZ" sz="2200" dirty="0" err="1" smtClean="0">
                <a:solidFill>
                  <a:srgbClr val="000000"/>
                </a:solidFill>
              </a:rPr>
              <a:t>Governance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Matters</a:t>
            </a:r>
            <a:r>
              <a:rPr lang="cs-CZ" sz="2200" dirty="0" smtClean="0">
                <a:solidFill>
                  <a:srgbClr val="000000"/>
                </a:solidFill>
              </a:rPr>
              <a:t>):</a:t>
            </a:r>
          </a:p>
          <a:p>
            <a:pPr marL="1258888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úroveň demokracie, </a:t>
            </a:r>
          </a:p>
          <a:p>
            <a:pPr marL="1258888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politickou stabilitu, </a:t>
            </a:r>
          </a:p>
          <a:p>
            <a:pPr marL="1258888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efektivnost vládních politik, </a:t>
            </a:r>
          </a:p>
          <a:p>
            <a:pPr marL="1258888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regulační kvalitu, </a:t>
            </a:r>
          </a:p>
          <a:p>
            <a:pPr marL="125888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kvalitu právního řádu a </a:t>
            </a:r>
          </a:p>
          <a:p>
            <a:pPr marL="1258888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kontrolu korupce.</a:t>
            </a:r>
          </a:p>
          <a:p>
            <a:pPr marL="125888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pl-PL" sz="2200" dirty="0" smtClean="0">
              <a:solidFill>
                <a:srgbClr val="000000"/>
              </a:solidFill>
            </a:endParaRPr>
          </a:p>
          <a:p>
            <a:pPr marL="1258888" indent="-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pl-PL" sz="2200" dirty="0" smtClean="0">
              <a:solidFill>
                <a:srgbClr val="000000"/>
              </a:solidFill>
            </a:endParaRPr>
          </a:p>
          <a:p>
            <a:pPr marL="1258888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b="1" dirty="0" smtClean="0"/>
              <a:t>Obecná antikorupční doporučení TI pro veřejný sektor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2400" y="666750"/>
            <a:ext cx="8153400" cy="44005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98463" indent="-22701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zavést funkční výběr úředníků a systém jejich uplatnění (tzn. eliminovat osobní vazby při výběrových řízeních, posuzovat především odbornou způsobilost uchazeče atd.)</a:t>
            </a:r>
          </a:p>
          <a:p>
            <a:pPr marL="398463" indent="-22701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zkvalitnit management práce (státní manažeři by měli být kladným vzorem pro své podřízené ve smyslu dodržování zákonů)</a:t>
            </a:r>
          </a:p>
          <a:p>
            <a:pPr marL="398463" indent="-22701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zdokonalit systém řízení v oblasti veřejné správy tak, aby byl uplatněn princip konečné odpovědnosti vedení za významné poruchy jeho resortu</a:t>
            </a:r>
          </a:p>
          <a:p>
            <a:pPr marL="398463" indent="-22701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ihned řešit zjištěné problémy a nedostatky, zveřejňovat je</a:t>
            </a:r>
          </a:p>
          <a:p>
            <a:pPr marL="398463" indent="-22701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vyvarovat se pravděpodobným korupčním situacím při výkonu veřejné správy (minimalizovat styk úředníků se žadateli, zavést systém kontroly rozhodování, z některých jednání pořizovat obrazové a zvukové záznamy)</a:t>
            </a:r>
          </a:p>
          <a:p>
            <a:pPr marL="398463" indent="-22701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vypracovat návody pro komunikaci a využívání služeb veřejného sektoru</a:t>
            </a:r>
          </a:p>
          <a:p>
            <a:pPr marL="569913" indent="-2841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1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Vymezení pojmu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04800" y="819150"/>
            <a:ext cx="8280400" cy="381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lat. „</a:t>
            </a:r>
            <a:r>
              <a:rPr lang="cs-CZ" sz="2200" dirty="0" err="1" smtClean="0">
                <a:solidFill>
                  <a:srgbClr val="000000"/>
                </a:solidFill>
              </a:rPr>
              <a:t>rumpere</a:t>
            </a:r>
            <a:r>
              <a:rPr lang="cs-CZ" sz="2200" dirty="0" smtClean="0">
                <a:solidFill>
                  <a:srgbClr val="000000"/>
                </a:solidFill>
              </a:rPr>
              <a:t>“ = zlomit, rozlomit, přetrhnout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lat. „</a:t>
            </a:r>
            <a:r>
              <a:rPr lang="cs-CZ" sz="2200" dirty="0" err="1" smtClean="0">
                <a:solidFill>
                  <a:srgbClr val="000000"/>
                </a:solidFill>
              </a:rPr>
              <a:t>corrumpere</a:t>
            </a:r>
            <a:r>
              <a:rPr lang="cs-CZ" sz="2200" dirty="0" smtClean="0">
                <a:solidFill>
                  <a:srgbClr val="000000"/>
                </a:solidFill>
              </a:rPr>
              <a:t>“ = zmařit, zkazit, uplácet, podplácet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Není jednotné, různé organizace používají vlastní (rozdílné) definice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existuje tzv. užší a širší pojetí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b="1" i="1" dirty="0" smtClean="0">
                <a:solidFill>
                  <a:srgbClr val="307871"/>
                </a:solidFill>
              </a:rPr>
              <a:t>užší pojetí </a:t>
            </a:r>
            <a:r>
              <a:rPr lang="cs-CZ" sz="2200" dirty="0" smtClean="0">
                <a:solidFill>
                  <a:srgbClr val="000000"/>
                </a:solidFill>
              </a:rPr>
              <a:t>zahrnuje převážně  korupci ve veřejném sektoru (</a:t>
            </a:r>
            <a:r>
              <a:rPr lang="cs-CZ" sz="2200" dirty="0" err="1" smtClean="0">
                <a:solidFill>
                  <a:srgbClr val="000000"/>
                </a:solidFill>
              </a:rPr>
              <a:t>Transparency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International</a:t>
            </a:r>
            <a:r>
              <a:rPr lang="cs-CZ" sz="2200" dirty="0" smtClean="0">
                <a:solidFill>
                  <a:srgbClr val="000000"/>
                </a:solidFill>
              </a:rPr>
              <a:t>, Světová banka)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b="1" i="1" dirty="0" smtClean="0">
                <a:solidFill>
                  <a:srgbClr val="307871"/>
                </a:solidFill>
              </a:rPr>
              <a:t>širší pojetí </a:t>
            </a:r>
            <a:r>
              <a:rPr lang="cs-CZ" sz="2200" dirty="0" smtClean="0">
                <a:solidFill>
                  <a:srgbClr val="000000"/>
                </a:solidFill>
              </a:rPr>
              <a:t>zahrnuje také aktivity soukromého sektoru (definice OSN)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>
                <a:solidFill>
                  <a:srgbClr val="307871"/>
                </a:solidFill>
              </a:rPr>
              <a:pPr/>
              <a:t>30</a:t>
            </a:fld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27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Vymezení pojmu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04800" y="819150"/>
            <a:ext cx="8280400" cy="381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Definice podle </a:t>
            </a:r>
            <a:r>
              <a:rPr lang="cs-CZ" sz="2200" b="1" i="1" dirty="0" err="1" smtClean="0">
                <a:solidFill>
                  <a:srgbClr val="307871"/>
                </a:solidFill>
              </a:rPr>
              <a:t>Transparency</a:t>
            </a:r>
            <a:r>
              <a:rPr lang="cs-CZ" sz="2200" b="1" i="1" dirty="0" smtClean="0">
                <a:solidFill>
                  <a:srgbClr val="307871"/>
                </a:solidFill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</a:rPr>
              <a:t>International</a:t>
            </a:r>
            <a:endParaRPr lang="cs-CZ" sz="2200" b="1" i="1" dirty="0" smtClean="0">
              <a:solidFill>
                <a:srgbClr val="307871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	„..takové jednání představitelů veřejného sektoru, ať už jde o politiky, či státní úředníky….., jímž se nedovoleně a nezákonně obohacují prostřednictvím pravomocí, které jim byly svěřeny.“ 						(</a:t>
            </a:r>
            <a:r>
              <a:rPr lang="cs-CZ" sz="2200" dirty="0" err="1" smtClean="0">
                <a:solidFill>
                  <a:srgbClr val="000000"/>
                </a:solidFill>
              </a:rPr>
              <a:t>Mc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Kee</a:t>
            </a:r>
            <a:r>
              <a:rPr lang="cs-CZ" sz="2200" dirty="0" smtClean="0">
                <a:solidFill>
                  <a:srgbClr val="000000"/>
                </a:solidFill>
              </a:rPr>
              <a:t>, 1996)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Definice korupce podle Světové banky</a:t>
            </a:r>
          </a:p>
          <a:p>
            <a:pPr marL="569913" indent="-284163" algn="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	„..zneužití veřejné moci za účelem získání osobního prospěchu.“ (</a:t>
            </a:r>
            <a:r>
              <a:rPr lang="cs-CZ" sz="2200" dirty="0" err="1" smtClean="0">
                <a:solidFill>
                  <a:srgbClr val="000000"/>
                </a:solidFill>
              </a:rPr>
              <a:t>Bayley</a:t>
            </a:r>
            <a:r>
              <a:rPr lang="cs-CZ" sz="2200" dirty="0" smtClean="0">
                <a:solidFill>
                  <a:srgbClr val="000000"/>
                </a:solidFill>
              </a:rPr>
              <a:t>, 1966)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Vymezení pojmu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04800" y="742950"/>
            <a:ext cx="8280400" cy="4114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Definice podle OSN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	„..nabídka, slib nebo předání jakékoliv výhody v něčí prospěch jako nepřiměřené pohnutky pro výkon povinností a vyjednávání, či požadavek přijetí jakékoliv takové výhody.“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					           (Národní program…, 1998, s. 4)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Pojetí sociálních věd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	„Chování, které se odchyluje od „formálních povinností“ veřejné role pro soukromé (osobní, rodinné nebo skupinově orientované) zájmy, pro finanční nebo </a:t>
            </a:r>
            <a:r>
              <a:rPr lang="cs-CZ" sz="2200" dirty="0" err="1" smtClean="0">
                <a:solidFill>
                  <a:srgbClr val="000000"/>
                </a:solidFill>
              </a:rPr>
              <a:t>statusový</a:t>
            </a:r>
            <a:r>
              <a:rPr lang="cs-CZ" sz="2200" dirty="0" smtClean="0">
                <a:solidFill>
                  <a:srgbClr val="000000"/>
                </a:solidFill>
              </a:rPr>
              <a:t> zisk, a dále jakékoliv chování, které porušuje pravidla za účelem zvýšení soukromého vlivu.“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								(J. </a:t>
            </a:r>
            <a:r>
              <a:rPr lang="cs-CZ" sz="2200" dirty="0" err="1" smtClean="0">
                <a:solidFill>
                  <a:srgbClr val="000000"/>
                </a:solidFill>
              </a:rPr>
              <a:t>Nye</a:t>
            </a:r>
            <a:r>
              <a:rPr lang="cs-CZ" sz="2200" dirty="0" smtClean="0">
                <a:solidFill>
                  <a:srgbClr val="000000"/>
                </a:solidFill>
              </a:rPr>
              <a:t>, 1966)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Vymezení pojmu korupce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04800" y="742950"/>
            <a:ext cx="8280400" cy="4114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b="1" i="1" dirty="0" smtClean="0">
              <a:solidFill>
                <a:srgbClr val="307871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dirty="0" smtClean="0">
                <a:solidFill>
                  <a:srgbClr val="307871"/>
                </a:solidFill>
              </a:rPr>
              <a:t>Souhrnná definice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	„…jakákoliv nabídka, slib nebo poskytnutí jakékoliv neoprávněné výhody v něčí prospěch za určitou formu odměny, kdy tato nemusí být pouze finanční, ale může se jednat o dar, protislužbu, poskytnutí informací atd.“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dirty="0" smtClean="0"/>
              <a:t>Schéma korupce</a:t>
            </a:r>
            <a:endParaRPr lang="en-GB" sz="2800" b="1" dirty="0" smtClean="0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0" y="895350"/>
            <a:ext cx="8462962" cy="3562349"/>
            <a:chOff x="249" y="1026"/>
            <a:chExt cx="4914" cy="2992"/>
          </a:xfrm>
        </p:grpSpPr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249" y="1026"/>
              <a:ext cx="4914" cy="2992"/>
              <a:chOff x="249" y="1026"/>
              <a:chExt cx="4914" cy="2992"/>
            </a:xfrm>
          </p:grpSpPr>
          <p:sp>
            <p:nvSpPr>
              <p:cNvPr id="12295" name="Line 6"/>
              <p:cNvSpPr>
                <a:spLocks noChangeShapeType="1"/>
              </p:cNvSpPr>
              <p:nvPr/>
            </p:nvSpPr>
            <p:spPr bwMode="auto">
              <a:xfrm>
                <a:off x="2094" y="2376"/>
                <a:ext cx="1327" cy="29"/>
              </a:xfrm>
              <a:prstGeom prst="line">
                <a:avLst/>
              </a:prstGeom>
              <a:noFill/>
              <a:ln w="25400">
                <a:solidFill>
                  <a:srgbClr val="30787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6" name="Text Box 7"/>
              <p:cNvSpPr txBox="1">
                <a:spLocks noChangeArrowheads="1"/>
              </p:cNvSpPr>
              <p:nvPr/>
            </p:nvSpPr>
            <p:spPr bwMode="auto">
              <a:xfrm>
                <a:off x="2426" y="1888"/>
                <a:ext cx="907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cs-CZ" altLang="cs-CZ" sz="2400" dirty="0">
                    <a:solidFill>
                      <a:srgbClr val="FF0000"/>
                    </a:solidFill>
                  </a:rPr>
                  <a:t>odměna</a:t>
                </a:r>
                <a:endParaRPr lang="en-GB" altLang="cs-CZ" sz="2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297" name="Line 9"/>
              <p:cNvSpPr>
                <a:spLocks noChangeShapeType="1"/>
              </p:cNvSpPr>
              <p:nvPr/>
            </p:nvSpPr>
            <p:spPr bwMode="auto">
              <a:xfrm rot="10800000">
                <a:off x="2116" y="2495"/>
                <a:ext cx="1264" cy="29"/>
              </a:xfrm>
              <a:prstGeom prst="line">
                <a:avLst/>
              </a:prstGeom>
              <a:noFill/>
              <a:ln w="25400">
                <a:solidFill>
                  <a:srgbClr val="30787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" name="Text Box 10"/>
              <p:cNvSpPr txBox="1">
                <a:spLocks noChangeArrowheads="1"/>
              </p:cNvSpPr>
              <p:nvPr/>
            </p:nvSpPr>
            <p:spPr bwMode="auto">
              <a:xfrm>
                <a:off x="2426" y="2659"/>
                <a:ext cx="907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cs-CZ" altLang="cs-CZ" sz="2400" dirty="0">
                    <a:solidFill>
                      <a:srgbClr val="FF0000"/>
                    </a:solidFill>
                  </a:rPr>
                  <a:t>výhoda</a:t>
                </a:r>
                <a:endParaRPr lang="en-GB" altLang="cs-CZ" sz="2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" name="Text Box 11"/>
              <p:cNvSpPr txBox="1">
                <a:spLocks noChangeArrowheads="1"/>
              </p:cNvSpPr>
              <p:nvPr/>
            </p:nvSpPr>
            <p:spPr bwMode="auto">
              <a:xfrm>
                <a:off x="4014" y="1026"/>
                <a:ext cx="1043" cy="6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cs-CZ" sz="2400" b="1" dirty="0">
                    <a:solidFill>
                      <a:srgbClr val="000000"/>
                    </a:solidFill>
                  </a:rPr>
                  <a:t>zneužití postavení</a:t>
                </a:r>
                <a:endParaRPr lang="en-GB" sz="2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0" name="Line 12"/>
              <p:cNvSpPr>
                <a:spLocks noChangeShapeType="1"/>
              </p:cNvSpPr>
              <p:nvPr/>
            </p:nvSpPr>
            <p:spPr bwMode="auto">
              <a:xfrm>
                <a:off x="4558" y="1616"/>
                <a:ext cx="0" cy="363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1" name="Text Box 13"/>
              <p:cNvSpPr txBox="1">
                <a:spLocks noChangeArrowheads="1"/>
              </p:cNvSpPr>
              <p:nvPr/>
            </p:nvSpPr>
            <p:spPr bwMode="auto">
              <a:xfrm>
                <a:off x="431" y="2115"/>
                <a:ext cx="1406" cy="801"/>
              </a:xfrm>
              <a:prstGeom prst="rect">
                <a:avLst/>
              </a:prstGeom>
              <a:noFill/>
              <a:ln w="25400">
                <a:solidFill>
                  <a:srgbClr val="30787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sz="2800" dirty="0">
                    <a:solidFill>
                      <a:srgbClr val="307871"/>
                    </a:solidFill>
                  </a:rPr>
                  <a:t>subjekt, jenž korumpuje</a:t>
                </a:r>
                <a:endParaRPr lang="en-GB" altLang="cs-CZ" sz="2800" dirty="0">
                  <a:solidFill>
                    <a:srgbClr val="307871"/>
                  </a:solidFill>
                </a:endParaRPr>
              </a:p>
            </p:txBody>
          </p:sp>
          <p:sp>
            <p:nvSpPr>
              <p:cNvPr id="12302" name="Text Box 14"/>
              <p:cNvSpPr txBox="1">
                <a:spLocks noChangeArrowheads="1"/>
              </p:cNvSpPr>
              <p:nvPr/>
            </p:nvSpPr>
            <p:spPr bwMode="auto">
              <a:xfrm>
                <a:off x="3670" y="2115"/>
                <a:ext cx="1493" cy="801"/>
              </a:xfrm>
              <a:prstGeom prst="rect">
                <a:avLst/>
              </a:prstGeom>
              <a:noFill/>
              <a:ln w="25400">
                <a:solidFill>
                  <a:srgbClr val="30787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sz="2800" dirty="0">
                    <a:solidFill>
                      <a:srgbClr val="307871"/>
                    </a:solidFill>
                  </a:rPr>
                  <a:t>subjekt, jenž je korumpován</a:t>
                </a:r>
                <a:endParaRPr lang="en-GB" altLang="cs-CZ" sz="2800" dirty="0">
                  <a:solidFill>
                    <a:srgbClr val="307871"/>
                  </a:solidFill>
                </a:endParaRPr>
              </a:p>
            </p:txBody>
          </p:sp>
          <p:sp>
            <p:nvSpPr>
              <p:cNvPr id="4" name="Text Box 15"/>
              <p:cNvSpPr txBox="1">
                <a:spLocks noChangeArrowheads="1"/>
              </p:cNvSpPr>
              <p:nvPr/>
            </p:nvSpPr>
            <p:spPr bwMode="auto">
              <a:xfrm>
                <a:off x="249" y="3320"/>
                <a:ext cx="1769" cy="6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cs-CZ" sz="2400" dirty="0">
                    <a:solidFill>
                      <a:srgbClr val="000000"/>
                    </a:solidFill>
                  </a:rPr>
                  <a:t>zisk na úkor ostatních subjektů</a:t>
                </a:r>
                <a:endParaRPr lang="en-GB" sz="24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4" name="Line 16"/>
              <p:cNvSpPr>
                <a:spLocks noChangeShapeType="1"/>
              </p:cNvSpPr>
              <p:nvPr/>
            </p:nvSpPr>
            <p:spPr bwMode="auto">
              <a:xfrm rot="10800000">
                <a:off x="1120" y="2868"/>
                <a:ext cx="0" cy="363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2293" name="Picture 1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90" y="1162"/>
              <a:ext cx="1089" cy="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4" name="Picture 2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1" y="2976"/>
              <a:ext cx="1089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Korupce v širším slova smyslu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04800" y="742950"/>
            <a:ext cx="8280400" cy="4267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de-DE" sz="2200" b="1" i="1" dirty="0" smtClean="0">
                <a:solidFill>
                  <a:srgbClr val="307871"/>
                </a:solidFill>
              </a:rPr>
              <a:t>Klientelismus </a:t>
            </a:r>
          </a:p>
          <a:p>
            <a:pPr marL="1027113" indent="-339725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Je </a:t>
            </a:r>
            <a:r>
              <a:rPr lang="de-DE" sz="2000" dirty="0" err="1" smtClean="0">
                <a:solidFill>
                  <a:srgbClr val="000000"/>
                </a:solidFill>
              </a:rPr>
              <a:t>definován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jako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zvýhodňování</a:t>
            </a:r>
            <a:r>
              <a:rPr lang="de-DE" sz="2000" dirty="0" smtClean="0">
                <a:solidFill>
                  <a:srgbClr val="000000"/>
                </a:solidFill>
              </a:rPr>
              <a:t> na </a:t>
            </a:r>
            <a:r>
              <a:rPr lang="de-DE" sz="2000" dirty="0" err="1" smtClean="0">
                <a:solidFill>
                  <a:srgbClr val="000000"/>
                </a:solidFill>
              </a:rPr>
              <a:t>základě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příbuzenských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nebo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přátelských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vztahů</a:t>
            </a:r>
            <a:r>
              <a:rPr lang="de-DE" sz="2000" dirty="0" smtClean="0">
                <a:solidFill>
                  <a:srgbClr val="000000"/>
                </a:solidFill>
              </a:rPr>
              <a:t>. </a:t>
            </a:r>
            <a:r>
              <a:rPr lang="de-DE" sz="2000" dirty="0" err="1" smtClean="0">
                <a:solidFill>
                  <a:srgbClr val="000000"/>
                </a:solidFill>
              </a:rPr>
              <a:t>Jedná</a:t>
            </a:r>
            <a:r>
              <a:rPr lang="de-DE" sz="2000" dirty="0" smtClean="0">
                <a:solidFill>
                  <a:srgbClr val="000000"/>
                </a:solidFill>
              </a:rPr>
              <a:t> se o </a:t>
            </a:r>
            <a:r>
              <a:rPr lang="de-DE" sz="2000" dirty="0" err="1" smtClean="0">
                <a:solidFill>
                  <a:srgbClr val="000000"/>
                </a:solidFill>
              </a:rPr>
              <a:t>přísně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osobní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vztah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patron-klient</a:t>
            </a:r>
            <a:r>
              <a:rPr lang="de-DE" sz="2000" dirty="0" smtClean="0">
                <a:solidFill>
                  <a:srgbClr val="000000"/>
                </a:solidFill>
              </a:rPr>
              <a:t>, </a:t>
            </a:r>
            <a:r>
              <a:rPr lang="de-DE" sz="2000" dirty="0" err="1" smtClean="0">
                <a:solidFill>
                  <a:srgbClr val="000000"/>
                </a:solidFill>
              </a:rPr>
              <a:t>přičemž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klient</a:t>
            </a:r>
            <a:r>
              <a:rPr lang="de-DE" sz="2000" dirty="0" smtClean="0">
                <a:solidFill>
                  <a:srgbClr val="000000"/>
                </a:solidFill>
              </a:rPr>
              <a:t> je na </a:t>
            </a:r>
            <a:r>
              <a:rPr lang="de-DE" sz="2000" dirty="0" err="1" smtClean="0">
                <a:solidFill>
                  <a:srgbClr val="000000"/>
                </a:solidFill>
              </a:rPr>
              <a:t>patronovi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závislý</a:t>
            </a:r>
            <a:r>
              <a:rPr lang="de-DE" sz="2000" dirty="0" smtClean="0">
                <a:solidFill>
                  <a:srgbClr val="000000"/>
                </a:solidFill>
              </a:rPr>
              <a:t>, je </a:t>
            </a:r>
            <a:r>
              <a:rPr lang="de-DE" sz="2000" dirty="0" err="1" smtClean="0">
                <a:solidFill>
                  <a:srgbClr val="000000"/>
                </a:solidFill>
              </a:rPr>
              <a:t>mu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zcela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oddán</a:t>
            </a:r>
            <a:r>
              <a:rPr lang="de-DE" sz="2000" dirty="0" smtClean="0">
                <a:solidFill>
                  <a:srgbClr val="000000"/>
                </a:solidFill>
              </a:rPr>
              <a:t> a v </a:t>
            </a:r>
            <a:r>
              <a:rPr lang="de-DE" sz="2000" dirty="0" err="1" smtClean="0">
                <a:solidFill>
                  <a:srgbClr val="000000"/>
                </a:solidFill>
              </a:rPr>
              <a:t>rámci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možností</a:t>
            </a:r>
            <a:r>
              <a:rPr lang="de-DE" sz="2000" dirty="0" smtClean="0">
                <a:solidFill>
                  <a:srgbClr val="000000"/>
                </a:solidFill>
              </a:rPr>
              <a:t> se </a:t>
            </a:r>
            <a:r>
              <a:rPr lang="de-DE" sz="2000" dirty="0" err="1" smtClean="0">
                <a:solidFill>
                  <a:srgbClr val="000000"/>
                </a:solidFill>
              </a:rPr>
              <a:t>snaží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podporovat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patronův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zájem</a:t>
            </a:r>
            <a:r>
              <a:rPr lang="de-DE" sz="2000" dirty="0" smtClean="0">
                <a:solidFill>
                  <a:srgbClr val="000000"/>
                </a:solidFill>
              </a:rPr>
              <a:t>. </a:t>
            </a:r>
            <a:r>
              <a:rPr lang="de-DE" sz="2000" dirty="0" err="1" smtClean="0">
                <a:solidFill>
                  <a:srgbClr val="000000"/>
                </a:solidFill>
              </a:rPr>
              <a:t>Lidem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mimo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klientský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vztah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jsou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tyto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hodnoty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nedostupné</a:t>
            </a:r>
            <a:r>
              <a:rPr lang="de-DE" sz="2000" dirty="0" smtClean="0">
                <a:solidFill>
                  <a:srgbClr val="000000"/>
                </a:solidFill>
              </a:rPr>
              <a:t>.</a:t>
            </a: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de-DE" sz="2200" b="1" i="1" dirty="0" smtClean="0">
                <a:solidFill>
                  <a:srgbClr val="307871"/>
                </a:solidFill>
              </a:rPr>
              <a:t>Nepotismus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de-DE" sz="2000" dirty="0" err="1" smtClean="0">
                <a:solidFill>
                  <a:srgbClr val="000000"/>
                </a:solidFill>
              </a:rPr>
              <a:t>upřednostňování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příbuzných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či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blízkých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lidí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při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obsazování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vlivných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pozic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proti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ostatním</a:t>
            </a:r>
            <a:r>
              <a:rPr lang="de-DE" sz="2000" dirty="0" smtClean="0">
                <a:solidFill>
                  <a:srgbClr val="000000"/>
                </a:solidFill>
              </a:rPr>
              <a:t>, </a:t>
            </a:r>
            <a:r>
              <a:rPr lang="de-DE" sz="2000" dirty="0" err="1" smtClean="0">
                <a:solidFill>
                  <a:srgbClr val="000000"/>
                </a:solidFill>
              </a:rPr>
              <a:t>nezřídka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lépe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kvalifikovaným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kandidátům</a:t>
            </a:r>
            <a:r>
              <a:rPr lang="de-DE" sz="2000" dirty="0" smtClean="0">
                <a:solidFill>
                  <a:srgbClr val="000000"/>
                </a:solidFill>
              </a:rPr>
              <a:t>, </a:t>
            </a:r>
            <a:r>
              <a:rPr lang="de-DE" sz="2000" dirty="0" err="1" smtClean="0">
                <a:solidFill>
                  <a:srgbClr val="000000"/>
                </a:solidFill>
              </a:rPr>
              <a:t>cílem</a:t>
            </a:r>
            <a:r>
              <a:rPr lang="de-DE" sz="2000" dirty="0" smtClean="0">
                <a:solidFill>
                  <a:srgbClr val="000000"/>
                </a:solidFill>
              </a:rPr>
              <a:t> je </a:t>
            </a:r>
            <a:r>
              <a:rPr lang="de-DE" sz="2000" dirty="0" err="1" smtClean="0">
                <a:solidFill>
                  <a:srgbClr val="000000"/>
                </a:solidFill>
              </a:rPr>
              <a:t>uplatnit</a:t>
            </a:r>
            <a:r>
              <a:rPr lang="de-DE" sz="2000" dirty="0" smtClean="0">
                <a:solidFill>
                  <a:srgbClr val="000000"/>
                </a:solidFill>
              </a:rPr>
              <a:t> a </a:t>
            </a:r>
            <a:r>
              <a:rPr lang="de-DE" sz="2000" dirty="0" err="1" smtClean="0">
                <a:solidFill>
                  <a:srgbClr val="000000"/>
                </a:solidFill>
              </a:rPr>
              <a:t>rozšířit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vliv</a:t>
            </a:r>
            <a:r>
              <a:rPr lang="de-DE" sz="2000" dirty="0" smtClean="0">
                <a:solidFill>
                  <a:srgbClr val="000000"/>
                </a:solidFill>
              </a:rPr>
              <a:t> na </a:t>
            </a:r>
            <a:r>
              <a:rPr lang="de-DE" sz="2000" dirty="0" err="1" smtClean="0">
                <a:solidFill>
                  <a:srgbClr val="000000"/>
                </a:solidFill>
              </a:rPr>
              <a:t>společenské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struktury</a:t>
            </a:r>
            <a:endParaRPr lang="de-DE" sz="20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de-DE" sz="2200" b="1" i="1" dirty="0" err="1" smtClean="0">
                <a:solidFill>
                  <a:srgbClr val="307871"/>
                </a:solidFill>
              </a:rPr>
              <a:t>Prodej</a:t>
            </a:r>
            <a:r>
              <a:rPr lang="de-DE" sz="2200" b="1" i="1" dirty="0" smtClean="0">
                <a:solidFill>
                  <a:srgbClr val="307871"/>
                </a:solidFill>
              </a:rPr>
              <a:t> </a:t>
            </a:r>
            <a:r>
              <a:rPr lang="de-DE" sz="2200" b="1" i="1" dirty="0" err="1" smtClean="0">
                <a:solidFill>
                  <a:srgbClr val="307871"/>
                </a:solidFill>
              </a:rPr>
              <a:t>pozic</a:t>
            </a:r>
            <a:endParaRPr lang="de-DE" sz="2200" b="1" i="1" dirty="0" smtClean="0">
              <a:solidFill>
                <a:srgbClr val="307871"/>
              </a:solidFill>
            </a:endParaRP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de-DE" sz="2000" dirty="0" err="1" smtClean="0">
                <a:solidFill>
                  <a:srgbClr val="000000"/>
                </a:solidFill>
              </a:rPr>
              <a:t>placené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protěžování</a:t>
            </a:r>
            <a:r>
              <a:rPr lang="de-DE" sz="2000" dirty="0" smtClean="0">
                <a:solidFill>
                  <a:srgbClr val="000000"/>
                </a:solidFill>
              </a:rPr>
              <a:t>, </a:t>
            </a:r>
            <a:r>
              <a:rPr lang="de-DE" sz="2000" dirty="0" err="1" smtClean="0">
                <a:solidFill>
                  <a:srgbClr val="000000"/>
                </a:solidFill>
              </a:rPr>
              <a:t>např</a:t>
            </a:r>
            <a:r>
              <a:rPr lang="de-DE" sz="2000" dirty="0" smtClean="0">
                <a:solidFill>
                  <a:srgbClr val="000000"/>
                </a:solidFill>
              </a:rPr>
              <a:t>. </a:t>
            </a:r>
            <a:r>
              <a:rPr lang="de-DE" sz="2000" dirty="0" err="1" smtClean="0">
                <a:solidFill>
                  <a:srgbClr val="000000"/>
                </a:solidFill>
              </a:rPr>
              <a:t>obsazení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vlivné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pozice</a:t>
            </a:r>
            <a:r>
              <a:rPr lang="de-DE" sz="2000" dirty="0" smtClean="0">
                <a:solidFill>
                  <a:srgbClr val="000000"/>
                </a:solidFill>
              </a:rPr>
              <a:t> na </a:t>
            </a:r>
            <a:r>
              <a:rPr lang="de-DE" sz="2000" dirty="0" err="1" smtClean="0">
                <a:solidFill>
                  <a:srgbClr val="000000"/>
                </a:solidFill>
              </a:rPr>
              <a:t>základě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úplatku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apod</a:t>
            </a:r>
            <a:r>
              <a:rPr lang="de-DE" sz="2000" dirty="0" smtClean="0">
                <a:solidFill>
                  <a:srgbClr val="000000"/>
                </a:solidFill>
              </a:rPr>
              <a:t>. 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21488" cy="507703"/>
          </a:xfrm>
        </p:spPr>
        <p:txBody>
          <a:bodyPr/>
          <a:lstStyle/>
          <a:p>
            <a:r>
              <a:rPr lang="pl-PL" sz="2800" b="1" dirty="0" smtClean="0"/>
              <a:t>Korupci může předcházet …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04800" y="819150"/>
            <a:ext cx="8280400" cy="381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de-DE" sz="2200" b="1" i="1" dirty="0" err="1" smtClean="0">
                <a:solidFill>
                  <a:srgbClr val="307871"/>
                </a:solidFill>
              </a:rPr>
              <a:t>Střet</a:t>
            </a:r>
            <a:r>
              <a:rPr lang="de-DE" sz="2200" b="1" i="1" dirty="0" smtClean="0">
                <a:solidFill>
                  <a:srgbClr val="307871"/>
                </a:solidFill>
              </a:rPr>
              <a:t> </a:t>
            </a:r>
            <a:r>
              <a:rPr lang="de-DE" sz="2200" b="1" i="1" dirty="0" err="1" smtClean="0">
                <a:solidFill>
                  <a:srgbClr val="307871"/>
                </a:solidFill>
              </a:rPr>
              <a:t>zájmů</a:t>
            </a:r>
            <a:endParaRPr lang="de-DE" sz="2200" b="1" i="1" dirty="0" smtClean="0">
              <a:solidFill>
                <a:srgbClr val="307871"/>
              </a:solidFill>
            </a:endParaRP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de-DE" sz="2200" dirty="0" err="1" smtClean="0">
                <a:solidFill>
                  <a:srgbClr val="000000"/>
                </a:solidFill>
              </a:rPr>
              <a:t>výkon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funkce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nebo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zaměstnání</a:t>
            </a:r>
            <a:r>
              <a:rPr lang="de-DE" sz="2200" dirty="0" smtClean="0">
                <a:solidFill>
                  <a:srgbClr val="000000"/>
                </a:solidFill>
              </a:rPr>
              <a:t> se </a:t>
            </a:r>
            <a:r>
              <a:rPr lang="de-DE" sz="2200" dirty="0" err="1" smtClean="0">
                <a:solidFill>
                  <a:srgbClr val="000000"/>
                </a:solidFill>
              </a:rPr>
              <a:t>dostává</a:t>
            </a:r>
            <a:r>
              <a:rPr lang="de-DE" sz="2200" dirty="0" smtClean="0">
                <a:solidFill>
                  <a:srgbClr val="000000"/>
                </a:solidFill>
              </a:rPr>
              <a:t> do </a:t>
            </a:r>
            <a:r>
              <a:rPr lang="de-DE" sz="2200" dirty="0" err="1" smtClean="0">
                <a:solidFill>
                  <a:srgbClr val="000000"/>
                </a:solidFill>
              </a:rPr>
              <a:t>rozporu</a:t>
            </a:r>
            <a:r>
              <a:rPr lang="de-DE" sz="2200" dirty="0" smtClean="0">
                <a:solidFill>
                  <a:srgbClr val="000000"/>
                </a:solidFill>
              </a:rPr>
              <a:t> s </a:t>
            </a:r>
            <a:r>
              <a:rPr lang="de-DE" sz="2200" dirty="0" err="1" smtClean="0">
                <a:solidFill>
                  <a:srgbClr val="000000"/>
                </a:solidFill>
              </a:rPr>
              <a:t>vlastními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soukromými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zájmy</a:t>
            </a:r>
            <a:r>
              <a:rPr lang="de-DE" sz="2200" dirty="0" smtClean="0">
                <a:solidFill>
                  <a:srgbClr val="000000"/>
                </a:solidFill>
              </a:rPr>
              <a:t>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de-DE" sz="2200" b="1" i="1" dirty="0" err="1" smtClean="0">
                <a:solidFill>
                  <a:srgbClr val="307871"/>
                </a:solidFill>
              </a:rPr>
              <a:t>Lobbing</a:t>
            </a:r>
            <a:endParaRPr lang="de-DE" sz="2200" b="1" i="1" dirty="0" smtClean="0">
              <a:solidFill>
                <a:srgbClr val="307871"/>
              </a:solidFill>
            </a:endParaRP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de-DE" sz="2200" dirty="0" smtClean="0">
                <a:solidFill>
                  <a:srgbClr val="000000"/>
                </a:solidFill>
              </a:rPr>
              <a:t>je </a:t>
            </a:r>
            <a:r>
              <a:rPr lang="de-DE" sz="2200" dirty="0" err="1" smtClean="0">
                <a:solidFill>
                  <a:srgbClr val="000000"/>
                </a:solidFill>
              </a:rPr>
              <a:t>součástí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politického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procesu</a:t>
            </a:r>
            <a:r>
              <a:rPr lang="de-DE" sz="2200" dirty="0" smtClean="0">
                <a:solidFill>
                  <a:srgbClr val="000000"/>
                </a:solidFill>
              </a:rPr>
              <a:t>,</a:t>
            </a:r>
          </a:p>
          <a:p>
            <a:pPr marL="1027113" indent="-3397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de-DE" sz="2200" dirty="0" err="1" smtClean="0">
                <a:solidFill>
                  <a:srgbClr val="000000"/>
                </a:solidFill>
              </a:rPr>
              <a:t>prosazování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zájmů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určité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skupiny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při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realizaci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politických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rozhodnutí</a:t>
            </a:r>
            <a:r>
              <a:rPr lang="de-DE" sz="2200" dirty="0" smtClean="0">
                <a:solidFill>
                  <a:srgbClr val="000000"/>
                </a:solidFill>
              </a:rPr>
              <a:t> (</a:t>
            </a:r>
            <a:r>
              <a:rPr lang="de-DE" sz="2200" dirty="0" err="1" smtClean="0">
                <a:solidFill>
                  <a:srgbClr val="000000"/>
                </a:solidFill>
              </a:rPr>
              <a:t>např</a:t>
            </a:r>
            <a:r>
              <a:rPr lang="de-DE" sz="2200" dirty="0" smtClean="0">
                <a:solidFill>
                  <a:srgbClr val="000000"/>
                </a:solidFill>
              </a:rPr>
              <a:t>. </a:t>
            </a:r>
            <a:r>
              <a:rPr lang="de-DE" sz="2200" dirty="0" err="1" smtClean="0">
                <a:solidFill>
                  <a:srgbClr val="000000"/>
                </a:solidFill>
              </a:rPr>
              <a:t>při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schvalování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zákonů</a:t>
            </a:r>
            <a:r>
              <a:rPr lang="de-DE" sz="2200" dirty="0" smtClean="0">
                <a:solidFill>
                  <a:srgbClr val="000000"/>
                </a:solidFill>
              </a:rPr>
              <a:t>). 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9144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56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6422</TotalTime>
  <Words>1531</Words>
  <Application>Microsoft Office PowerPoint</Application>
  <PresentationFormat>Předvádění na obrazovce (16:9)</PresentationFormat>
  <Paragraphs>670</Paragraphs>
  <Slides>30</Slides>
  <Notes>26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SLU</vt:lpstr>
      <vt:lpstr> KORUPCE</vt:lpstr>
      <vt:lpstr>Obsah prezentace</vt:lpstr>
      <vt:lpstr>Vymezení pojmu korupce</vt:lpstr>
      <vt:lpstr>Vymezení pojmu korupce</vt:lpstr>
      <vt:lpstr>Vymezení pojmu korupce</vt:lpstr>
      <vt:lpstr>Vymezení pojmu korupce</vt:lpstr>
      <vt:lpstr>Schéma korupce</vt:lpstr>
      <vt:lpstr>Korupce v širším slova smyslu</vt:lpstr>
      <vt:lpstr>Korupci může předcházet …</vt:lpstr>
      <vt:lpstr>Typologie korupce</vt:lpstr>
      <vt:lpstr>Typologie korupce</vt:lpstr>
      <vt:lpstr>Typologie korupce</vt:lpstr>
      <vt:lpstr>Příčiny korupce</vt:lpstr>
      <vt:lpstr>Příčiny korupce</vt:lpstr>
      <vt:lpstr>Dopady korupce</vt:lpstr>
      <vt:lpstr>Dopady korupce</vt:lpstr>
      <vt:lpstr>Dopady korupce</vt:lpstr>
      <vt:lpstr>Dopady korupce</vt:lpstr>
      <vt:lpstr>Měření korupce</vt:lpstr>
      <vt:lpstr>Transparency International</vt:lpstr>
      <vt:lpstr>Financování české pobočky TI</vt:lpstr>
      <vt:lpstr>Měření korupce (CPI)</vt:lpstr>
      <vt:lpstr>Měření korupce (CPI)</vt:lpstr>
      <vt:lpstr>Hodnocení ČR v indexu CPI od roku 2000</vt:lpstr>
      <vt:lpstr>Měření korupce (BPI)</vt:lpstr>
      <vt:lpstr>Výsledky BPI za rok 2011</vt:lpstr>
      <vt:lpstr>Měření korupce (GCB)</vt:lpstr>
      <vt:lpstr>Měření korupce – Světová banka </vt:lpstr>
      <vt:lpstr>Obecná antikorupční doporučení TI pro veřejný sektor</vt:lpstr>
      <vt:lpstr>  Děkuji za pozornost a přeji hezký den  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eva</cp:lastModifiedBy>
  <cp:revision>750</cp:revision>
  <dcterms:created xsi:type="dcterms:W3CDTF">2016-07-06T15:42:34Z</dcterms:created>
  <dcterms:modified xsi:type="dcterms:W3CDTF">2019-05-12T18:49:38Z</dcterms:modified>
</cp:coreProperties>
</file>