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403" r:id="rId4"/>
    <p:sldId id="258" r:id="rId5"/>
    <p:sldId id="373" r:id="rId6"/>
    <p:sldId id="370" r:id="rId7"/>
    <p:sldId id="371" r:id="rId8"/>
    <p:sldId id="404" r:id="rId9"/>
    <p:sldId id="405" r:id="rId10"/>
    <p:sldId id="407" r:id="rId11"/>
    <p:sldId id="409" r:id="rId12"/>
    <p:sldId id="406" r:id="rId13"/>
    <p:sldId id="410" r:id="rId14"/>
    <p:sldId id="411" r:id="rId15"/>
    <p:sldId id="418" r:id="rId16"/>
    <p:sldId id="413" r:id="rId17"/>
    <p:sldId id="412" r:id="rId18"/>
    <p:sldId id="415" r:id="rId19"/>
    <p:sldId id="416" r:id="rId20"/>
    <p:sldId id="417" r:id="rId21"/>
    <p:sldId id="414" r:id="rId22"/>
    <p:sldId id="419" r:id="rId23"/>
    <p:sldId id="420" r:id="rId24"/>
    <p:sldId id="421" r:id="rId25"/>
    <p:sldId id="422" r:id="rId26"/>
    <p:sldId id="423" r:id="rId27"/>
    <p:sldId id="424" r:id="rId28"/>
    <p:sldId id="425" r:id="rId29"/>
    <p:sldId id="316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F2B2B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94306" autoAdjust="0"/>
  </p:normalViewPr>
  <p:slideViewPr>
    <p:cSldViewPr>
      <p:cViewPr varScale="1">
        <p:scale>
          <a:sx n="110" d="100"/>
          <a:sy n="110" d="100"/>
        </p:scale>
        <p:origin x="390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06.05.2019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58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9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4688681"/>
            <a:ext cx="19812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57BCC-0727-421C-B8AD-629D840AE53D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4686300"/>
            <a:ext cx="2971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0904C-BB62-4DC1-90DD-58305DB20B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369114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63709-0F78-490E-8F3B-F2BC2F53912F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23953022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9" r:id="rId4"/>
    <p:sldLayoutId id="2147483670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09550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04800" y="742950"/>
            <a:ext cx="5616624" cy="338437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712304" y="1428750"/>
            <a:ext cx="457250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200" b="1" dirty="0" smtClean="0">
                <a:solidFill>
                  <a:schemeClr val="bg1"/>
                </a:solidFill>
              </a:rPr>
              <a:t/>
            </a:r>
            <a:br>
              <a:rPr lang="cs-CZ" sz="3200" b="1" dirty="0" smtClean="0">
                <a:solidFill>
                  <a:schemeClr val="bg1"/>
                </a:solidFill>
              </a:rPr>
            </a:br>
            <a:r>
              <a:rPr lang="cs-CZ" sz="3200" b="1" dirty="0" smtClean="0">
                <a:solidFill>
                  <a:schemeClr val="bg1"/>
                </a:solidFill>
              </a:rPr>
              <a:t>POLITICKÉ ASPEKTY HOSPODÁŘSKÉ POLITKY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791200" y="2876550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hospodářské politiky</a:t>
            </a:r>
          </a:p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č. 1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8262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b="1" i="1" u="sng" dirty="0" smtClean="0">
                <a:solidFill>
                  <a:srgbClr val="000000"/>
                </a:solidFill>
              </a:rPr>
              <a:t>Politická věda jako věda o státu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Klasické pojetí, které je spjato se státem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Vychází z tradičního vymezení běžného v encyklopediích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b="1" i="1" u="sng" dirty="0" smtClean="0">
                <a:solidFill>
                  <a:srgbClr val="000000"/>
                </a:solidFill>
              </a:rPr>
              <a:t>Politická věda jako věda o moci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Mnohem mladší 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Širší vymezení, populárnější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Přístupy k pojetí politologie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8262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souhrn společenských věd,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filozofie politiky,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sociologie politiky,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řízení společenských a politických procesů,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behavioristické.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Chápání politické vědy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8262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000000"/>
                </a:solidFill>
              </a:rPr>
              <a:t>Filozofické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Aristoteles, Platon, Tomáš </a:t>
            </a:r>
            <a:r>
              <a:rPr lang="cs-CZ" sz="2200" dirty="0" err="1" smtClean="0">
                <a:solidFill>
                  <a:srgbClr val="000000"/>
                </a:solidFill>
              </a:rPr>
              <a:t>Akvinský</a:t>
            </a:r>
            <a:r>
              <a:rPr lang="cs-CZ" sz="2200" dirty="0" smtClean="0">
                <a:solidFill>
                  <a:srgbClr val="000000"/>
                </a:solidFill>
              </a:rPr>
              <a:t>, </a:t>
            </a:r>
            <a:r>
              <a:rPr lang="cs-CZ" sz="2200" dirty="0" err="1" smtClean="0">
                <a:solidFill>
                  <a:srgbClr val="000000"/>
                </a:solidFill>
              </a:rPr>
              <a:t>Machivavelli</a:t>
            </a:r>
            <a:r>
              <a:rPr lang="cs-CZ" sz="2200" dirty="0" smtClean="0">
                <a:solidFill>
                  <a:srgbClr val="000000"/>
                </a:solidFill>
              </a:rPr>
              <a:t>, </a:t>
            </a:r>
            <a:r>
              <a:rPr lang="cs-CZ" sz="2200" dirty="0" err="1" smtClean="0">
                <a:solidFill>
                  <a:srgbClr val="000000"/>
                </a:solidFill>
              </a:rPr>
              <a:t>Bodin</a:t>
            </a:r>
            <a:r>
              <a:rPr lang="cs-CZ" sz="2200" dirty="0" smtClean="0">
                <a:solidFill>
                  <a:srgbClr val="000000"/>
                </a:solidFill>
              </a:rPr>
              <a:t>, </a:t>
            </a:r>
            <a:r>
              <a:rPr lang="cs-CZ" sz="2200" dirty="0" err="1" smtClean="0">
                <a:solidFill>
                  <a:srgbClr val="000000"/>
                </a:solidFill>
              </a:rPr>
              <a:t>Hobbes</a:t>
            </a:r>
            <a:r>
              <a:rPr lang="cs-CZ" sz="2200" dirty="0" smtClean="0">
                <a:solidFill>
                  <a:srgbClr val="000000"/>
                </a:solidFill>
              </a:rPr>
              <a:t>, </a:t>
            </a:r>
            <a:r>
              <a:rPr lang="cs-CZ" sz="2200" dirty="0" err="1" smtClean="0">
                <a:solidFill>
                  <a:srgbClr val="000000"/>
                </a:solidFill>
              </a:rPr>
              <a:t>Locke</a:t>
            </a:r>
            <a:r>
              <a:rPr lang="cs-CZ" sz="2200" dirty="0" smtClean="0">
                <a:solidFill>
                  <a:srgbClr val="000000"/>
                </a:solidFill>
              </a:rPr>
              <a:t>, Rousseau, Karl Marx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Normativní přístup ke zkoumání politiky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000000"/>
                </a:solidFill>
              </a:rPr>
              <a:t>Sociologické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Zkoumá zejména vzájemné vztahy politických procesů a společenského prostředí, politické elity, chování atd.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000000"/>
                </a:solidFill>
              </a:rPr>
              <a:t>Právní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Rozvíjeli se společně s vývojem politických institucí, zahrnuje zkoumání právních norem.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Kořeny politologie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8262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Ekonomie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Filozofie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Historie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Právní věda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Psychologie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Sociologie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 smtClean="0"/>
              <a:t>Politologie úzce souvisí a spolupracuje s dalšími vědami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metody právních věd,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historická metoda,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metody filozofie, 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sociologické metody,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statistické metody,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metody ekonomických věd,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psychologické metody,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matematické a kybernetické metody,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komparativní metody.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Metody používané v politologii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znázorňuje se pomocí politického cyklu,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počátek politického procesu je spojován s počátkem procesu legislativního,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striktní vymezení počátku politického procesu je pouze arbitrární záležitostí, politický proces fakticky nikde nekončí ani nezačíná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Politický proces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Politický cyklus</a:t>
            </a:r>
            <a:endParaRPr lang="en-US" sz="2800" b="1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000125"/>
            <a:ext cx="8229600" cy="5130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SPOLEČNOST                                                    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sz="1400" b="1" i="0" u="none" strike="noStrike" kern="1200" cap="none" spc="0" normalizeH="0" baseline="0" noProof="0" dirty="0" smtClean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Iniciace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cs-CZ" sz="1400" b="1" dirty="0" smtClean="0">
                <a:solidFill>
                  <a:srgbClr val="307871"/>
                </a:solidFill>
              </a:rPr>
              <a:t>                                                       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</a:t>
            </a:r>
            <a:r>
              <a:rPr kumimoji="0" lang="cs-CZ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Estimace</a:t>
            </a:r>
            <a:endParaRPr kumimoji="0" lang="cs-CZ" sz="1400" b="1" i="0" u="none" strike="noStrike" kern="1200" cap="none" spc="0" normalizeH="0" baseline="0" noProof="0" dirty="0" smtClean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Selekce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sz="1400" b="1" i="0" u="none" strike="noStrike" kern="1200" cap="none" spc="0" normalizeH="0" baseline="0" noProof="0" dirty="0" smtClean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Implementace                                                        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sz="1400" b="1" i="0" u="none" strike="noStrike" kern="1200" cap="none" spc="0" normalizeH="0" baseline="0" noProof="0" dirty="0" smtClean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Evaluace                                                       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sz="1400" b="1" i="0" u="none" strike="noStrike" kern="1200" cap="none" spc="0" normalizeH="0" baseline="0" noProof="0" dirty="0" smtClean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Terminace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cxnSp>
        <p:nvCxnSpPr>
          <p:cNvPr id="11" name="Přímá spojovací šipka 10"/>
          <p:cNvCxnSpPr/>
          <p:nvPr/>
        </p:nvCxnSpPr>
        <p:spPr>
          <a:xfrm rot="5400000">
            <a:off x="3239294" y="2075656"/>
            <a:ext cx="228600" cy="1588"/>
          </a:xfrm>
          <a:prstGeom prst="straightConnector1">
            <a:avLst/>
          </a:prstGeom>
          <a:ln w="25400">
            <a:solidFill>
              <a:srgbClr val="30787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rot="5400000">
            <a:off x="3240053" y="2586421"/>
            <a:ext cx="228600" cy="1588"/>
          </a:xfrm>
          <a:prstGeom prst="straightConnector1">
            <a:avLst/>
          </a:prstGeom>
          <a:ln w="25400">
            <a:solidFill>
              <a:srgbClr val="30787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rot="5400000">
            <a:off x="3239294" y="3052675"/>
            <a:ext cx="228600" cy="1588"/>
          </a:xfrm>
          <a:prstGeom prst="straightConnector1">
            <a:avLst/>
          </a:prstGeom>
          <a:ln w="25400">
            <a:solidFill>
              <a:srgbClr val="30787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rot="5400000">
            <a:off x="3239294" y="3523456"/>
            <a:ext cx="228600" cy="1588"/>
          </a:xfrm>
          <a:prstGeom prst="straightConnector1">
            <a:avLst/>
          </a:prstGeom>
          <a:ln w="25400">
            <a:solidFill>
              <a:srgbClr val="30787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rot="5400000">
            <a:off x="3239294" y="3980656"/>
            <a:ext cx="228600" cy="1588"/>
          </a:xfrm>
          <a:prstGeom prst="straightConnector1">
            <a:avLst/>
          </a:prstGeom>
          <a:ln w="25400">
            <a:solidFill>
              <a:srgbClr val="30787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21"/>
          <p:cNvCxnSpPr>
            <a:cxnSpLocks noChangeShapeType="1"/>
          </p:cNvCxnSpPr>
          <p:nvPr/>
        </p:nvCxnSpPr>
        <p:spPr bwMode="auto">
          <a:xfrm rot="5400000" flipH="1" flipV="1">
            <a:off x="1372394" y="2647950"/>
            <a:ext cx="2132806" cy="794"/>
          </a:xfrm>
          <a:prstGeom prst="line">
            <a:avLst/>
          </a:prstGeom>
          <a:noFill/>
          <a:ln w="28575" algn="ctr">
            <a:solidFill>
              <a:srgbClr val="307871"/>
            </a:solidFill>
            <a:miter lim="800000"/>
            <a:headEnd/>
            <a:tailEnd/>
          </a:ln>
        </p:spPr>
      </p:cxnSp>
      <p:cxnSp>
        <p:nvCxnSpPr>
          <p:cNvPr id="20" name="Přímá spojovací šipka 23"/>
          <p:cNvCxnSpPr>
            <a:cxnSpLocks noChangeShapeType="1"/>
          </p:cNvCxnSpPr>
          <p:nvPr/>
        </p:nvCxnSpPr>
        <p:spPr bwMode="auto">
          <a:xfrm>
            <a:off x="2438400" y="1581150"/>
            <a:ext cx="357187" cy="1587"/>
          </a:xfrm>
          <a:prstGeom prst="straightConnector1">
            <a:avLst/>
          </a:prstGeom>
          <a:noFill/>
          <a:ln w="28575" algn="ctr">
            <a:solidFill>
              <a:srgbClr val="307871"/>
            </a:solidFill>
            <a:miter lim="800000"/>
            <a:headEnd/>
            <a:tailEnd type="arrow" w="med" len="med"/>
          </a:ln>
        </p:spPr>
      </p:cxnSp>
      <p:cxnSp>
        <p:nvCxnSpPr>
          <p:cNvPr id="21" name="Přímá spojovací šipka 23"/>
          <p:cNvCxnSpPr>
            <a:cxnSpLocks noChangeShapeType="1"/>
          </p:cNvCxnSpPr>
          <p:nvPr/>
        </p:nvCxnSpPr>
        <p:spPr bwMode="auto">
          <a:xfrm>
            <a:off x="2438400" y="3714750"/>
            <a:ext cx="357187" cy="1587"/>
          </a:xfrm>
          <a:prstGeom prst="straightConnector1">
            <a:avLst/>
          </a:prstGeom>
          <a:noFill/>
          <a:ln w="28575" algn="ctr">
            <a:solidFill>
              <a:srgbClr val="307871"/>
            </a:solidFill>
            <a:miter lim="800000"/>
            <a:headEnd/>
            <a:tailEnd type="none" w="med" len="med"/>
          </a:ln>
        </p:spPr>
      </p:cxnSp>
      <p:cxnSp>
        <p:nvCxnSpPr>
          <p:cNvPr id="23" name="Přímá spojovací čára 26"/>
          <p:cNvCxnSpPr>
            <a:cxnSpLocks noChangeShapeType="1"/>
          </p:cNvCxnSpPr>
          <p:nvPr/>
        </p:nvCxnSpPr>
        <p:spPr bwMode="auto">
          <a:xfrm rot="5400000" flipH="1" flipV="1">
            <a:off x="610394" y="2647156"/>
            <a:ext cx="3048000" cy="1588"/>
          </a:xfrm>
          <a:prstGeom prst="line">
            <a:avLst/>
          </a:prstGeom>
          <a:noFill/>
          <a:ln w="28575" algn="ctr">
            <a:solidFill>
              <a:srgbClr val="307871"/>
            </a:solidFill>
            <a:miter lim="800000"/>
            <a:headEnd/>
            <a:tailEnd/>
          </a:ln>
        </p:spPr>
      </p:cxnSp>
      <p:cxnSp>
        <p:nvCxnSpPr>
          <p:cNvPr id="27" name="Přímá spojovací šipka 23"/>
          <p:cNvCxnSpPr>
            <a:cxnSpLocks noChangeShapeType="1"/>
          </p:cNvCxnSpPr>
          <p:nvPr/>
        </p:nvCxnSpPr>
        <p:spPr bwMode="auto">
          <a:xfrm>
            <a:off x="2133600" y="1123950"/>
            <a:ext cx="585787" cy="1587"/>
          </a:xfrm>
          <a:prstGeom prst="straightConnector1">
            <a:avLst/>
          </a:prstGeom>
          <a:noFill/>
          <a:ln w="28575" algn="ctr">
            <a:solidFill>
              <a:srgbClr val="307871"/>
            </a:solidFill>
            <a:miter lim="800000"/>
            <a:headEnd/>
            <a:tailEnd type="arrow" w="med" len="med"/>
          </a:ln>
        </p:spPr>
      </p:cxnSp>
      <p:cxnSp>
        <p:nvCxnSpPr>
          <p:cNvPr id="29" name="Přímá spojovací šipka 23"/>
          <p:cNvCxnSpPr>
            <a:cxnSpLocks noChangeShapeType="1"/>
          </p:cNvCxnSpPr>
          <p:nvPr/>
        </p:nvCxnSpPr>
        <p:spPr bwMode="auto">
          <a:xfrm>
            <a:off x="2133600" y="4171950"/>
            <a:ext cx="685800" cy="1588"/>
          </a:xfrm>
          <a:prstGeom prst="straightConnector1">
            <a:avLst/>
          </a:prstGeom>
          <a:noFill/>
          <a:ln w="28575" algn="ctr">
            <a:solidFill>
              <a:srgbClr val="307871"/>
            </a:solidFill>
            <a:miter lim="800000"/>
            <a:headEnd/>
            <a:tailEnd type="none" w="med" len="med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742950" lvl="0" indent="-45720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Rozpoznání problému (iniciace) </a:t>
            </a:r>
          </a:p>
          <a:p>
            <a:pPr marL="742950" lvl="0" indent="-45720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Problém se stává politicky relevantní, lze ho strukturovat a vymezit dílčí cíle (</a:t>
            </a:r>
            <a:r>
              <a:rPr lang="cs-CZ" sz="2400" dirty="0" err="1" smtClean="0">
                <a:solidFill>
                  <a:srgbClr val="000000"/>
                </a:solidFill>
              </a:rPr>
              <a:t>estimace</a:t>
            </a:r>
            <a:r>
              <a:rPr lang="cs-CZ" sz="2400" dirty="0" smtClean="0">
                <a:solidFill>
                  <a:srgbClr val="000000"/>
                </a:solidFill>
              </a:rPr>
              <a:t>)</a:t>
            </a:r>
          </a:p>
          <a:p>
            <a:pPr marL="742950" lvl="0" indent="-45720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Přijetí jednoho (konečného) návrhu řešení (selekce)</a:t>
            </a:r>
          </a:p>
          <a:p>
            <a:pPr marL="742950" lvl="0" indent="-45720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Převedení politického jednání do praktické politiky (implementace)</a:t>
            </a:r>
          </a:p>
          <a:p>
            <a:pPr marL="742950" lvl="0" indent="-45720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Zhodnocení důsledků zavedení úpravy (evaluace)</a:t>
            </a:r>
          </a:p>
          <a:p>
            <a:pPr marL="742950" lvl="0" indent="-45720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Terminace neboli zpětná vazba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Politický cyklus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Je jedním ze subsystémů tvořících společnost: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Duchovní systém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Ekonomický systém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Politický systém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Politický systém je systém, který má monopol legitimně použít sílu a tvořit právo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1371600" algn="l"/>
              </a:tabLst>
            </a:pPr>
            <a:r>
              <a:rPr lang="cs-CZ" sz="2200" b="1" i="1" u="sng" dirty="0" smtClean="0">
                <a:solidFill>
                  <a:srgbClr val="000000"/>
                </a:solidFill>
              </a:rPr>
              <a:t>Základní znaky politického systému</a:t>
            </a:r>
            <a:r>
              <a:rPr lang="cs-CZ" sz="2200" dirty="0" smtClean="0">
                <a:solidFill>
                  <a:srgbClr val="000000"/>
                </a:solidFill>
              </a:rPr>
              <a:t>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svrchovanost,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podmíněnost společenským prostředím,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relativní samostatnost. 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1371600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Politický systém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66750"/>
            <a:ext cx="8280920" cy="4191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pl-PL" sz="2200" dirty="0" smtClean="0">
                <a:solidFill>
                  <a:srgbClr val="000000"/>
                </a:solidFill>
              </a:rPr>
              <a:t>je charakterizována jeho prvky a vazbami mezi nimi,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pl-PL" sz="2200" b="1" i="1" u="sng" dirty="0" smtClean="0">
                <a:solidFill>
                  <a:srgbClr val="000000"/>
                </a:solidFill>
              </a:rPr>
              <a:t>prvky politického systému: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státní orgány a instituce,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politické strany, 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zájmová sdružení,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jednotlivci,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politické normy.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1371600" algn="l"/>
              </a:tabLst>
            </a:pPr>
            <a:r>
              <a:rPr lang="cs-CZ" sz="2200" b="1" i="1" u="sng" dirty="0" smtClean="0">
                <a:solidFill>
                  <a:srgbClr val="000000"/>
                </a:solidFill>
              </a:rPr>
              <a:t>politické systémy členíme na: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 demokratické,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 nedemokratické.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Struktura politického systému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43558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spcBef>
                <a:spcPct val="0"/>
              </a:spcBef>
              <a:buNone/>
            </a:pPr>
            <a:endParaRPr lang="cs-CZ" sz="2800" b="1" dirty="0" smtClean="0">
              <a:latin typeface="+mj-lt"/>
              <a:ea typeface="+mj-ea"/>
              <a:cs typeface="+mj-cs"/>
            </a:endParaRPr>
          </a:p>
          <a:p>
            <a:pPr marL="457200" indent="-457200" algn="ctr">
              <a:spcBef>
                <a:spcPct val="0"/>
              </a:spcBef>
              <a:buNone/>
            </a:pPr>
            <a:r>
              <a:rPr lang="cs-CZ" b="1" dirty="0" smtClean="0">
                <a:latin typeface="+mj-lt"/>
                <a:ea typeface="+mj-ea"/>
                <a:cs typeface="+mj-cs"/>
              </a:rPr>
              <a:t/>
            </a:r>
            <a:br>
              <a:rPr lang="cs-CZ" b="1" dirty="0" smtClean="0">
                <a:latin typeface="+mj-lt"/>
                <a:ea typeface="+mj-ea"/>
                <a:cs typeface="+mj-cs"/>
              </a:rPr>
            </a:br>
            <a:r>
              <a:rPr lang="cs-CZ" b="1" dirty="0" smtClean="0">
                <a:latin typeface="+mj-lt"/>
                <a:ea typeface="+mj-ea"/>
                <a:cs typeface="+mj-cs"/>
              </a:rPr>
              <a:t/>
            </a:r>
            <a:br>
              <a:rPr lang="cs-CZ" b="1" dirty="0" smtClean="0">
                <a:latin typeface="+mj-lt"/>
                <a:ea typeface="+mj-ea"/>
                <a:cs typeface="+mj-cs"/>
              </a:rPr>
            </a:br>
            <a:r>
              <a:rPr lang="cs-CZ" b="1" dirty="0" smtClean="0">
                <a:latin typeface="+mj-lt"/>
                <a:ea typeface="+mj-ea"/>
                <a:cs typeface="+mj-cs"/>
              </a:rPr>
              <a:t>Hospodářskou politiku nelze vytvářet bez obecné politiky. </a:t>
            </a:r>
            <a:endParaRPr lang="cs-CZ" b="1" dirty="0"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 smtClean="0"/>
              <a:t>Motto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pl-PL" sz="22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pl-PL" sz="2400" dirty="0" smtClean="0">
                <a:solidFill>
                  <a:srgbClr val="000000"/>
                </a:solidFill>
              </a:rPr>
              <a:t>dobrovolné, trvalé, otevřené organizace, jejichž členové mají společné představy a zájmy,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pl-PL" sz="2400" dirty="0" smtClean="0">
                <a:solidFill>
                  <a:srgbClr val="000000"/>
                </a:solidFill>
              </a:rPr>
              <a:t>usilují o politickou moc,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pl-PL" sz="2400" dirty="0" smtClean="0">
                <a:solidFill>
                  <a:srgbClr val="000000"/>
                </a:solidFill>
              </a:rPr>
              <a:t>této moci se snaží dosáhnout prostřednictvím voleb,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pl-PL" sz="2400" dirty="0" smtClean="0">
                <a:solidFill>
                  <a:srgbClr val="000000"/>
                </a:solidFill>
              </a:rPr>
              <a:t>Politické strany plní funkci: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l-PL" sz="2400" b="1" i="1" dirty="0" smtClean="0">
                <a:solidFill>
                  <a:srgbClr val="307871"/>
                </a:solidFill>
              </a:rPr>
              <a:t>zprostředkovatelskou</a:t>
            </a:r>
            <a:r>
              <a:rPr lang="pl-PL" sz="2400" dirty="0" smtClean="0">
                <a:solidFill>
                  <a:srgbClr val="000000"/>
                </a:solidFill>
              </a:rPr>
              <a:t> (mezi vůlí národa a vůlí státu),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l-PL" sz="2400" b="1" i="1" dirty="0" smtClean="0">
                <a:solidFill>
                  <a:srgbClr val="307871"/>
                </a:solidFill>
              </a:rPr>
              <a:t>kontrolní</a:t>
            </a:r>
            <a:r>
              <a:rPr lang="pl-PL" sz="2400" dirty="0" smtClean="0">
                <a:solidFill>
                  <a:srgbClr val="000000"/>
                </a:solidFill>
              </a:rPr>
              <a:t> (nástroj kontroly činnosti vlády).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pl-PL" sz="24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Politické strany jsou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Systém jedné strany (většinou nedemokratický)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err="1" smtClean="0">
                <a:solidFill>
                  <a:srgbClr val="000000"/>
                </a:solidFill>
              </a:rPr>
              <a:t>Dvoustranické</a:t>
            </a:r>
            <a:r>
              <a:rPr lang="cs-CZ" sz="2400" dirty="0" smtClean="0">
                <a:solidFill>
                  <a:srgbClr val="000000"/>
                </a:solidFill>
              </a:rPr>
              <a:t> systémy (USA, Velká Británie, Nový Zéland)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Systém umírněného pluralismu – relativně malá ideologická vzdálenost mezi relevantními stranami, poměrně snadný vznik koalic (SRN, Itálie)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Systém polarizovaného pluralismu – existence </a:t>
            </a:r>
            <a:r>
              <a:rPr lang="cs-CZ" sz="2400" dirty="0" err="1" smtClean="0">
                <a:solidFill>
                  <a:srgbClr val="000000"/>
                </a:solidFill>
              </a:rPr>
              <a:t>antisystémové</a:t>
            </a:r>
            <a:r>
              <a:rPr lang="cs-CZ" sz="2400" dirty="0" smtClean="0">
                <a:solidFill>
                  <a:srgbClr val="000000"/>
                </a:solidFill>
              </a:rPr>
              <a:t> strany (komunistické – fašistické strany)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Systém atomizovaný – velký počet malých stran, neexistují žádná „pravidla hry“; jediným „pravidlem“ je snaha politických stran získat mocenské posty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Stranické systémy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66750"/>
            <a:ext cx="8280920" cy="4191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pl-PL" sz="2200" b="1" i="1" u="sng" dirty="0" smtClean="0">
                <a:solidFill>
                  <a:srgbClr val="000000"/>
                </a:solidFill>
              </a:rPr>
              <a:t>demokracie (vláda lidu)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l-PL" sz="2200" dirty="0" smtClean="0">
                <a:solidFill>
                  <a:srgbClr val="000000"/>
                </a:solidFill>
              </a:rPr>
              <a:t>odmítnutí vlády na základě dědictví nebo dobytí,</a:t>
            </a:r>
          </a:p>
          <a:p>
            <a:pPr marL="1371600" indent="-45720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l-PL" sz="2200" dirty="0" smtClean="0">
                <a:solidFill>
                  <a:srgbClr val="000000"/>
                </a:solidFill>
              </a:rPr>
              <a:t>nutnou podmínkou fungování demokratického systému je pluralismus.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pl-PL" sz="2200" b="1" i="1" u="sng" dirty="0" smtClean="0">
                <a:solidFill>
                  <a:srgbClr val="000000"/>
                </a:solidFill>
              </a:rPr>
              <a:t>diktatura</a:t>
            </a:r>
          </a:p>
          <a:p>
            <a:pPr marL="1371600" lvl="0" indent="-45720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l-PL" sz="2200" dirty="0" smtClean="0">
                <a:solidFill>
                  <a:srgbClr val="000000"/>
                </a:solidFill>
              </a:rPr>
              <a:t>existuje pouze jeden nositel moci.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pl-PL" sz="2200" b="1" i="1" u="sng" dirty="0" smtClean="0">
                <a:solidFill>
                  <a:srgbClr val="000000"/>
                </a:solidFill>
              </a:rPr>
              <a:t> anarchie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l-PL" sz="2200" dirty="0" smtClean="0">
                <a:solidFill>
                  <a:srgbClr val="000000"/>
                </a:solidFill>
              </a:rPr>
              <a:t>stav společnosti bez zákona nebo nejvyšší vlády.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Formy společenského zřízení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66750"/>
            <a:ext cx="8280920" cy="4191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pl-PL" sz="2200" dirty="0" smtClean="0">
                <a:solidFill>
                  <a:srgbClr val="000000"/>
                </a:solidFill>
              </a:rPr>
              <a:t>Společenské zřízení založené na účasti lidu na řízení společnosti: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l-PL" sz="2200" dirty="0" smtClean="0">
                <a:solidFill>
                  <a:srgbClr val="000000"/>
                </a:solidFill>
              </a:rPr>
              <a:t>Demokracie jako vláda většiny</a:t>
            </a:r>
          </a:p>
          <a:p>
            <a:pPr marL="1371600" indent="-45720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l-PL" sz="2200" dirty="0" smtClean="0">
                <a:solidFill>
                  <a:srgbClr val="000000"/>
                </a:solidFill>
              </a:rPr>
              <a:t>Demokracie jako vláda většiny omezená právy menšin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pl-PL" sz="2200" b="1" i="1" u="sng" dirty="0" smtClean="0">
                <a:solidFill>
                  <a:srgbClr val="000000"/>
                </a:solidFill>
              </a:rPr>
              <a:t>Dva základní demokratické principy: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l-PL" sz="2200" b="1" i="1" dirty="0" smtClean="0">
                <a:solidFill>
                  <a:srgbClr val="307871"/>
                </a:solidFill>
              </a:rPr>
              <a:t>demokracie přímá,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pl-PL" sz="2200" b="1" i="1" dirty="0" smtClean="0">
                <a:solidFill>
                  <a:srgbClr val="307871"/>
                </a:solidFill>
              </a:rPr>
              <a:t>demokracie nepřímá </a:t>
            </a:r>
            <a:r>
              <a:rPr lang="pl-PL" sz="2200" dirty="0" smtClean="0">
                <a:solidFill>
                  <a:srgbClr val="000000"/>
                </a:solidFill>
              </a:rPr>
              <a:t>(pro její fungování je důležitý vztah mezi voliči a zastupiteli): </a:t>
            </a:r>
          </a:p>
          <a:p>
            <a:pPr marL="2516188" indent="-4016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itchFamily="2" charset="2"/>
              <a:buChar char="v"/>
            </a:pPr>
            <a:r>
              <a:rPr lang="pl-PL" sz="2200" dirty="0" smtClean="0">
                <a:solidFill>
                  <a:srgbClr val="000000"/>
                </a:solidFill>
              </a:rPr>
              <a:t>imperativní mandát, </a:t>
            </a:r>
          </a:p>
          <a:p>
            <a:pPr marL="2516188" indent="-4016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itchFamily="2" charset="2"/>
              <a:buChar char="v"/>
            </a:pPr>
            <a:r>
              <a:rPr lang="pl-PL" sz="2200" dirty="0" smtClean="0">
                <a:solidFill>
                  <a:srgbClr val="000000"/>
                </a:solidFill>
              </a:rPr>
              <a:t>všeobecný mandát.</a:t>
            </a: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pl-PL" sz="2200" b="1" i="1" u="sng" dirty="0" smtClean="0">
              <a:solidFill>
                <a:srgbClr val="000000"/>
              </a:solidFill>
            </a:endParaRP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Demokracie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občanská práva,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státní moc vychází z lidu, který ji ustanovuje a kontroluje,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vůle lidu je uplatňovaná všeobecnými a tajnými volbami.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Principy liberální demokracie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66750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suverenita lidu,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zaručení základních lidských práv a svobod,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tvorba vůle lidu, uskutečňovaná volbami,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volby se musí konat pravidelně v předepsaných lhůtách,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politická rozhodnutí jsou přijímána na základě principu většiny při zaručení práv menšiny,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existence dělby moci,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ústavnost vlády, svrchovanost zákonodárné moci a zákonnost správy,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institucionalizovaná účast občanů na tvorbě politické vůle,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autonomnost právního systému vůči politické moci,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existence názorového a institucionalizovaného pluralizmu,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existence legální opozice,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pluralitní charakter masmédií,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tolerance, kompromis a dialog.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 smtClean="0"/>
              <a:t>Základní atributy moderní  parlamentní demokracie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Zpravidla se jedná o politický systém, ve kterém vládnoucí složka zastává názory menšiny a zájmy ostatních skupin                                                nerespektuje.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Společenské zřízení založené na jediném nositeli moci – opak demokracie.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i="1" u="sng" dirty="0" smtClean="0">
                <a:solidFill>
                  <a:srgbClr val="000000"/>
                </a:solidFill>
              </a:rPr>
              <a:t>Charakteristické rysy diktatury</a:t>
            </a:r>
            <a:r>
              <a:rPr lang="cs-CZ" sz="2200" dirty="0" smtClean="0">
                <a:solidFill>
                  <a:srgbClr val="000000"/>
                </a:solidFill>
              </a:rPr>
              <a:t>: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totalitní ideologie,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jedna strana,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centrálně řízené hospodářství,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monopol sdělovacích prostředků,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tajná policie,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velmi „silný“ zbrojní průmysl.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Diktatura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Představuje obecný stav společnosti bez zákona nebo nejvyšší vlády.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i="1" u="sng" dirty="0" smtClean="0">
                <a:solidFill>
                  <a:srgbClr val="000000"/>
                </a:solidFill>
              </a:rPr>
              <a:t>Základními znaky jsou: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err="1" smtClean="0">
                <a:solidFill>
                  <a:srgbClr val="000000"/>
                </a:solidFill>
              </a:rPr>
              <a:t>antiinstitucionalismus</a:t>
            </a:r>
            <a:r>
              <a:rPr lang="cs-CZ" sz="2400" dirty="0" smtClean="0">
                <a:solidFill>
                  <a:srgbClr val="000000"/>
                </a:solidFill>
              </a:rPr>
              <a:t>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err="1" smtClean="0">
                <a:solidFill>
                  <a:srgbClr val="000000"/>
                </a:solidFill>
              </a:rPr>
              <a:t>antiideologičnost</a:t>
            </a:r>
            <a:r>
              <a:rPr lang="cs-CZ" sz="2400" dirty="0" smtClean="0">
                <a:solidFill>
                  <a:srgbClr val="000000"/>
                </a:solidFill>
              </a:rPr>
              <a:t>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federalismus,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err="1" smtClean="0">
                <a:solidFill>
                  <a:srgbClr val="000000"/>
                </a:solidFill>
              </a:rPr>
              <a:t>antielitismus</a:t>
            </a:r>
            <a:r>
              <a:rPr lang="cs-CZ" sz="2400" dirty="0" smtClean="0">
                <a:solidFill>
                  <a:srgbClr val="000000"/>
                </a:solidFill>
              </a:rPr>
              <a:t>.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Anarchie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00867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ŘÍCHOVÁ B. </a:t>
            </a:r>
            <a:r>
              <a:rPr lang="cs-CZ" sz="2000" i="1" dirty="0" smtClean="0">
                <a:solidFill>
                  <a:srgbClr val="000000"/>
                </a:solidFill>
              </a:rPr>
              <a:t>Úvod do současné politologie. Srovnávací analýza demokratických politických systémů</a:t>
            </a:r>
            <a:r>
              <a:rPr lang="cs-CZ" sz="2000" dirty="0" smtClean="0">
                <a:solidFill>
                  <a:srgbClr val="000000"/>
                </a:solidFill>
              </a:rPr>
              <a:t>. Praha: Portál, 2007. ISBN 978-80-7367-348-2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KLIKOVÁ CH. a KOTLÁN I. </a:t>
            </a:r>
            <a:r>
              <a:rPr lang="cs-CZ" sz="2000" i="1" dirty="0" smtClean="0">
                <a:solidFill>
                  <a:srgbClr val="000000"/>
                </a:solidFill>
              </a:rPr>
              <a:t>Hospodářská politika: teorie a praxe. 3. </a:t>
            </a:r>
            <a:r>
              <a:rPr lang="cs-CZ" sz="2000" i="1" dirty="0" err="1" smtClean="0">
                <a:solidFill>
                  <a:srgbClr val="000000"/>
                </a:solidFill>
              </a:rPr>
              <a:t>vyd</a:t>
            </a:r>
            <a:r>
              <a:rPr lang="cs-CZ" sz="2000" dirty="0" smtClean="0">
                <a:solidFill>
                  <a:srgbClr val="000000"/>
                </a:solidFill>
              </a:rPr>
              <a:t>. Ostrava: SOKRATES, 2010. ISBN 80-86572-04-8.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14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06027"/>
            <a:ext cx="8280920" cy="507703"/>
          </a:xfrm>
        </p:spPr>
        <p:txBody>
          <a:bodyPr/>
          <a:lstStyle/>
          <a:p>
            <a:r>
              <a:rPr lang="cs-CZ" sz="2800" b="1" dirty="0" smtClean="0"/>
              <a:t>Zdroje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59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87574"/>
            <a:ext cx="8496944" cy="367240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3000"/>
              </a:spcAft>
            </a:pP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>
                <a:solidFill>
                  <a:srgbClr val="307871"/>
                </a:solidFill>
              </a:rPr>
              <a:t/>
            </a:r>
            <a:br>
              <a:rPr lang="cs-CZ" sz="3200" b="1" dirty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>Děkuji za pozornost a přeji hezký den</a:t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20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43558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Jak chápeme hospodářskou politiku?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Tvorba HP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 Politická moc.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 Politologie – věda o politice.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 Politický proces.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 Politický systém.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 Politické strany.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 Formy společenského zřízení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 smtClean="0"/>
              <a:t>Obsah prezentace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Jako záměrnou a praktickou činnost státu.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Jako teoretickou disciplínu.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Jak chápeme hospodářskou politiku?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09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34" name="Rectangle 18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sz="2800" b="1" dirty="0" smtClean="0"/>
              <a:t>Tvorba hospodářské politiky</a:t>
            </a:r>
            <a:endParaRPr lang="en-US" altLang="sk-SK" sz="2800" b="1" dirty="0"/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3330179" y="3975497"/>
            <a:ext cx="378023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60454" name="Text Box 38"/>
          <p:cNvSpPr txBox="1">
            <a:spLocks noChangeArrowheads="1"/>
          </p:cNvSpPr>
          <p:nvPr/>
        </p:nvSpPr>
        <p:spPr bwMode="auto">
          <a:xfrm>
            <a:off x="4410075" y="4731544"/>
            <a:ext cx="64770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60455" name="Text Box 39"/>
          <p:cNvSpPr txBox="1">
            <a:spLocks noChangeArrowheads="1"/>
          </p:cNvSpPr>
          <p:nvPr/>
        </p:nvSpPr>
        <p:spPr bwMode="auto">
          <a:xfrm>
            <a:off x="2357438" y="2787253"/>
            <a:ext cx="432197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27" name="Obdélník 26"/>
          <p:cNvSpPr/>
          <p:nvPr/>
        </p:nvSpPr>
        <p:spPr>
          <a:xfrm>
            <a:off x="762000" y="1428750"/>
            <a:ext cx="2383986" cy="646331"/>
          </a:xfrm>
          <a:prstGeom prst="rect">
            <a:avLst/>
          </a:prstGeom>
          <a:ln w="19050">
            <a:solidFill>
              <a:srgbClr val="30787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cs-CZ" altLang="sk-SK" b="1" dirty="0" smtClean="0"/>
              <a:t>Politicko-ekonomický </a:t>
            </a:r>
          </a:p>
          <a:p>
            <a:pPr algn="ctr"/>
            <a:r>
              <a:rPr lang="cs-CZ" altLang="sk-SK" b="1" dirty="0" smtClean="0"/>
              <a:t>vývoj</a:t>
            </a:r>
            <a:endParaRPr lang="cs-CZ" altLang="sk-SK" b="1" dirty="0"/>
          </a:p>
        </p:txBody>
      </p:sp>
      <p:sp>
        <p:nvSpPr>
          <p:cNvPr id="28" name="Obdélník 27"/>
          <p:cNvSpPr/>
          <p:nvPr/>
        </p:nvSpPr>
        <p:spPr>
          <a:xfrm>
            <a:off x="838200" y="3257550"/>
            <a:ext cx="2362200" cy="646331"/>
          </a:xfrm>
          <a:prstGeom prst="rect">
            <a:avLst/>
          </a:prstGeom>
          <a:ln w="19050">
            <a:solidFill>
              <a:srgbClr val="30787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altLang="sk-SK" b="1" dirty="0" smtClean="0"/>
              <a:t>Vývoj ekonomických </a:t>
            </a:r>
          </a:p>
          <a:p>
            <a:pPr algn="ctr"/>
            <a:r>
              <a:rPr lang="cs-CZ" altLang="sk-SK" b="1" dirty="0" smtClean="0"/>
              <a:t>teorií</a:t>
            </a:r>
            <a:endParaRPr lang="cs-CZ" altLang="sk-SK" b="1" dirty="0"/>
          </a:p>
        </p:txBody>
      </p:sp>
      <p:sp>
        <p:nvSpPr>
          <p:cNvPr id="29" name="Obdélník 28"/>
          <p:cNvSpPr/>
          <p:nvPr/>
        </p:nvSpPr>
        <p:spPr>
          <a:xfrm>
            <a:off x="4724400" y="2343150"/>
            <a:ext cx="3288080" cy="646331"/>
          </a:xfrm>
          <a:prstGeom prst="rect">
            <a:avLst/>
          </a:prstGeom>
          <a:ln w="19050">
            <a:solidFill>
              <a:srgbClr val="30787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altLang="sk-SK" b="1" dirty="0" smtClean="0"/>
              <a:t>Praktická hospodářská </a:t>
            </a:r>
          </a:p>
          <a:p>
            <a:pPr algn="ctr"/>
            <a:r>
              <a:rPr lang="cs-CZ" altLang="sk-SK" b="1" dirty="0" smtClean="0"/>
              <a:t>politika</a:t>
            </a:r>
            <a:endParaRPr lang="cs-CZ" altLang="sk-SK" b="1" dirty="0"/>
          </a:p>
        </p:txBody>
      </p:sp>
      <p:cxnSp>
        <p:nvCxnSpPr>
          <p:cNvPr id="30" name="Tvar 14"/>
          <p:cNvCxnSpPr>
            <a:cxnSpLocks noChangeShapeType="1"/>
          </p:cNvCxnSpPr>
          <p:nvPr/>
        </p:nvCxnSpPr>
        <p:spPr bwMode="auto">
          <a:xfrm rot="16200000" flipV="1">
            <a:off x="3499643" y="-546894"/>
            <a:ext cx="1285875" cy="4322762"/>
          </a:xfrm>
          <a:prstGeom prst="bentConnector2">
            <a:avLst/>
          </a:prstGeom>
          <a:noFill/>
          <a:ln w="4127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1" name="Tvar 26"/>
          <p:cNvCxnSpPr>
            <a:cxnSpLocks noChangeShapeType="1"/>
          </p:cNvCxnSpPr>
          <p:nvPr/>
        </p:nvCxnSpPr>
        <p:spPr bwMode="auto">
          <a:xfrm rot="5400000">
            <a:off x="3397249" y="1689101"/>
            <a:ext cx="1643063" cy="4322762"/>
          </a:xfrm>
          <a:prstGeom prst="bentConnector2">
            <a:avLst/>
          </a:prstGeom>
          <a:noFill/>
          <a:ln w="44450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7" name="Přímá spojovací čára 28"/>
          <p:cNvCxnSpPr>
            <a:cxnSpLocks noChangeShapeType="1"/>
          </p:cNvCxnSpPr>
          <p:nvPr/>
        </p:nvCxnSpPr>
        <p:spPr bwMode="auto">
          <a:xfrm rot="5400000" flipH="1" flipV="1">
            <a:off x="1656064" y="4302426"/>
            <a:ext cx="804261" cy="1588"/>
          </a:xfrm>
          <a:prstGeom prst="line">
            <a:avLst/>
          </a:prstGeom>
          <a:noFill/>
          <a:ln w="44450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53" name="Přímá spojovací čára 23"/>
          <p:cNvCxnSpPr>
            <a:cxnSpLocks noChangeShapeType="1"/>
          </p:cNvCxnSpPr>
          <p:nvPr/>
        </p:nvCxnSpPr>
        <p:spPr bwMode="auto">
          <a:xfrm rot="5400000" flipH="1" flipV="1">
            <a:off x="1733550" y="1219200"/>
            <a:ext cx="495300" cy="1588"/>
          </a:xfrm>
          <a:prstGeom prst="line">
            <a:avLst/>
          </a:prstGeom>
          <a:noFill/>
          <a:ln w="44450" algn="ctr">
            <a:solidFill>
              <a:schemeClr val="tx1"/>
            </a:solidFill>
            <a:miter lim="800000"/>
            <a:headEnd type="arrow" w="med" len="med"/>
            <a:tailEnd/>
          </a:ln>
        </p:spPr>
      </p:cxnSp>
      <p:cxnSp>
        <p:nvCxnSpPr>
          <p:cNvPr id="55" name="Přímá spojovací šipka 12"/>
          <p:cNvCxnSpPr>
            <a:cxnSpLocks noChangeShapeType="1"/>
          </p:cNvCxnSpPr>
          <p:nvPr/>
        </p:nvCxnSpPr>
        <p:spPr bwMode="auto">
          <a:xfrm rot="5400000" flipH="1" flipV="1">
            <a:off x="1624807" y="2699543"/>
            <a:ext cx="714375" cy="1588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miter lim="800000"/>
            <a:headEnd type="arrow" w="med" len="med"/>
            <a:tailEnd type="arrow" w="med" len="med"/>
          </a:ln>
        </p:spPr>
      </p:cxnSp>
      <p:cxnSp>
        <p:nvCxnSpPr>
          <p:cNvPr id="56" name="Pravoúhlá spojovací čára 8"/>
          <p:cNvCxnSpPr>
            <a:cxnSpLocks noChangeShapeType="1"/>
          </p:cNvCxnSpPr>
          <p:nvPr/>
        </p:nvCxnSpPr>
        <p:spPr bwMode="auto">
          <a:xfrm>
            <a:off x="3200400" y="2038350"/>
            <a:ext cx="1428750" cy="536575"/>
          </a:xfrm>
          <a:prstGeom prst="bentConnector3">
            <a:avLst>
              <a:gd name="adj1" fmla="val 50000"/>
            </a:avLst>
          </a:prstGeom>
          <a:noFill/>
          <a:ln w="44450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57" name="Pravoúhlá spojovací čára 10"/>
          <p:cNvCxnSpPr>
            <a:cxnSpLocks noChangeShapeType="1"/>
          </p:cNvCxnSpPr>
          <p:nvPr/>
        </p:nvCxnSpPr>
        <p:spPr bwMode="auto">
          <a:xfrm flipV="1">
            <a:off x="3200400" y="2800350"/>
            <a:ext cx="1428750" cy="822325"/>
          </a:xfrm>
          <a:prstGeom prst="bentConnector3">
            <a:avLst>
              <a:gd name="adj1" fmla="val 50000"/>
            </a:avLst>
          </a:prstGeom>
          <a:noFill/>
          <a:ln w="44450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2174802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původně = správa věcí veřejných,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v současnosti = plánovitá, organizovaná a cílevědomá činnost zaměřená na vybudování, udržení nebo změnu společenského řízení.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400" b="1" dirty="0" smtClean="0">
                <a:solidFill>
                  <a:srgbClr val="307871"/>
                </a:solidFill>
              </a:rPr>
              <a:t>POLITIKA JE VŽDY DIALOG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Politika – věc veřejná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5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8262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Je specifická činnost, která zabezpečuje uskutečnění určitých cílů.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Je spjata s vlivem, mocí a autoritou.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Je činnost institucionalizovaná.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Je vztahem.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Obsahuje hodnoty.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Politika (podle Proroka a Lisy)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8262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je reálná schopnost určité skupiny nebo jednotlivce realizovat svou vůli prostřednictvím politiky a právních norem,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je vždy společenský vztah mezi lidmi, organizacemi resp. sociálními skupinami,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Závaznost rozhodnutí při uplatňování politické moci lze dosáhnout: 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formou donucení,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formou využití autority řídícího subjektu.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Politická moc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6200" y="666750"/>
            <a:ext cx="8280920" cy="4191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Název pochází z řečtiny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Ve světě se používá výraz politické vědy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O politologii se hovoří již v souvislosti s Aristotelem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Vznik politické vědy jako společensko-vědní disciplíny je spojován s konferencí UNESCO (1948) v Paříži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Je členěna na 4 kategorie:</a:t>
            </a:r>
          </a:p>
          <a:p>
            <a:pPr marL="1484313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+mj-lt"/>
              <a:buAutoNum type="arabicPeriod"/>
            </a:pPr>
            <a:r>
              <a:rPr lang="cs-CZ" sz="2200" dirty="0" smtClean="0">
                <a:solidFill>
                  <a:srgbClr val="000000"/>
                </a:solidFill>
              </a:rPr>
              <a:t>Politická teorie</a:t>
            </a:r>
          </a:p>
          <a:p>
            <a:pPr marL="1484313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+mj-lt"/>
              <a:buAutoNum type="arabicPeriod"/>
            </a:pPr>
            <a:r>
              <a:rPr lang="cs-CZ" sz="2200" dirty="0" smtClean="0">
                <a:solidFill>
                  <a:srgbClr val="000000"/>
                </a:solidFill>
              </a:rPr>
              <a:t>Politické instituce</a:t>
            </a:r>
          </a:p>
          <a:p>
            <a:pPr marL="1484313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+mj-lt"/>
              <a:buAutoNum type="arabicPeriod"/>
            </a:pPr>
            <a:r>
              <a:rPr lang="cs-CZ" sz="2200" dirty="0" smtClean="0">
                <a:solidFill>
                  <a:srgbClr val="000000"/>
                </a:solidFill>
              </a:rPr>
              <a:t>Strany, skupiny, veřejné mínění</a:t>
            </a:r>
          </a:p>
          <a:p>
            <a:pPr marL="1484313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+mj-lt"/>
              <a:buAutoNum type="arabicPeriod"/>
            </a:pPr>
            <a:r>
              <a:rPr lang="cs-CZ" sz="2200" dirty="0" smtClean="0">
                <a:solidFill>
                  <a:srgbClr val="000000"/>
                </a:solidFill>
              </a:rPr>
              <a:t>Mezinárodní vztahy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623664"/>
          </a:xfrm>
        </p:spPr>
        <p:txBody>
          <a:bodyPr/>
          <a:lstStyle/>
          <a:p>
            <a:r>
              <a:rPr lang="pl-PL" sz="2800" b="1" dirty="0" smtClean="0"/>
              <a:t>Politologie – věda o politice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Mi_4_TEORIE SPOTŘEBITELSKÉ POPTÁVKY</Template>
  <TotalTime>5925</TotalTime>
  <Words>1113</Words>
  <Application>Microsoft Office PowerPoint</Application>
  <PresentationFormat>Předvádění na obrazovce (16:9)</PresentationFormat>
  <Paragraphs>409</Paragraphs>
  <Slides>29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Wingdings</vt:lpstr>
      <vt:lpstr>SLU</vt:lpstr>
      <vt:lpstr> POLITICKÉ ASPEKTY HOSPODÁŘSKÉ POLITKY</vt:lpstr>
      <vt:lpstr>Motto</vt:lpstr>
      <vt:lpstr>Obsah prezentace</vt:lpstr>
      <vt:lpstr>Jak chápeme hospodářskou politiku?</vt:lpstr>
      <vt:lpstr>Tvorba hospodářské politiky</vt:lpstr>
      <vt:lpstr>Politika – věc veřejná</vt:lpstr>
      <vt:lpstr>Politika (podle Proroka a Lisy)</vt:lpstr>
      <vt:lpstr>Politická moc</vt:lpstr>
      <vt:lpstr>Politologie – věda o politice</vt:lpstr>
      <vt:lpstr>Přístupy k pojetí politologie</vt:lpstr>
      <vt:lpstr>Chápání politické vědy</vt:lpstr>
      <vt:lpstr>Kořeny politologie</vt:lpstr>
      <vt:lpstr>Politologie úzce souvisí a spolupracuje s dalšími vědami</vt:lpstr>
      <vt:lpstr>Metody používané v politologii</vt:lpstr>
      <vt:lpstr>Politický proces</vt:lpstr>
      <vt:lpstr>Politický cyklus</vt:lpstr>
      <vt:lpstr>Politický cyklus</vt:lpstr>
      <vt:lpstr>Politický systém</vt:lpstr>
      <vt:lpstr>Struktura politického systému</vt:lpstr>
      <vt:lpstr>Politické strany jsou </vt:lpstr>
      <vt:lpstr>Stranické systémy </vt:lpstr>
      <vt:lpstr>Formy společenského zřízení</vt:lpstr>
      <vt:lpstr>Demokracie</vt:lpstr>
      <vt:lpstr>Principy liberální demokracie</vt:lpstr>
      <vt:lpstr>Základní atributy moderní  parlamentní demokracie</vt:lpstr>
      <vt:lpstr>Diktatura</vt:lpstr>
      <vt:lpstr>Anarchie</vt:lpstr>
      <vt:lpstr>Zdroje</vt:lpstr>
      <vt:lpstr>  Děkuji za pozornost a přeji hezký den  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Kotlanova</cp:lastModifiedBy>
  <cp:revision>498</cp:revision>
  <dcterms:created xsi:type="dcterms:W3CDTF">2016-07-06T15:42:34Z</dcterms:created>
  <dcterms:modified xsi:type="dcterms:W3CDTF">2019-05-06T11:03:41Z</dcterms:modified>
</cp:coreProperties>
</file>