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0"/>
  </p:notesMasterIdLst>
  <p:sldIdLst>
    <p:sldId id="256" r:id="rId2"/>
    <p:sldId id="403" r:id="rId3"/>
    <p:sldId id="258" r:id="rId4"/>
    <p:sldId id="370" r:id="rId5"/>
    <p:sldId id="371" r:id="rId6"/>
    <p:sldId id="404" r:id="rId7"/>
    <p:sldId id="426" r:id="rId8"/>
    <p:sldId id="427" r:id="rId9"/>
    <p:sldId id="405" r:id="rId10"/>
    <p:sldId id="413" r:id="rId11"/>
    <p:sldId id="409" r:id="rId12"/>
    <p:sldId id="428" r:id="rId13"/>
    <p:sldId id="410" r:id="rId14"/>
    <p:sldId id="411" r:id="rId15"/>
    <p:sldId id="418" r:id="rId16"/>
    <p:sldId id="429" r:id="rId17"/>
    <p:sldId id="430" r:id="rId18"/>
    <p:sldId id="431" r:id="rId19"/>
    <p:sldId id="432" r:id="rId20"/>
    <p:sldId id="433" r:id="rId21"/>
    <p:sldId id="436" r:id="rId22"/>
    <p:sldId id="435" r:id="rId23"/>
    <p:sldId id="434" r:id="rId24"/>
    <p:sldId id="437" r:id="rId25"/>
    <p:sldId id="439" r:id="rId26"/>
    <p:sldId id="438" r:id="rId27"/>
    <p:sldId id="425" r:id="rId28"/>
    <p:sldId id="316" r:id="rId2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F2B2B"/>
    <a:srgbClr val="981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0" autoAdjust="0"/>
    <p:restoredTop sz="94306" autoAdjust="0"/>
  </p:normalViewPr>
  <p:slideViewPr>
    <p:cSldViewPr>
      <p:cViewPr varScale="1">
        <p:scale>
          <a:sx n="110" d="100"/>
          <a:sy n="110" d="100"/>
        </p:scale>
        <p:origin x="390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06.05.2019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58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09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4688681"/>
            <a:ext cx="19812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57BCC-0727-421C-B8AD-629D840AE53D}" type="datetimeFigureOut">
              <a:rPr lang="cs-CZ"/>
              <a:pPr>
                <a:defRPr/>
              </a:pPr>
              <a:t>06.05.2019</a:t>
            </a:fld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4686300"/>
            <a:ext cx="29718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4686300"/>
            <a:ext cx="19050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0904C-BB62-4DC1-90DD-58305DB20B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369114"/>
      </p:ext>
    </p:extLst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63709-0F78-490E-8F3B-F2BC2F53912F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23953022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9" r:id="rId4"/>
    <p:sldLayoutId id="2147483670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209550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04800" y="742950"/>
            <a:ext cx="5616624" cy="338437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762000" y="1535161"/>
            <a:ext cx="4572000" cy="2160588"/>
          </a:xfrm>
          <a:prstGeom prst="rect">
            <a:avLst/>
          </a:prstGeom>
        </p:spPr>
        <p:txBody>
          <a:bodyPr anchor="t">
            <a:noAutofit/>
          </a:bodyPr>
          <a:lstStyle/>
          <a:p>
            <a:r>
              <a:rPr lang="cs-CZ" sz="3200" b="1" dirty="0" smtClean="0">
                <a:solidFill>
                  <a:schemeClr val="bg1"/>
                </a:solidFill>
              </a:rPr>
              <a:t/>
            </a:r>
            <a:br>
              <a:rPr lang="cs-CZ" sz="3200" b="1" dirty="0" smtClean="0">
                <a:solidFill>
                  <a:schemeClr val="bg1"/>
                </a:solidFill>
              </a:rPr>
            </a:br>
            <a:r>
              <a:rPr lang="cs-CZ" sz="3200" b="1" dirty="0" smtClean="0">
                <a:solidFill>
                  <a:schemeClr val="bg1"/>
                </a:solidFill>
              </a:rPr>
              <a:t>STÁT V POLITICKÉM SYSTÉMU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791200" y="2876550"/>
            <a:ext cx="2960111" cy="1152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Teorie hospodářské politiky</a:t>
            </a:r>
          </a:p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č. 2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Federace</a:t>
            </a:r>
            <a:endParaRPr lang="en-US" sz="2800" b="1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000125"/>
            <a:ext cx="8229600" cy="5130800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</a:t>
            </a: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742950"/>
            <a:ext cx="6572250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Konfederace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68363"/>
            <a:ext cx="8280400" cy="40068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Sdružení států vzniklé na základě mezinárodní smlouvy, 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je tvořena samostatnými státy, které jsou samy o sobě subjektem mezinárodního práva, 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nemá úplnou soustavu nejvyšších státních orgánů. Orgány disponuje pouze na základě toho, jaké kompetence byly mezinárodní smlouvou konfederaci svěřeny. (Státy konfederace si ponechají například samostatnou zahraniční politiku nebo vlastní armádu). 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44680" cy="507703"/>
          </a:xfrm>
        </p:spPr>
        <p:txBody>
          <a:bodyPr/>
          <a:lstStyle/>
          <a:p>
            <a:r>
              <a:rPr lang="cs-CZ" sz="2800" b="1" dirty="0" smtClean="0"/>
              <a:t>Konfederace – Švýcarsko a jeho kantony </a:t>
            </a:r>
            <a:endParaRPr lang="en-US" sz="2800" b="1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000125"/>
            <a:ext cx="8229600" cy="5130800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</a:t>
            </a: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819150"/>
            <a:ext cx="7272337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Právní stát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42950"/>
            <a:ext cx="8280400" cy="4008438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Ve státě „vládne zákon“: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právo je nadřazeno politice,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stát má účinný a fungující systém právních a politických záruk proti porušování práva.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Nutným předpokladem právního státu je právní jistota (jednoznačnost a vymahatelnost  práva. 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Významným impulzem pro změnu pojetí právního státu v Evropě byl Norimberský proces, který se vypořádával s nacistickým zneužitím práva. Nové pojetí právního státu, zakotvené po druhé světové válce v mezinárodních smlouvách, proto podřizuje stát a jeho právní systém obecným hodnotám, zejména spravedlnosti, nadřazuje právnímu systému státu lidská práva a omezuje roli státu na míru nezbytnou k jejich ochraně a rozvoji.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Formy vlády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42950"/>
            <a:ext cx="8280400" cy="4008438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Absolutní monarchie.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Dualistická monarchie.  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Konstituční monarchie.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Parlamentní republika.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Prezidentský systém.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err="1" smtClean="0">
                <a:solidFill>
                  <a:srgbClr val="000000"/>
                </a:solidFill>
              </a:rPr>
              <a:t>Poloprezidentský</a:t>
            </a:r>
            <a:r>
              <a:rPr lang="cs-CZ" sz="2400" dirty="0" smtClean="0">
                <a:solidFill>
                  <a:srgbClr val="000000"/>
                </a:solidFill>
              </a:rPr>
              <a:t> systém. </a:t>
            </a:r>
            <a:endParaRPr lang="cs-CZ" sz="24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Absolutní (absolutistická) monarchie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42950"/>
            <a:ext cx="8280400" cy="4008438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Existuje zde dominantní role panovníka, jemuž je podřízena výkonná, zákonodárná i soudní moc. 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Panovník stojí mimo právní řád; proto  je jeho moc nedělitelná, jednotná a neomezená. 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V současnosti tato podoba monarchie neexistuje; v minulosti to bylo kupř. carské Rusko. 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Dualistická monarchie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42950"/>
            <a:ext cx="8280400" cy="4008438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někteří autoři ztotožňují dualistickou monarchii                      s monarchií absolutní, jsou zde však odlišnosti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Zde již existuje parlament, který však panovníkovi dává pouze doporučení. 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Panovník má moc výkonnou a jmenuje soudce. Zákony nevydává, ale má právo jejich vetování. 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V současnosti tato forma existuje v Saudské Arábii, Kuvajtu, Jordánsku či </a:t>
            </a:r>
            <a:r>
              <a:rPr lang="cs-CZ" sz="2400" dirty="0" err="1" smtClean="0">
                <a:solidFill>
                  <a:srgbClr val="000000"/>
                </a:solidFill>
              </a:rPr>
              <a:t>Brunei</a:t>
            </a:r>
            <a:r>
              <a:rPr lang="cs-CZ" sz="2400" dirty="0" smtClean="0">
                <a:solidFill>
                  <a:srgbClr val="000000"/>
                </a:solidFill>
              </a:rPr>
              <a:t>. 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Konstituční monarchie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42950"/>
            <a:ext cx="8280400" cy="4008438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Moc panovníka je zásadně omezena ústavou  (konstitucí) a panovník je jedním z občanů státu. 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Jako příklad je možno uvést Velkou Británii, Norsko, Švédsko, Dánsko, Belgii a Španělsko. 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Někdy jsou tyto země označovány jako parlamentní monarchie - zdůrazňuje rozhodující úlohu parlamentu a pouze formální úlohu panovníka, který má minimální pravomoci.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Parlamentní systém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42950"/>
            <a:ext cx="8280400" cy="4008438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Svrchovanost zákonodárné moci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Princip sdílené moci (vazba mezi zákonodárným sborem a vládou):</a:t>
            </a:r>
          </a:p>
          <a:p>
            <a:pPr marL="1371600" lvl="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jmenování i pád vlády se souhlasem parlamentu,</a:t>
            </a:r>
          </a:p>
          <a:p>
            <a:pPr marL="1371600" lvl="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právo hlavy státu (výkonné moci) zákonodárný sbor rozpustit a vypsat nové volby.</a:t>
            </a:r>
          </a:p>
          <a:p>
            <a:pPr marL="569913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tabLst>
                <a:tab pos="1371600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Existují různé typy parlamentních systémů (premiérský, kancléřský, parlamentní systém s převahou zákonodárného sboru)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Typy parlamentních systémů 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42950"/>
            <a:ext cx="8280400" cy="4008438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u="sng" dirty="0" smtClean="0">
                <a:solidFill>
                  <a:srgbClr val="307871"/>
                </a:solidFill>
              </a:rPr>
              <a:t>Premiérský typ parlamentního systému 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Např. Velká Británie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Vládne politická strana, která po volbách získala většinu v Dolní sněmovně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Vláda rozhoduje o rozpuštění parlamentu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u="sng" dirty="0" smtClean="0">
                <a:solidFill>
                  <a:srgbClr val="307871"/>
                </a:solidFill>
              </a:rPr>
              <a:t> Kancléřský typ parlamentarismu   </a:t>
            </a:r>
          </a:p>
          <a:p>
            <a:pPr marL="1371600" lvl="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Např. Německo</a:t>
            </a:r>
          </a:p>
          <a:p>
            <a:pPr marL="1371600" lvl="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Princip konstruktivního hlasování o nedůvěře 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u="sng" dirty="0" smtClean="0">
                <a:solidFill>
                  <a:srgbClr val="307871"/>
                </a:solidFill>
              </a:rPr>
              <a:t> Parlamentní systém s převahou zákonodárného sboru 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sz="2800" b="1" dirty="0" smtClean="0"/>
              <a:t>Obsah prezentace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123950"/>
            <a:ext cx="8280400" cy="38877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Teorie vzniku státu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Základní charakteristiky státu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Funkce státu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Formy státu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Právní stát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Formy vlády</a:t>
            </a:r>
          </a:p>
          <a:p>
            <a:pPr marL="457200" indent="-457200">
              <a:buNone/>
            </a:pPr>
            <a:endParaRPr lang="cs-CZ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b="1" dirty="0" smtClean="0"/>
              <a:t>Parlamentní systém s převahou zákonodárného sboru </a:t>
            </a:r>
            <a:endParaRPr lang="cs-CZ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42950"/>
            <a:ext cx="8280400" cy="4008438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Nejvyšší státní moc náleží parlamentu,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vláda, složená z poslanců, se zodpovídá parlamentu za svou činnost,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aby vláda mohla „vládnout“, musí získat důvěru parlamentu,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jestliže vláda nezíská důvěru parlamentu kdykoliv po dobu svého „vládnutí“, musí podat demisi hlavě státu,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hlava státu buď demisi přijme a pověří novou osobu jejím sestavením, nebo nepřijme; v tomto případě musí rozpustit parlament a vypsat nové volby (upraveno ústavou země).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400" dirty="0" smtClean="0">
                <a:solidFill>
                  <a:srgbClr val="000000"/>
                </a:solidFill>
              </a:rPr>
              <a:t> 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b="1" dirty="0" smtClean="0"/>
              <a:t>Parlamentní systém s převahou zákonodárného sboru </a:t>
            </a:r>
            <a:endParaRPr lang="cs-CZ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21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42950"/>
            <a:ext cx="8280400" cy="4008438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Nejvyšší státní moc náleží parlamentu,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vláda, složená z poslanců, se zodpovídá parlamentu za svou činnost,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aby vláda mohla „vládnout“, musí získat důvěru parlamentu,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jestliže vláda nezíská důvěru parlamentu kdykoliv po dobu svého „vládnutí“, musí podat demisi hlavě státu,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hlava státu buď demisi přijme a pověří novou osobu jejím sestavením, nebo nepřijme; v tomto případě musí rozpustit parlament a vypsat nové volby (upraveno ústavou země).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400" dirty="0" smtClean="0">
                <a:solidFill>
                  <a:srgbClr val="000000"/>
                </a:solidFill>
              </a:rPr>
              <a:t> 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61950"/>
            <a:ext cx="8229600" cy="60960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dirty="0" smtClean="0">
                <a:solidFill>
                  <a:srgbClr val="307871"/>
                </a:solidFill>
              </a:rPr>
              <a:t>Parlamentní forma vlády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964406"/>
            <a:ext cx="8229600" cy="36337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cs-CZ" b="1" dirty="0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cs-CZ" b="1" dirty="0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cs-CZ" b="1" dirty="0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1600" b="1" dirty="0" smtClean="0">
                <a:solidFill>
                  <a:srgbClr val="FFFF00"/>
                </a:solidFill>
              </a:rPr>
              <a:t>                                                                                              </a:t>
            </a:r>
            <a:endParaRPr lang="cs-CZ" sz="1600" dirty="0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cs-CZ" sz="1600" b="1" dirty="0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FFFF00"/>
                </a:solidFill>
              </a:rPr>
              <a:t>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FFFF00"/>
                </a:solidFill>
              </a:rPr>
              <a:t>            </a:t>
            </a:r>
            <a:endParaRPr lang="cs-CZ" sz="1600" dirty="0" smtClean="0">
              <a:solidFill>
                <a:srgbClr val="FFFF00"/>
              </a:solidFill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b="1" dirty="0" smtClean="0">
                <a:solidFill>
                  <a:srgbClr val="FFFF00"/>
                </a:solidFill>
              </a:rPr>
              <a:t>                        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303EB-8984-45D5-974F-8AEB7667422B}" type="slidenum">
              <a:rPr lang="cs-CZ"/>
              <a:pPr>
                <a:defRPr/>
              </a:pPr>
              <a:t>22</a:t>
            </a:fld>
            <a:endParaRPr lang="cs-CZ" dirty="0"/>
          </a:p>
        </p:txBody>
      </p:sp>
      <p:sp>
        <p:nvSpPr>
          <p:cNvPr id="7" name="Obdélník 6"/>
          <p:cNvSpPr/>
          <p:nvPr/>
        </p:nvSpPr>
        <p:spPr bwMode="auto">
          <a:xfrm>
            <a:off x="5357814" y="1553766"/>
            <a:ext cx="1500187" cy="428625"/>
          </a:xfrm>
          <a:prstGeom prst="rect">
            <a:avLst/>
          </a:prstGeom>
          <a:noFill/>
          <a:ln w="19050" cap="flat" cmpd="sng" algn="ctr">
            <a:solidFill>
              <a:srgbClr val="30787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rgbClr val="307871"/>
                </a:solidFill>
              </a:rPr>
              <a:t> VLÁDA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2514600" y="2571750"/>
            <a:ext cx="3714750" cy="375047"/>
          </a:xfrm>
          <a:prstGeom prst="rect">
            <a:avLst/>
          </a:prstGeom>
          <a:noFill/>
          <a:ln>
            <a:solidFill>
              <a:srgbClr val="307871"/>
            </a:solidFill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/>
          <a:lstStyle/>
          <a:p>
            <a:pPr>
              <a:defRPr/>
            </a:pPr>
            <a:r>
              <a:rPr lang="cs-CZ" sz="2800" b="1" dirty="0">
                <a:solidFill>
                  <a:srgbClr val="FFFF00"/>
                </a:solidFill>
              </a:rPr>
              <a:t>       </a:t>
            </a:r>
            <a:r>
              <a:rPr lang="cs-CZ" sz="2800" b="1" dirty="0">
                <a:solidFill>
                  <a:srgbClr val="307871"/>
                </a:solidFill>
              </a:rPr>
              <a:t>PARLAMENT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990600" y="3638550"/>
            <a:ext cx="7286625" cy="482204"/>
          </a:xfrm>
          <a:prstGeom prst="rect">
            <a:avLst/>
          </a:prstGeom>
          <a:noFill/>
          <a:ln w="28575" cap="flat" cmpd="sng" algn="ctr">
            <a:solidFill>
              <a:srgbClr val="30787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cs-CZ" sz="2800" dirty="0">
                <a:latin typeface="Arial" pitchFamily="34" charset="0"/>
              </a:rPr>
              <a:t>                              </a:t>
            </a:r>
            <a:r>
              <a:rPr lang="cs-CZ" sz="2800" b="1" dirty="0">
                <a:solidFill>
                  <a:srgbClr val="307871"/>
                </a:solidFill>
                <a:latin typeface="+mj-lt"/>
                <a:cs typeface="Times New Roman" pitchFamily="18" charset="0"/>
              </a:rPr>
              <a:t>VOLIČI</a:t>
            </a:r>
          </a:p>
        </p:txBody>
      </p:sp>
      <p:cxnSp>
        <p:nvCxnSpPr>
          <p:cNvPr id="13321" name="Přímá spojovací šipka 11"/>
          <p:cNvCxnSpPr>
            <a:cxnSpLocks noChangeShapeType="1"/>
          </p:cNvCxnSpPr>
          <p:nvPr/>
        </p:nvCxnSpPr>
        <p:spPr bwMode="auto">
          <a:xfrm rot="5400000" flipH="1" flipV="1">
            <a:off x="5697935" y="2303066"/>
            <a:ext cx="321469" cy="1588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 type="arrow" w="med" len="med"/>
          </a:ln>
        </p:spPr>
      </p:cxnSp>
      <p:cxnSp>
        <p:nvCxnSpPr>
          <p:cNvPr id="13322" name="Přímá spojovací šipka 12"/>
          <p:cNvCxnSpPr>
            <a:cxnSpLocks noChangeShapeType="1"/>
          </p:cNvCxnSpPr>
          <p:nvPr/>
        </p:nvCxnSpPr>
        <p:spPr bwMode="auto">
          <a:xfrm rot="5400000" flipH="1" flipV="1">
            <a:off x="4483498" y="3321051"/>
            <a:ext cx="321469" cy="1587"/>
          </a:xfrm>
          <a:prstGeom prst="straightConnector1">
            <a:avLst/>
          </a:prstGeom>
          <a:noFill/>
          <a:ln w="19050" algn="ctr">
            <a:solidFill>
              <a:srgbClr val="307871"/>
            </a:solidFill>
            <a:miter lim="800000"/>
            <a:headEnd/>
            <a:tailEnd type="arrow" w="med" len="med"/>
          </a:ln>
        </p:spPr>
      </p:cxnSp>
      <p:sp>
        <p:nvSpPr>
          <p:cNvPr id="13323" name="TextovéPole 13"/>
          <p:cNvSpPr txBox="1">
            <a:spLocks noChangeArrowheads="1"/>
          </p:cNvSpPr>
          <p:nvPr/>
        </p:nvSpPr>
        <p:spPr bwMode="auto">
          <a:xfrm>
            <a:off x="4724400" y="3181350"/>
            <a:ext cx="1143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dirty="0">
                <a:solidFill>
                  <a:srgbClr val="307871"/>
                </a:solidFill>
              </a:rPr>
              <a:t>volba</a:t>
            </a:r>
          </a:p>
        </p:txBody>
      </p:sp>
      <p:sp>
        <p:nvSpPr>
          <p:cNvPr id="13" name="Obdélník 12"/>
          <p:cNvSpPr/>
          <p:nvPr/>
        </p:nvSpPr>
        <p:spPr bwMode="auto">
          <a:xfrm>
            <a:off x="971550" y="1545431"/>
            <a:ext cx="2286000" cy="482204"/>
          </a:xfrm>
          <a:prstGeom prst="rect">
            <a:avLst/>
          </a:prstGeom>
          <a:noFill/>
          <a:ln w="19050" cap="flat" cmpd="sng" algn="ctr">
            <a:solidFill>
              <a:srgbClr val="30787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cs-CZ" sz="2800" b="1" dirty="0">
                <a:solidFill>
                  <a:srgbClr val="307871"/>
                </a:solidFill>
              </a:rPr>
              <a:t>PREZIDENT </a:t>
            </a:r>
          </a:p>
        </p:txBody>
      </p:sp>
      <p:sp>
        <p:nvSpPr>
          <p:cNvPr id="13325" name="TextovéPole 13"/>
          <p:cNvSpPr txBox="1">
            <a:spLocks noChangeArrowheads="1"/>
          </p:cNvSpPr>
          <p:nvPr/>
        </p:nvSpPr>
        <p:spPr bwMode="auto">
          <a:xfrm>
            <a:off x="2771775" y="2193131"/>
            <a:ext cx="1143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dirty="0">
                <a:solidFill>
                  <a:srgbClr val="307871"/>
                </a:solidFill>
              </a:rPr>
              <a:t>volba</a:t>
            </a:r>
          </a:p>
        </p:txBody>
      </p:sp>
      <p:cxnSp>
        <p:nvCxnSpPr>
          <p:cNvPr id="13326" name="Přímá spojovací šipka 11"/>
          <p:cNvCxnSpPr>
            <a:cxnSpLocks noChangeShapeType="1"/>
          </p:cNvCxnSpPr>
          <p:nvPr/>
        </p:nvCxnSpPr>
        <p:spPr bwMode="auto">
          <a:xfrm rot="5400000" flipH="1" flipV="1">
            <a:off x="2540398" y="2353073"/>
            <a:ext cx="321469" cy="1587"/>
          </a:xfrm>
          <a:prstGeom prst="straightConnector1">
            <a:avLst/>
          </a:prstGeom>
          <a:noFill/>
          <a:ln w="19050" algn="ctr">
            <a:solidFill>
              <a:srgbClr val="307871"/>
            </a:solidFill>
            <a:miter lim="800000"/>
            <a:headEnd/>
            <a:tailEnd type="arrow" w="med" len="med"/>
          </a:ln>
        </p:spPr>
      </p:cxnSp>
      <p:cxnSp>
        <p:nvCxnSpPr>
          <p:cNvPr id="13327" name="Přímá spojovací šipka 11"/>
          <p:cNvCxnSpPr>
            <a:cxnSpLocks noChangeShapeType="1"/>
          </p:cNvCxnSpPr>
          <p:nvPr/>
        </p:nvCxnSpPr>
        <p:spPr bwMode="auto">
          <a:xfrm>
            <a:off x="3492501" y="1815704"/>
            <a:ext cx="1793875" cy="7144"/>
          </a:xfrm>
          <a:prstGeom prst="straightConnector1">
            <a:avLst/>
          </a:prstGeom>
          <a:noFill/>
          <a:ln w="19050" algn="ctr">
            <a:solidFill>
              <a:srgbClr val="307871"/>
            </a:solidFill>
            <a:miter lim="800000"/>
            <a:headEnd/>
            <a:tailEnd type="arrow" w="med" len="med"/>
          </a:ln>
        </p:spPr>
      </p:cxnSp>
      <p:sp>
        <p:nvSpPr>
          <p:cNvPr id="13328" name="Obdélník 18"/>
          <p:cNvSpPr>
            <a:spLocks noChangeArrowheads="1"/>
          </p:cNvSpPr>
          <p:nvPr/>
        </p:nvSpPr>
        <p:spPr bwMode="auto">
          <a:xfrm>
            <a:off x="3851275" y="1491854"/>
            <a:ext cx="13985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>
                <a:solidFill>
                  <a:srgbClr val="307871"/>
                </a:solidFill>
              </a:rPr>
              <a:t>jmenování</a:t>
            </a:r>
          </a:p>
        </p:txBody>
      </p:sp>
      <p:cxnSp>
        <p:nvCxnSpPr>
          <p:cNvPr id="13329" name="Přímá spojovací šipka 11"/>
          <p:cNvCxnSpPr>
            <a:cxnSpLocks noChangeShapeType="1"/>
          </p:cNvCxnSpPr>
          <p:nvPr/>
        </p:nvCxnSpPr>
        <p:spPr bwMode="auto">
          <a:xfrm rot="5400000" flipH="1" flipV="1">
            <a:off x="1016993" y="2866827"/>
            <a:ext cx="1348979" cy="1587"/>
          </a:xfrm>
          <a:prstGeom prst="straightConnector1">
            <a:avLst/>
          </a:prstGeom>
          <a:noFill/>
          <a:ln w="19050" algn="ctr">
            <a:solidFill>
              <a:srgbClr val="307871"/>
            </a:solidFill>
            <a:miter lim="800000"/>
            <a:headEnd/>
            <a:tailEnd type="arrow" w="med" len="med"/>
          </a:ln>
        </p:spPr>
      </p:cxnSp>
      <p:sp>
        <p:nvSpPr>
          <p:cNvPr id="13330" name="Obdélník 19"/>
          <p:cNvSpPr>
            <a:spLocks noChangeArrowheads="1"/>
          </p:cNvSpPr>
          <p:nvPr/>
        </p:nvSpPr>
        <p:spPr bwMode="auto">
          <a:xfrm>
            <a:off x="1692276" y="3219450"/>
            <a:ext cx="7350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dirty="0">
                <a:solidFill>
                  <a:srgbClr val="307871"/>
                </a:solidFill>
              </a:rPr>
              <a:t>volba</a:t>
            </a:r>
          </a:p>
        </p:txBody>
      </p:sp>
      <p:sp>
        <p:nvSpPr>
          <p:cNvPr id="19" name="TextovéPole 13"/>
          <p:cNvSpPr txBox="1">
            <a:spLocks noChangeArrowheads="1"/>
          </p:cNvSpPr>
          <p:nvPr/>
        </p:nvSpPr>
        <p:spPr bwMode="auto">
          <a:xfrm>
            <a:off x="6019800" y="2190750"/>
            <a:ext cx="2133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600" dirty="0" smtClean="0">
                <a:solidFill>
                  <a:srgbClr val="307871"/>
                </a:solidFill>
              </a:rPr>
              <a:t>Hlasování o důvěře</a:t>
            </a:r>
            <a:endParaRPr lang="cs-CZ" sz="1600" dirty="0">
              <a:solidFill>
                <a:srgbClr val="30787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b="1" dirty="0" smtClean="0"/>
              <a:t>Legislativní proces ustavení vlády</a:t>
            </a:r>
            <a:endParaRPr lang="cs-CZ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23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95350"/>
            <a:ext cx="8280400" cy="4008438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1371600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Vlády, které jsou schopny ujmout se  funkce</a:t>
            </a:r>
          </a:p>
          <a:p>
            <a:pPr marL="1371600" lvl="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menšinové vlády</a:t>
            </a:r>
          </a:p>
          <a:p>
            <a:pPr marL="1371600" lvl="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legislativní koalice (nenesou odpovědnost za vládnutí,    flexibilita)</a:t>
            </a:r>
          </a:p>
          <a:p>
            <a:pPr marL="1371600" lvl="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tabLst>
                <a:tab pos="1371600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Vlády, které jsou schopné vládnout</a:t>
            </a:r>
          </a:p>
          <a:p>
            <a:pPr marL="1371600" lvl="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většinové vlády</a:t>
            </a:r>
          </a:p>
          <a:p>
            <a:pPr marL="1371600" lvl="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400" dirty="0" smtClean="0">
                <a:solidFill>
                  <a:srgbClr val="000000"/>
                </a:solidFill>
              </a:rPr>
              <a:t>exekutivní koalice (jednání uvnitř vlády, jsou odpovědné za vládnutí)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400" dirty="0" smtClean="0">
                <a:solidFill>
                  <a:srgbClr val="000000"/>
                </a:solidFill>
              </a:rPr>
              <a:t> 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b="1" dirty="0" smtClean="0"/>
              <a:t>Prezidentský systém</a:t>
            </a:r>
            <a:endParaRPr lang="cs-CZ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24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590550"/>
            <a:ext cx="8280400" cy="42672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Definiční kritérium – způsob volby prezidenta  (USA, Chile)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Rozhodující úloha prezidenta; je přímo volený a je hlavním držitelem výkonné moci. 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Pevně stanovené volební období prezidenta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Důsledně je zde provedena dělba moci na zákonodárnou, výkonnou a soudní (princip vyvažování moci). 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Závislost vlády na prezidentovi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Prezident je na parlamentu nezávislý a má právo vetovat zákony, avšak parlament nemůže rozpustit. 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Nemožnost odvolání prezidenta (impeachment)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Příkladem mohou být USA, Rusko nebo Mexiko (americké státy). 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200" dirty="0" smtClean="0">
                <a:solidFill>
                  <a:srgbClr val="000000"/>
                </a:solidFill>
              </a:rPr>
              <a:t> 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44680" cy="507703"/>
          </a:xfrm>
        </p:spPr>
        <p:txBody>
          <a:bodyPr/>
          <a:lstStyle/>
          <a:p>
            <a:r>
              <a:rPr lang="cs-CZ" sz="2800" b="1" dirty="0" smtClean="0"/>
              <a:t>Politický systém v USA (</a:t>
            </a:r>
            <a:r>
              <a:rPr lang="cs-CZ" sz="2800" b="1" smtClean="0"/>
              <a:t>rozdělení moci)</a:t>
            </a:r>
            <a:endParaRPr lang="en-US" sz="2800" b="1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25</a:t>
            </a:fld>
            <a:endParaRPr lang="cs-CZ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000125"/>
            <a:ext cx="8229600" cy="5130800"/>
          </a:xfrm>
          <a:prstGeom prst="rect">
            <a:avLst/>
          </a:prstGeom>
        </p:spPr>
        <p:txBody>
          <a:bodyPr/>
          <a:lstStyle/>
          <a:p>
            <a:pPr marL="514350" marR="0" lvl="0" indent="-51435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cs-CZ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</a:t>
            </a:r>
            <a:r>
              <a:rPr kumimoji="0" lang="cs-CZ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895350"/>
            <a:ext cx="7143750" cy="392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b="1" dirty="0" smtClean="0"/>
              <a:t>Poloprezidentský systém (např. Francie)</a:t>
            </a:r>
            <a:endParaRPr lang="cs-CZ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26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590550"/>
            <a:ext cx="8280400" cy="42672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zvláštní forma prezidentského systému (výkonná moc je rozdělena mezi prezidenta a předsedu vlády, problém kohabitace): 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Varianta premiérsko-prezidentská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Varianta prezidentsko-parlamentní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výkonná moc je rozdělena mezi prezidenta a předsedu vlády, přičemž oba jsou na sobě nezávislí,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prezident je volen přímo,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prezidentovo volební období je pevně stanoveno,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prezident  je neodvolatelný (až na výjimky),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prezident jmenuje vládu,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parlament může vládu odvolat (vyslovit nedůvěru).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06027"/>
            <a:ext cx="8280920" cy="507703"/>
          </a:xfrm>
        </p:spPr>
        <p:txBody>
          <a:bodyPr/>
          <a:lstStyle/>
          <a:p>
            <a:r>
              <a:rPr lang="cs-CZ" sz="2800" b="1" dirty="0" smtClean="0"/>
              <a:t>Zdroje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27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00100"/>
            <a:ext cx="8280400" cy="403383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ŘÍCHOVÁ B. </a:t>
            </a:r>
            <a:r>
              <a:rPr lang="cs-CZ" sz="2000" i="1" dirty="0" smtClean="0">
                <a:solidFill>
                  <a:srgbClr val="000000"/>
                </a:solidFill>
              </a:rPr>
              <a:t>Úvod do současné politologie. Srovnávací analýza demokratických politických systémů</a:t>
            </a:r>
            <a:r>
              <a:rPr lang="cs-CZ" sz="2000" dirty="0" smtClean="0">
                <a:solidFill>
                  <a:srgbClr val="000000"/>
                </a:solidFill>
              </a:rPr>
              <a:t>. Praha: Portál, 2007. ISBN 978-80-7367-348-2 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KLIKOVÁ CH. a KOTLÁN I. </a:t>
            </a:r>
            <a:r>
              <a:rPr lang="cs-CZ" sz="2000" i="1" dirty="0" smtClean="0">
                <a:solidFill>
                  <a:srgbClr val="000000"/>
                </a:solidFill>
              </a:rPr>
              <a:t>Hospodářská politika: teorie a praxe. 3. </a:t>
            </a:r>
            <a:r>
              <a:rPr lang="cs-CZ" sz="2000" i="1" dirty="0" err="1" smtClean="0">
                <a:solidFill>
                  <a:srgbClr val="000000"/>
                </a:solidFill>
              </a:rPr>
              <a:t>vyd</a:t>
            </a:r>
            <a:r>
              <a:rPr lang="cs-CZ" sz="2000" dirty="0" smtClean="0">
                <a:solidFill>
                  <a:srgbClr val="000000"/>
                </a:solidFill>
              </a:rPr>
              <a:t>. Ostrava: SOKRATES, 2010. ISBN 80-86572-04-8.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14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59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987574"/>
            <a:ext cx="8496944" cy="3672408"/>
          </a:xfrm>
        </p:spPr>
        <p:txBody>
          <a:bodyPr/>
          <a:lstStyle/>
          <a:p>
            <a:pPr algn="ctr">
              <a:spcBef>
                <a:spcPts val="1800"/>
              </a:spcBef>
              <a:spcAft>
                <a:spcPts val="3000"/>
              </a:spcAft>
            </a:pPr>
            <a:r>
              <a:rPr lang="cs-CZ" sz="3200" b="1" dirty="0" smtClean="0">
                <a:solidFill>
                  <a:srgbClr val="307871"/>
                </a:solidFill>
              </a:rPr>
              <a:t/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3200" b="1" dirty="0">
                <a:solidFill>
                  <a:srgbClr val="307871"/>
                </a:solidFill>
              </a:rPr>
              <a:t/>
            </a:r>
            <a:br>
              <a:rPr lang="cs-CZ" sz="3200" b="1" dirty="0">
                <a:solidFill>
                  <a:srgbClr val="307871"/>
                </a:solidFill>
              </a:rPr>
            </a:br>
            <a:r>
              <a:rPr lang="cs-CZ" sz="3200" b="1" dirty="0" smtClean="0">
                <a:solidFill>
                  <a:srgbClr val="307871"/>
                </a:solidFill>
              </a:rPr>
              <a:t>Děkuji za pozornost a přeji hezký den</a:t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3200" b="1" dirty="0" smtClean="0">
                <a:solidFill>
                  <a:srgbClr val="307871"/>
                </a:solidFill>
              </a:rPr>
              <a:t/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4400" b="1" dirty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4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420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Teorie vzniku státu (jak může vzniknout stát)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15988"/>
            <a:ext cx="8281988" cy="360045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teologické  (teokratické teorie)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patriarchální teorie,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patrimoniální  teorie (na základě vlastnictví půdy)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teorie (organizovaného) násilí,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smluvní teorie,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institucionální teorie apod.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09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Základní charakteristiky státu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15988"/>
            <a:ext cx="8281988" cy="3671887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Určitá asociace, sdružení osob,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„organizace“, která při řízení společnosti využívá ústavu, zákony a právní normy,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relativně samostatný subjekt mezinárodního práva,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jediná „organizace“ společnosti, která zahrnuje celou společnost. 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Stát je instituce disponující mocí vládnout, soudit a vytvářet zákony společnosti.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5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Funkce státu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68363"/>
            <a:ext cx="8280400" cy="40068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hospodářská,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obranná,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řídící,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kulturní,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Integrační,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b="1" i="1" dirty="0" smtClean="0">
                <a:solidFill>
                  <a:srgbClr val="307871"/>
                </a:solidFill>
              </a:rPr>
              <a:t>Materiální</a:t>
            </a:r>
            <a:r>
              <a:rPr lang="cs-CZ" sz="2400" dirty="0" smtClean="0">
                <a:solidFill>
                  <a:srgbClr val="000000"/>
                </a:solidFill>
              </a:rPr>
              <a:t> (souvisí se zabezpečením reprodukce mocenských struktur  a veřejné moci)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400" b="1" i="1" dirty="0" smtClean="0">
                <a:solidFill>
                  <a:srgbClr val="307871"/>
                </a:solidFill>
              </a:rPr>
              <a:t>Formální</a:t>
            </a:r>
            <a:r>
              <a:rPr lang="cs-CZ" sz="2400" dirty="0" smtClean="0">
                <a:solidFill>
                  <a:srgbClr val="000000"/>
                </a:solidFill>
              </a:rPr>
              <a:t> (spočívá ve vydávání zákonů, realizace státní správy a soudnictví)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Druhy státu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42950"/>
            <a:ext cx="8280400" cy="4008438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u="sng" dirty="0" smtClean="0">
                <a:solidFill>
                  <a:srgbClr val="307871"/>
                </a:solidFill>
              </a:rPr>
              <a:t>Podle suverenity</a:t>
            </a:r>
            <a:r>
              <a:rPr lang="cs-CZ" sz="2200" dirty="0" smtClean="0">
                <a:solidFill>
                  <a:srgbClr val="000000"/>
                </a:solidFill>
              </a:rPr>
              <a:t>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Státy svrchované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Státy nesvrchované (závislé) – suverenita (Francie – Monako)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u="sng" dirty="0" smtClean="0">
                <a:solidFill>
                  <a:srgbClr val="307871"/>
                </a:solidFill>
              </a:rPr>
              <a:t>Podle způsobu vlády</a:t>
            </a:r>
            <a:r>
              <a:rPr lang="cs-CZ" sz="2200" dirty="0" smtClean="0">
                <a:solidFill>
                  <a:srgbClr val="000000"/>
                </a:solidFill>
              </a:rPr>
              <a:t>: </a:t>
            </a:r>
          </a:p>
          <a:p>
            <a:pPr marL="1371600" lvl="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Demokracie</a:t>
            </a:r>
          </a:p>
          <a:p>
            <a:pPr marL="1371600" lvl="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Diktatura</a:t>
            </a:r>
          </a:p>
          <a:p>
            <a:pPr marL="569913" lvl="0" indent="-284163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200" b="1" i="1" u="sng" dirty="0" smtClean="0">
                <a:solidFill>
                  <a:srgbClr val="307871"/>
                </a:solidFill>
              </a:rPr>
              <a:t>Podle hlavy státu: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Teokracie 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Monarchie</a:t>
            </a:r>
          </a:p>
          <a:p>
            <a:pPr marL="1371600" indent="-4572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200" dirty="0" smtClean="0">
                <a:solidFill>
                  <a:srgbClr val="000000"/>
                </a:solidFill>
              </a:rPr>
              <a:t>Republika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Druhy státu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42950"/>
            <a:ext cx="8280400" cy="4008438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b="1" i="1" u="sng" dirty="0" smtClean="0">
                <a:solidFill>
                  <a:srgbClr val="307871"/>
                </a:solidFill>
              </a:rPr>
              <a:t>Podle způsobu výkonu státní moci:</a:t>
            </a:r>
          </a:p>
          <a:p>
            <a:pPr marL="1371600" lvl="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Centralizované státy</a:t>
            </a:r>
          </a:p>
          <a:p>
            <a:pPr marL="1371600" lvl="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Decentralizované státy</a:t>
            </a:r>
          </a:p>
          <a:p>
            <a:pPr marL="569913" lvl="0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b="1" i="1" u="sng" dirty="0" smtClean="0">
                <a:solidFill>
                  <a:srgbClr val="307871"/>
                </a:solidFill>
              </a:rPr>
              <a:t>Podle uspořádání státu: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Unitární  stát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Složený stát</a:t>
            </a:r>
          </a:p>
          <a:p>
            <a:pPr marL="569913" lvl="0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b="1" i="1" u="sng" dirty="0" smtClean="0">
                <a:solidFill>
                  <a:srgbClr val="307871"/>
                </a:solidFill>
              </a:rPr>
              <a:t>Podle idejí:</a:t>
            </a:r>
          </a:p>
          <a:p>
            <a:pPr marL="1371600" lvl="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Národní stát</a:t>
            </a:r>
          </a:p>
          <a:p>
            <a:pPr marL="1371600" lvl="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Občanský stát</a:t>
            </a:r>
          </a:p>
          <a:p>
            <a:pPr marL="569913" lvl="0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b="1" i="1" u="sng" dirty="0" smtClean="0">
                <a:solidFill>
                  <a:srgbClr val="307871"/>
                </a:solidFill>
              </a:rPr>
              <a:t>Podle složení obyvatelstva: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Národní stát (Norsko)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Státy s národnostními menšinami (ČR)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Státy více národů (Indie, Švýcarsko)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 smtClean="0"/>
              <a:t>Formy státu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742950"/>
            <a:ext cx="8280400" cy="4008438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b="1" i="1" u="sng" dirty="0" smtClean="0">
                <a:solidFill>
                  <a:srgbClr val="307871"/>
                </a:solidFill>
              </a:rPr>
              <a:t>Unitární stát</a:t>
            </a:r>
            <a:endParaRPr lang="cs-CZ" sz="2000" b="1" i="1" u="sng" dirty="0" smtClean="0">
              <a:solidFill>
                <a:srgbClr val="000000"/>
              </a:solidFill>
            </a:endParaRP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centrální vláda a centrální administrativa, které vykonávají moc nad celým územím daného státu,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jediná soustava nejvyšších státních orgánů, 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jediná legislativa,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jediná exekutiva, 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jedno státní občanství,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Příkladem unitárních států jsou Finsko, Francie, Ukrajina, Itálie, ČR. Největším unitárním státem je Čína.</a:t>
            </a:r>
          </a:p>
          <a:p>
            <a:pPr marL="1371600" indent="-457200" algn="just">
              <a:spcBef>
                <a:spcPts val="0"/>
              </a:spcBef>
              <a:buClr>
                <a:schemeClr val="tx1"/>
              </a:buClr>
              <a:buSzPct val="120000"/>
              <a:buNone/>
              <a:tabLst>
                <a:tab pos="1371600" algn="l"/>
              </a:tabLst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569913" lvl="0" indent="-284163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b="1" i="1" u="sng" dirty="0" smtClean="0">
                <a:solidFill>
                  <a:srgbClr val="307871"/>
                </a:solidFill>
              </a:rPr>
              <a:t>Složený stát </a:t>
            </a:r>
          </a:p>
          <a:p>
            <a:pPr marL="1371600" lvl="0" indent="-4572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  <a:tabLst>
                <a:tab pos="1371600" algn="l"/>
              </a:tabLst>
            </a:pPr>
            <a:r>
              <a:rPr lang="cs-CZ" sz="2000" dirty="0" smtClean="0">
                <a:solidFill>
                  <a:srgbClr val="000000"/>
                </a:solidFill>
              </a:rPr>
              <a:t>federace a konfederace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623664"/>
          </a:xfrm>
        </p:spPr>
        <p:txBody>
          <a:bodyPr/>
          <a:lstStyle/>
          <a:p>
            <a:r>
              <a:rPr lang="pl-PL" sz="2800" b="1" dirty="0" smtClean="0"/>
              <a:t>Federace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666750"/>
            <a:ext cx="8280400" cy="4191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400" dirty="0" smtClean="0">
              <a:solidFill>
                <a:srgbClr val="000000"/>
              </a:solidFill>
            </a:endParaRP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Rozdělení moci mezi centrem a vládami jednotlivých částí státu, přičemž žádná z rovin není podřízena druhé, ale obě působí paralelně a koordinovaně (USA, SRN, Rakousko, Austrálie, Ruská federace, Belgie),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dvoukomorový parlament,</a:t>
            </a:r>
          </a:p>
          <a:p>
            <a:pPr marL="569913" lvl="0" indent="-284163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400" dirty="0" smtClean="0">
                <a:solidFill>
                  <a:srgbClr val="000000"/>
                </a:solidFill>
              </a:rPr>
              <a:t>právo konstitutivních jednotek podílet se na úpravách federální ústavy.</a:t>
            </a: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5989</TotalTime>
  <Words>1253</Words>
  <Application>Microsoft Office PowerPoint</Application>
  <PresentationFormat>Předvádění na obrazovce (16:9)</PresentationFormat>
  <Paragraphs>357</Paragraphs>
  <Slides>28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Times New Roman</vt:lpstr>
      <vt:lpstr>Wingdings</vt:lpstr>
      <vt:lpstr>SLU</vt:lpstr>
      <vt:lpstr> STÁT V POLITICKÉM SYSTÉMU</vt:lpstr>
      <vt:lpstr>Obsah prezentace</vt:lpstr>
      <vt:lpstr>Teorie vzniku státu (jak může vzniknout stát)</vt:lpstr>
      <vt:lpstr>Základní charakteristiky státu</vt:lpstr>
      <vt:lpstr>Funkce státu</vt:lpstr>
      <vt:lpstr>Druhy státu</vt:lpstr>
      <vt:lpstr>Druhy státu</vt:lpstr>
      <vt:lpstr>Formy státu</vt:lpstr>
      <vt:lpstr>Federace</vt:lpstr>
      <vt:lpstr>Federace</vt:lpstr>
      <vt:lpstr>Konfederace</vt:lpstr>
      <vt:lpstr>Konfederace – Švýcarsko a jeho kantony </vt:lpstr>
      <vt:lpstr>Právní stát</vt:lpstr>
      <vt:lpstr>Formy vlády</vt:lpstr>
      <vt:lpstr>Absolutní (absolutistická) monarchie</vt:lpstr>
      <vt:lpstr>Dualistická monarchie</vt:lpstr>
      <vt:lpstr>Konstituční monarchie</vt:lpstr>
      <vt:lpstr>Parlamentní systém</vt:lpstr>
      <vt:lpstr>Typy parlamentních systémů </vt:lpstr>
      <vt:lpstr>Parlamentní systém s převahou zákonodárného sboru </vt:lpstr>
      <vt:lpstr>Parlamentní systém s převahou zákonodárného sboru </vt:lpstr>
      <vt:lpstr>Parlamentní forma vlády</vt:lpstr>
      <vt:lpstr>Legislativní proces ustavení vlády</vt:lpstr>
      <vt:lpstr>Prezidentský systém</vt:lpstr>
      <vt:lpstr>Politický systém v USA (rozdělení moci)</vt:lpstr>
      <vt:lpstr>Poloprezidentský systém (např. Francie)</vt:lpstr>
      <vt:lpstr>Zdroje</vt:lpstr>
      <vt:lpstr>  Děkuji za pozornost a přeji hezký den  ☺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Kotlanova</cp:lastModifiedBy>
  <cp:revision>533</cp:revision>
  <dcterms:created xsi:type="dcterms:W3CDTF">2016-07-06T15:42:34Z</dcterms:created>
  <dcterms:modified xsi:type="dcterms:W3CDTF">2019-05-06T11:03:46Z</dcterms:modified>
</cp:coreProperties>
</file>