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403" r:id="rId3"/>
    <p:sldId id="258" r:id="rId4"/>
    <p:sldId id="466" r:id="rId5"/>
    <p:sldId id="472" r:id="rId6"/>
    <p:sldId id="467" r:id="rId7"/>
    <p:sldId id="371" r:id="rId8"/>
    <p:sldId id="404" r:id="rId9"/>
    <p:sldId id="442" r:id="rId10"/>
    <p:sldId id="464" r:id="rId11"/>
    <p:sldId id="465" r:id="rId12"/>
    <p:sldId id="468" r:id="rId13"/>
    <p:sldId id="443" r:id="rId14"/>
    <p:sldId id="473" r:id="rId15"/>
    <p:sldId id="469" r:id="rId16"/>
    <p:sldId id="444" r:id="rId17"/>
    <p:sldId id="445" r:id="rId18"/>
    <p:sldId id="447" r:id="rId19"/>
    <p:sldId id="470" r:id="rId20"/>
    <p:sldId id="471" r:id="rId21"/>
    <p:sldId id="475" r:id="rId22"/>
    <p:sldId id="476" r:id="rId23"/>
    <p:sldId id="477" r:id="rId24"/>
    <p:sldId id="478" r:id="rId25"/>
    <p:sldId id="479" r:id="rId26"/>
    <p:sldId id="480" r:id="rId27"/>
    <p:sldId id="481" r:id="rId28"/>
    <p:sldId id="482" r:id="rId29"/>
    <p:sldId id="483" r:id="rId30"/>
    <p:sldId id="484" r:id="rId31"/>
    <p:sldId id="485" r:id="rId32"/>
    <p:sldId id="474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F2B2B"/>
    <a:srgbClr val="981E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80" autoAdjust="0"/>
    <p:restoredTop sz="94306" autoAdjust="0"/>
  </p:normalViewPr>
  <p:slideViewPr>
    <p:cSldViewPr>
      <p:cViewPr varScale="1">
        <p:scale>
          <a:sx n="84" d="100"/>
          <a:sy n="84" d="100"/>
        </p:scale>
        <p:origin x="-725" y="-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77871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961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961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4212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12594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76846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4585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567053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7338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57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574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45974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97216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048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428750"/>
            <a:ext cx="4572000" cy="2438399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TEORETICKÁ VÝCHODISKA HOSPODÁŘSKÉ POLITIKY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3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/>
              <a:t>Neoklasická </a:t>
            </a:r>
            <a:r>
              <a:rPr lang="pl-PL" sz="2800" b="1" smtClean="0"/>
              <a:t>škola (</a:t>
            </a:r>
            <a:r>
              <a:rPr lang="pl-PL" sz="2800" b="1" dirty="0"/>
              <a:t>19. – poč. 20. stol.) 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800518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Liberální směr (Lausannská, Cambridgeská a Rakouská škola)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Vycházela z marginalistické teorie a navazovala na tradice klasické školy (nicméně měla statický charakter).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Zájem o tržní rovnováhu (národní hospodářství = soustava dílčích trhů směřujících vlastními vnitřními silami k rovnováze).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u="sng" dirty="0" smtClean="0">
                <a:solidFill>
                  <a:srgbClr val="000000"/>
                </a:solidFill>
              </a:rPr>
              <a:t>Představitelé</a:t>
            </a:r>
            <a:r>
              <a:rPr lang="cs-CZ" sz="2000" dirty="0" smtClean="0">
                <a:solidFill>
                  <a:srgbClr val="000000"/>
                </a:solidFill>
              </a:rPr>
              <a:t> - A</a:t>
            </a:r>
            <a:r>
              <a:rPr lang="cs-CZ" sz="2000" dirty="0">
                <a:solidFill>
                  <a:srgbClr val="000000"/>
                </a:solidFill>
              </a:rPr>
              <a:t>. </a:t>
            </a:r>
            <a:r>
              <a:rPr lang="cs-CZ" sz="2000" dirty="0" err="1" smtClean="0">
                <a:solidFill>
                  <a:srgbClr val="000000"/>
                </a:solidFill>
              </a:rPr>
              <a:t>Marshall</a:t>
            </a:r>
            <a:r>
              <a:rPr lang="cs-CZ" sz="2000" dirty="0" smtClean="0">
                <a:solidFill>
                  <a:srgbClr val="000000"/>
                </a:solidFill>
              </a:rPr>
              <a:t> (dílčí rovnováha) , </a:t>
            </a:r>
            <a:r>
              <a:rPr lang="cs-CZ" sz="2000" dirty="0">
                <a:solidFill>
                  <a:srgbClr val="000000"/>
                </a:solidFill>
              </a:rPr>
              <a:t>V. </a:t>
            </a:r>
            <a:r>
              <a:rPr lang="cs-CZ" sz="2000" dirty="0" err="1" smtClean="0">
                <a:solidFill>
                  <a:srgbClr val="000000"/>
                </a:solidFill>
              </a:rPr>
              <a:t>Pareto</a:t>
            </a:r>
            <a:r>
              <a:rPr lang="cs-CZ" sz="2000" dirty="0" smtClean="0">
                <a:solidFill>
                  <a:srgbClr val="000000"/>
                </a:solidFill>
              </a:rPr>
              <a:t> (všeobecná rovnováha) , </a:t>
            </a:r>
            <a:r>
              <a:rPr lang="cs-CZ" sz="2000" dirty="0">
                <a:solidFill>
                  <a:srgbClr val="000000"/>
                </a:solidFill>
              </a:rPr>
              <a:t>A. C. </a:t>
            </a:r>
            <a:r>
              <a:rPr lang="cs-CZ" sz="2000" dirty="0" err="1" smtClean="0">
                <a:solidFill>
                  <a:srgbClr val="000000"/>
                </a:solidFill>
              </a:rPr>
              <a:t>Pigou</a:t>
            </a:r>
            <a:r>
              <a:rPr lang="cs-CZ" sz="2000" dirty="0" smtClean="0">
                <a:solidFill>
                  <a:srgbClr val="000000"/>
                </a:solidFill>
              </a:rPr>
              <a:t> (zakladatel teorie blahobytu)</a:t>
            </a:r>
            <a:endParaRPr lang="cs-CZ" sz="20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Udržela si výsadní postavení až do Velké krize ve 30. letech 20. století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659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45288" cy="507703"/>
          </a:xfrm>
        </p:spPr>
        <p:txBody>
          <a:bodyPr/>
          <a:lstStyle/>
          <a:p>
            <a:r>
              <a:rPr lang="pl-PL" sz="2800" b="1" dirty="0" smtClean="0"/>
              <a:t>Institucionalismus (90. léta 19. stol. – 2. sv. válka)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88044" y="666149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intervencionistický směr v USA - </a:t>
            </a:r>
            <a:r>
              <a:rPr lang="cs-CZ" sz="2200" dirty="0">
                <a:solidFill>
                  <a:srgbClr val="000000"/>
                </a:solidFill>
              </a:rPr>
              <a:t>Kritika neoklasické ekonomie a jejího ignorování úlohy institucí,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Zájem </a:t>
            </a:r>
            <a:r>
              <a:rPr lang="cs-CZ" sz="2200" dirty="0">
                <a:solidFill>
                  <a:srgbClr val="000000"/>
                </a:solidFill>
              </a:rPr>
              <a:t>o fungování institucí jako norem společenského chování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Základem </a:t>
            </a:r>
            <a:r>
              <a:rPr lang="cs-CZ" sz="2200" dirty="0">
                <a:solidFill>
                  <a:srgbClr val="000000"/>
                </a:solidFill>
              </a:rPr>
              <a:t>jsou instituce - společenské uspořádání, pravidlo, které reguluje vztahy mezi jednotlivci i mezi společenskými </a:t>
            </a:r>
            <a:r>
              <a:rPr lang="cs-CZ" sz="2200" dirty="0" smtClean="0">
                <a:solidFill>
                  <a:srgbClr val="000000"/>
                </a:solidFill>
              </a:rPr>
              <a:t>skupinami </a:t>
            </a:r>
            <a:r>
              <a:rPr lang="cs-CZ" sz="2400" dirty="0" smtClean="0">
                <a:solidFill>
                  <a:srgbClr val="000000"/>
                </a:solidFill>
              </a:rPr>
              <a:t>(úloha </a:t>
            </a:r>
            <a:r>
              <a:rPr lang="cs-CZ" sz="2400" dirty="0">
                <a:solidFill>
                  <a:srgbClr val="000000"/>
                </a:solidFill>
              </a:rPr>
              <a:t>velkých institucí: korporace, odborové organizace, vládní </a:t>
            </a:r>
            <a:r>
              <a:rPr lang="cs-CZ" sz="2400" dirty="0" smtClean="0">
                <a:solidFill>
                  <a:srgbClr val="000000"/>
                </a:solidFill>
              </a:rPr>
              <a:t>byrokracie)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Požadují integraci ekonomie a ostatních společenských věd, která by umožnila interdisciplinární přístup ke zkoumané ekonomické </a:t>
            </a:r>
            <a:r>
              <a:rPr lang="cs-CZ" sz="2200" dirty="0" smtClean="0">
                <a:solidFill>
                  <a:srgbClr val="000000"/>
                </a:solidFill>
              </a:rPr>
              <a:t>problematice (</a:t>
            </a:r>
            <a:r>
              <a:rPr lang="cs-CZ" sz="2200" dirty="0">
                <a:solidFill>
                  <a:srgbClr val="000000"/>
                </a:solidFill>
              </a:rPr>
              <a:t>Interdisciplinární </a:t>
            </a:r>
            <a:r>
              <a:rPr lang="cs-CZ" sz="2200" dirty="0" smtClean="0">
                <a:solidFill>
                  <a:srgbClr val="000000"/>
                </a:solidFill>
              </a:rPr>
              <a:t>přístup)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u="sng" dirty="0" smtClean="0">
                <a:solidFill>
                  <a:srgbClr val="000000"/>
                </a:solidFill>
              </a:rPr>
              <a:t>Představitelé</a:t>
            </a:r>
            <a:r>
              <a:rPr lang="cs-CZ" sz="2200" dirty="0" smtClean="0">
                <a:solidFill>
                  <a:srgbClr val="000000"/>
                </a:solidFill>
              </a:rPr>
              <a:t> - T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200" dirty="0" err="1">
                <a:solidFill>
                  <a:srgbClr val="000000"/>
                </a:solidFill>
              </a:rPr>
              <a:t>Veblen</a:t>
            </a:r>
            <a:r>
              <a:rPr lang="cs-CZ" sz="2200" dirty="0">
                <a:solidFill>
                  <a:srgbClr val="000000"/>
                </a:solidFill>
              </a:rPr>
              <a:t>, J. </a:t>
            </a:r>
            <a:r>
              <a:rPr lang="cs-CZ" sz="2200" dirty="0" err="1">
                <a:solidFill>
                  <a:srgbClr val="000000"/>
                </a:solidFill>
              </a:rPr>
              <a:t>Commons</a:t>
            </a:r>
            <a:r>
              <a:rPr lang="cs-CZ" sz="2200" dirty="0">
                <a:solidFill>
                  <a:srgbClr val="000000"/>
                </a:solidFill>
              </a:rPr>
              <a:t>, J. K. </a:t>
            </a:r>
            <a:r>
              <a:rPr lang="cs-CZ" sz="2200" dirty="0" err="1">
                <a:solidFill>
                  <a:srgbClr val="000000"/>
                </a:solidFill>
              </a:rPr>
              <a:t>Galbraith</a:t>
            </a:r>
            <a:r>
              <a:rPr lang="cs-CZ" sz="2200" dirty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Teorie plánování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8600" y="666750"/>
            <a:ext cx="8280400" cy="48577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1800" dirty="0" smtClean="0">
                <a:solidFill>
                  <a:srgbClr val="000000"/>
                </a:solidFill>
              </a:rPr>
              <a:t>Specifická a do jisté míry extrémní ukázka intervencionismu:</a:t>
            </a:r>
            <a:endParaRPr lang="cs-CZ" sz="1800" dirty="0" smtClean="0">
              <a:solidFill>
                <a:srgbClr val="000000"/>
              </a:solidFill>
            </a:endParaRPr>
          </a:p>
          <a:p>
            <a:pPr marL="230188" indent="-230188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r>
              <a:rPr lang="cs-CZ" sz="1800" b="1" i="1" u="sng" dirty="0" smtClean="0">
                <a:solidFill>
                  <a:srgbClr val="307871"/>
                </a:solidFill>
              </a:rPr>
              <a:t>1. </a:t>
            </a:r>
            <a:r>
              <a:rPr lang="pt-BR" sz="1800" b="1" i="1" u="sng" dirty="0" smtClean="0">
                <a:solidFill>
                  <a:srgbClr val="307871"/>
                </a:solidFill>
              </a:rPr>
              <a:t>Národohospodářské (centrální) plánování</a:t>
            </a:r>
            <a:r>
              <a:rPr lang="cs-CZ" sz="1800" dirty="0" smtClean="0">
                <a:solidFill>
                  <a:srgbClr val="000000"/>
                </a:solidFill>
              </a:rPr>
              <a:t> (od roku 1917 v Rusku)</a:t>
            </a:r>
            <a:endParaRPr lang="pt-BR" sz="1800" dirty="0" smtClean="0">
              <a:solidFill>
                <a:srgbClr val="000000"/>
              </a:solidFill>
            </a:endParaRPr>
          </a:p>
          <a:p>
            <a:pPr marL="742950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1800" dirty="0" smtClean="0">
                <a:solidFill>
                  <a:srgbClr val="000000"/>
                </a:solidFill>
              </a:rPr>
              <a:t>je nejradikálnější formou intervencionismu.</a:t>
            </a:r>
          </a:p>
          <a:p>
            <a:pPr marL="742950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1800" dirty="0" smtClean="0">
                <a:solidFill>
                  <a:srgbClr val="000000"/>
                </a:solidFill>
              </a:rPr>
              <a:t>je podmíněno splněním dvou podmínek:</a:t>
            </a:r>
          </a:p>
          <a:p>
            <a:pPr marL="742950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1800" dirty="0" smtClean="0">
                <a:solidFill>
                  <a:srgbClr val="000000"/>
                </a:solidFill>
              </a:rPr>
              <a:t>převzetím veškeré moci dělnickou třídou,</a:t>
            </a:r>
          </a:p>
          <a:p>
            <a:pPr marL="742950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1800" dirty="0" smtClean="0">
                <a:solidFill>
                  <a:srgbClr val="000000"/>
                </a:solidFill>
              </a:rPr>
              <a:t>existencí společenského vlastnictví.</a:t>
            </a:r>
          </a:p>
          <a:p>
            <a:pPr marL="742950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1800" dirty="0" smtClean="0">
                <a:solidFill>
                  <a:srgbClr val="000000"/>
                </a:solidFill>
              </a:rPr>
              <a:t>jednotlivé funkce trhu jsou nahrazeny všemocnou centrální rozhodovací autoritou, která určuje CO, JAK, ZA KOLIK, KDE a PRO KOHO se bude vyrábět a také KDO bude vyrábět. </a:t>
            </a:r>
          </a:p>
          <a:p>
            <a:pPr marL="230188" indent="-230188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r>
              <a:rPr lang="pt-BR" sz="1800" b="1" i="1" u="sng" dirty="0" smtClean="0">
                <a:solidFill>
                  <a:srgbClr val="307871"/>
                </a:solidFill>
              </a:rPr>
              <a:t>2. Ekonomické plánování</a:t>
            </a:r>
          </a:p>
          <a:p>
            <a:pPr marL="8016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1800" dirty="0" smtClean="0">
                <a:solidFill>
                  <a:srgbClr val="000000"/>
                </a:solidFill>
              </a:rPr>
              <a:t>vláda či pověřená státní instituce rozhoduje o objemech a struktuře výroby a o alokaci výrobních faktorů.</a:t>
            </a:r>
          </a:p>
          <a:p>
            <a:pPr marL="8016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1800" dirty="0" smtClean="0">
                <a:solidFill>
                  <a:srgbClr val="000000"/>
                </a:solidFill>
              </a:rPr>
              <a:t>Můžeme ho rozčlenit do dvou skupin:</a:t>
            </a:r>
          </a:p>
          <a:p>
            <a:pPr marL="2398713" indent="-3397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pt-BR" sz="1800" dirty="0" smtClean="0">
                <a:solidFill>
                  <a:srgbClr val="000000"/>
                </a:solidFill>
              </a:rPr>
              <a:t>Imperativní plánování</a:t>
            </a:r>
            <a:r>
              <a:rPr lang="cs-CZ" sz="1800" dirty="0" smtClean="0">
                <a:solidFill>
                  <a:srgbClr val="000000"/>
                </a:solidFill>
              </a:rPr>
              <a:t> (hitlerovské Německo)</a:t>
            </a:r>
            <a:endParaRPr lang="pt-BR" sz="1800" dirty="0" smtClean="0">
              <a:solidFill>
                <a:srgbClr val="000000"/>
              </a:solidFill>
            </a:endParaRPr>
          </a:p>
          <a:p>
            <a:pPr marL="2398713" indent="-3397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pt-BR" sz="1800" dirty="0" smtClean="0">
                <a:solidFill>
                  <a:srgbClr val="000000"/>
                </a:solidFill>
              </a:rPr>
              <a:t>Indikativní plánování </a:t>
            </a:r>
            <a:r>
              <a:rPr lang="cs-CZ" sz="1800" dirty="0" smtClean="0">
                <a:solidFill>
                  <a:srgbClr val="000000"/>
                </a:solidFill>
              </a:rPr>
              <a:t>(Japonsko, Francie)</a:t>
            </a:r>
            <a:endParaRPr lang="pt-BR" sz="18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pt-BR" sz="18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18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97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Keynesiánství (od 30. let 20. stol.)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80" y="629777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Učení J. M. </a:t>
            </a:r>
            <a:r>
              <a:rPr lang="cs-CZ" sz="2000" dirty="0" err="1" smtClean="0">
                <a:solidFill>
                  <a:srgbClr val="000000"/>
                </a:solidFill>
              </a:rPr>
              <a:t>Keynese</a:t>
            </a:r>
            <a:r>
              <a:rPr lang="cs-CZ" sz="2000" dirty="0" smtClean="0">
                <a:solidFill>
                  <a:srgbClr val="000000"/>
                </a:solidFill>
              </a:rPr>
              <a:t> je považováno za skutečný zrod moderní hospodářské politiky.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err="1" smtClean="0">
                <a:solidFill>
                  <a:srgbClr val="000000"/>
                </a:solidFill>
              </a:rPr>
              <a:t>Keynes</a:t>
            </a:r>
            <a:r>
              <a:rPr lang="cs-CZ" sz="2000" dirty="0" smtClean="0">
                <a:solidFill>
                  <a:srgbClr val="000000"/>
                </a:solidFill>
              </a:rPr>
              <a:t> odmítl </a:t>
            </a:r>
            <a:r>
              <a:rPr lang="cs-CZ" sz="2000" dirty="0" err="1" smtClean="0">
                <a:solidFill>
                  <a:srgbClr val="000000"/>
                </a:solidFill>
              </a:rPr>
              <a:t>Sayův</a:t>
            </a:r>
            <a:r>
              <a:rPr lang="cs-CZ" sz="2000" dirty="0" smtClean="0">
                <a:solidFill>
                  <a:srgbClr val="000000"/>
                </a:solidFill>
              </a:rPr>
              <a:t> zákon a zpracoval teorii efektivní poptávky (Obecná teorie zaměstnanosti, úroku a peněz, 1936) → odmítl kvantitativní teorii peněz a nahradil ji teorii preference likvidity.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Vychází z předpokladu, že především v krátkém časovém období se ekonomická rovnováha realizuje při neúplném využití disponibilních zdrojů. Proto by měl stát intervenovat a ovlivňovat výši agregátní poptávky tak, aby bylo zabezpečeno maximální využití všech výrobních faktorů.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Základním nástrojem státní intervence je fiskální politika, která pro stimulaci agregátní poptávky využívá jak příjmovou, tak i výdajovou stránku státního rozpočtu. </a:t>
            </a: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991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Keynesiánství (od 30. let 20. stol.)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80" y="895349"/>
            <a:ext cx="8280400" cy="4134977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byla zpochybněna nutnost každoročně vyrovnaného státního rozpočtu, protože rozpočtový deficit může být nástrojem k dosažení a udržení plné zaměstnanosti,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plná zaměstnanost byla povýšena nad zdravé finance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emise peněz se stala zdrojem levného úvěru, který podněcuje investování.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 USA aplikováno jako New </a:t>
            </a:r>
            <a:r>
              <a:rPr lang="cs-CZ" sz="2000" dirty="0" err="1" smtClean="0">
                <a:solidFill>
                  <a:srgbClr val="000000"/>
                </a:solidFill>
              </a:rPr>
              <a:t>Deal</a:t>
            </a:r>
            <a:r>
              <a:rPr lang="cs-CZ" sz="2000" dirty="0" smtClean="0">
                <a:solidFill>
                  <a:srgbClr val="000000"/>
                </a:solidFill>
              </a:rPr>
              <a:t>, v Británii jako stop-go </a:t>
            </a:r>
            <a:r>
              <a:rPr lang="cs-CZ" sz="2000" dirty="0" err="1" smtClean="0">
                <a:solidFill>
                  <a:srgbClr val="000000"/>
                </a:solidFill>
              </a:rPr>
              <a:t>policy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Intervencionistický směr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991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Ordoliberalismus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80" y="629777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Intervencionistický směr, který vznikl ve 30. letech 20. století – na univerzitě ve </a:t>
            </a:r>
            <a:r>
              <a:rPr lang="cs-CZ" sz="2000" dirty="0" err="1" smtClean="0">
                <a:solidFill>
                  <a:srgbClr val="000000"/>
                </a:solidFill>
              </a:rPr>
              <a:t>Freiburgu</a:t>
            </a:r>
            <a:r>
              <a:rPr lang="cs-CZ" sz="2000" dirty="0" smtClean="0">
                <a:solidFill>
                  <a:srgbClr val="000000"/>
                </a:solidFill>
              </a:rPr>
              <a:t> a byl aplikován v Německu po 2. světové válce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W. </a:t>
            </a:r>
            <a:r>
              <a:rPr lang="cs-CZ" sz="2000" dirty="0" err="1" smtClean="0">
                <a:solidFill>
                  <a:srgbClr val="000000"/>
                </a:solidFill>
              </a:rPr>
              <a:t>Eucken</a:t>
            </a:r>
            <a:r>
              <a:rPr lang="cs-CZ" sz="2000" dirty="0" smtClean="0">
                <a:solidFill>
                  <a:srgbClr val="000000"/>
                </a:solidFill>
              </a:rPr>
              <a:t> – rozlišuje hospodářskou politiku řádu a hospodářskou politiku procesu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Propaguje sociálně tržní hospodářství, akcent na vytvoření dokonalé konkurence – cenového systému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Definuje hospodářský řád jako jednotu dvou principů, které určují jeho charakter a způsob fungování - princip konstruující a regulující, přičemž princip konstruující jednoznačně dominuje.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Základem teorie </a:t>
            </a:r>
            <a:r>
              <a:rPr lang="cs-CZ" sz="2000" dirty="0" err="1" smtClean="0">
                <a:solidFill>
                  <a:srgbClr val="000000"/>
                </a:solidFill>
              </a:rPr>
              <a:t>ordoliberalismu</a:t>
            </a:r>
            <a:r>
              <a:rPr lang="cs-CZ" sz="2000" dirty="0" smtClean="0">
                <a:solidFill>
                  <a:srgbClr val="000000"/>
                </a:solidFill>
              </a:rPr>
              <a:t> je plánování; realizace plánů však závisí na formách hospodaření: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err="1" smtClean="0">
                <a:solidFill>
                  <a:srgbClr val="000000"/>
                </a:solidFill>
              </a:rPr>
              <a:t>Ordoliberální</a:t>
            </a:r>
            <a:r>
              <a:rPr lang="cs-CZ" sz="2000" dirty="0" smtClean="0">
                <a:solidFill>
                  <a:srgbClr val="000000"/>
                </a:solidFill>
              </a:rPr>
              <a:t> HP se orientuje na koncepci soutěžního tržního řádu</a:t>
            </a:r>
            <a:endParaRPr lang="cs-CZ" sz="20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 </a:t>
            </a: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28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Neoklasická syntéza (od 60. let 20. stol.)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Vznikla propojením </a:t>
            </a:r>
            <a:r>
              <a:rPr lang="cs-CZ" sz="2200" dirty="0" err="1" smtClean="0">
                <a:solidFill>
                  <a:srgbClr val="000000"/>
                </a:solidFill>
              </a:rPr>
              <a:t>keynesiánství</a:t>
            </a:r>
            <a:r>
              <a:rPr lang="cs-CZ" sz="2200" dirty="0" smtClean="0">
                <a:solidFill>
                  <a:srgbClr val="000000"/>
                </a:solidFill>
              </a:rPr>
              <a:t> a neoklasicismu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hospodářská politika této teorie se opírala především o </a:t>
            </a:r>
            <a:r>
              <a:rPr lang="cs-CZ" sz="2200" dirty="0" err="1" smtClean="0">
                <a:solidFill>
                  <a:srgbClr val="000000"/>
                </a:solidFill>
              </a:rPr>
              <a:t>Phillipsovu</a:t>
            </a:r>
            <a:r>
              <a:rPr lang="cs-CZ" sz="2200" dirty="0" smtClean="0">
                <a:solidFill>
                  <a:srgbClr val="000000"/>
                </a:solidFill>
              </a:rPr>
              <a:t> křivku.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keynesiánský ideál plné zaměstnanosti byl zde nahrazen zaměnitelností mezi inflací a nezaměstnaností. Přitom zastánci neoklasické syntézy věřili, že stát může ovlivňováním agregátní poptávky zvolit „optimální” kombinaci nezaměstnanosti a inflace.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u="sng" dirty="0" smtClean="0">
                <a:solidFill>
                  <a:srgbClr val="000000"/>
                </a:solidFill>
              </a:rPr>
              <a:t>Představitelé</a:t>
            </a:r>
            <a:r>
              <a:rPr lang="cs-CZ" sz="2200" dirty="0" smtClean="0">
                <a:solidFill>
                  <a:srgbClr val="000000"/>
                </a:solidFill>
              </a:rPr>
              <a:t> - P. A. </a:t>
            </a:r>
            <a:r>
              <a:rPr lang="cs-CZ" sz="2200" dirty="0" err="1" smtClean="0">
                <a:solidFill>
                  <a:srgbClr val="000000"/>
                </a:solidFill>
              </a:rPr>
              <a:t>Samuelson</a:t>
            </a:r>
            <a:r>
              <a:rPr lang="cs-CZ" sz="2200" dirty="0" smtClean="0">
                <a:solidFill>
                  <a:srgbClr val="000000"/>
                </a:solidFill>
              </a:rPr>
              <a:t>, J. R. </a:t>
            </a:r>
            <a:r>
              <a:rPr lang="cs-CZ" sz="2200" dirty="0" err="1" smtClean="0">
                <a:solidFill>
                  <a:srgbClr val="000000"/>
                </a:solidFill>
              </a:rPr>
              <a:t>Hicks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Model IS-LM, AS-AD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41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Monetarismus (od 70. let 20. stol.)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Monetaristé</a:t>
            </a:r>
            <a:r>
              <a:rPr lang="cs-CZ" sz="2200" dirty="0" smtClean="0">
                <a:solidFill>
                  <a:srgbClr val="000000"/>
                </a:solidFill>
              </a:rPr>
              <a:t> (liberální směr) </a:t>
            </a:r>
            <a:r>
              <a:rPr lang="pt-BR" sz="2200" dirty="0" smtClean="0">
                <a:solidFill>
                  <a:srgbClr val="000000"/>
                </a:solidFill>
              </a:rPr>
              <a:t>byli tvrdými odpůrci keynesiánství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klade důraz na automatické tržní mechanismy, které jsou samy schopny udržovat ekonomiku ve stavu optimálního využívání zdrojů.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Hospodářská politika v tomto pojetí má mít povahu stálých pravidel, která vytvoří stabilní rámec pro působení tržních sil, přičemž by měla být garantována: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2200" dirty="0" smtClean="0">
                <a:solidFill>
                  <a:srgbClr val="000000"/>
                </a:solidFill>
              </a:rPr>
              <a:t>svoboda vlastnických práv,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pt-BR" sz="2200" dirty="0" smtClean="0">
                <a:solidFill>
                  <a:srgbClr val="000000"/>
                </a:solidFill>
              </a:rPr>
              <a:t>tvorba konkurenčního prostředí.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Za myšlenkového „otce” této koncepce je považován </a:t>
            </a:r>
            <a:br>
              <a:rPr lang="pt-BR" sz="2200" dirty="0" smtClean="0">
                <a:solidFill>
                  <a:srgbClr val="000000"/>
                </a:solidFill>
              </a:rPr>
            </a:br>
            <a:r>
              <a:rPr lang="pt-BR" sz="2200" dirty="0" smtClean="0">
                <a:solidFill>
                  <a:srgbClr val="000000"/>
                </a:solidFill>
              </a:rPr>
              <a:t>M. Friedman.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Základním doporučením monetaristů pro hospodářskou politiku je pravidlo stálého tempa růstu peněžní zásoby. </a:t>
            </a:r>
          </a:p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6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Škola ekonomie strany nabídky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15312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70. léta 20. století (USA)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Liberální směr vycházející z klasiků a soustředící se na nabídkovou stranu ekonomiky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Hlavním představitelem je A. </a:t>
            </a:r>
            <a:r>
              <a:rPr lang="cs-CZ" sz="2200" dirty="0" err="1" smtClean="0">
                <a:solidFill>
                  <a:srgbClr val="000000"/>
                </a:solidFill>
              </a:rPr>
              <a:t>Laffer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Veškeré ekonomické problémy jsou důsledkem ochabnutí motivací na straně nabídky v důsledku nadměrného zdanění.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Byli zastánci optimistického předpokladu, že poklesnou-li daně, zvýší se příjmy státního rozpočtu z důvodu vyšší ekonomické aktivity subjektů.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Praktické uplatňování v USA selhalo (výrazné státní deficity)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Škola veřejné volby (od 70. let 20. stol.)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vychází ze skutečnosti, že lidé se chovají racionálně nejen v oblasti ekonomie, ale i v oblasti politiky.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 toho vyplývá, že politici, ale i byrokracie prosazují hlavně taková opatření, která umožní jejich vlastní zvýraznění a posílí jejich vlastní význam, a tudíž nesledují obecné blaho, jak se po léta tradovalo.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 Hlavním </a:t>
            </a:r>
            <a:r>
              <a:rPr lang="cs-CZ" sz="2200" u="sng" dirty="0" smtClean="0">
                <a:solidFill>
                  <a:srgbClr val="000000"/>
                </a:solidFill>
              </a:rPr>
              <a:t>představitelem</a:t>
            </a:r>
            <a:r>
              <a:rPr lang="cs-CZ" sz="2200" dirty="0" smtClean="0">
                <a:solidFill>
                  <a:srgbClr val="000000"/>
                </a:solidFill>
              </a:rPr>
              <a:t> této školy je J. M. </a:t>
            </a:r>
            <a:r>
              <a:rPr lang="cs-CZ" sz="2200" dirty="0" err="1" smtClean="0">
                <a:solidFill>
                  <a:srgbClr val="000000"/>
                </a:solidFill>
              </a:rPr>
              <a:t>Buchanan</a:t>
            </a:r>
            <a:r>
              <a:rPr lang="cs-CZ" sz="2200" dirty="0" smtClean="0">
                <a:solidFill>
                  <a:srgbClr val="000000"/>
                </a:solidFill>
              </a:rPr>
              <a:t>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Její význam pro hospodářskou politiku spočívá hlavně v posílení argumentace proti narůstání </a:t>
            </a:r>
            <a:r>
              <a:rPr lang="cs-CZ" sz="2200" dirty="0" err="1" smtClean="0">
                <a:solidFill>
                  <a:srgbClr val="000000"/>
                </a:solidFill>
              </a:rPr>
              <a:t>intervencionismu</a:t>
            </a:r>
            <a:r>
              <a:rPr lang="cs-CZ" sz="2200" dirty="0" smtClean="0">
                <a:solidFill>
                  <a:srgbClr val="000000"/>
                </a:solidFill>
              </a:rPr>
              <a:t>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Doporučuje omezení moci státních úředníků legislativní cestou – vláda má být malá a její pravomoci ústavně vymezeny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8600" y="1366195"/>
            <a:ext cx="8280400" cy="3657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Pojetí hospodářské politiky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Mezníky ve vývoji teorie a praxe HP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Hospodářsko-politické koncepce</a:t>
            </a:r>
          </a:p>
          <a:p>
            <a:pPr marL="457200" indent="-457200">
              <a:buNone/>
            </a:pP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Nová institucionální ekonomie (od 80. let 20. stol.) 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9715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 návratem k </a:t>
            </a:r>
            <a:r>
              <a:rPr lang="cs-CZ" sz="2200" dirty="0" err="1" smtClean="0">
                <a:solidFill>
                  <a:srgbClr val="000000"/>
                </a:solidFill>
              </a:rPr>
              <a:t>institucionalismu</a:t>
            </a:r>
            <a:r>
              <a:rPr lang="cs-CZ" sz="2200" dirty="0" smtClean="0">
                <a:solidFill>
                  <a:srgbClr val="000000"/>
                </a:solidFill>
              </a:rPr>
              <a:t> v nové podobě.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Na rozdíl od klasického </a:t>
            </a:r>
            <a:r>
              <a:rPr lang="cs-CZ" sz="2200" dirty="0" err="1" smtClean="0">
                <a:solidFill>
                  <a:srgbClr val="000000"/>
                </a:solidFill>
              </a:rPr>
              <a:t>institucionalismu</a:t>
            </a:r>
            <a:r>
              <a:rPr lang="cs-CZ" sz="2200" dirty="0" smtClean="0">
                <a:solidFill>
                  <a:srgbClr val="000000"/>
                </a:solidFill>
              </a:rPr>
              <a:t> usiluje o spojení neoklasické  mikroekonomie  založené na racionálním chování člověka s historicky se měnící strukturou institucí chápaných jako pravidla chování.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Její důležitou součástí je teorie vlastnických práv.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Hlavními </a:t>
            </a:r>
            <a:r>
              <a:rPr lang="cs-CZ" sz="2200" u="sng" dirty="0" smtClean="0">
                <a:solidFill>
                  <a:srgbClr val="000000"/>
                </a:solidFill>
              </a:rPr>
              <a:t>představiteli</a:t>
            </a:r>
            <a:r>
              <a:rPr lang="cs-CZ" sz="2200" dirty="0" smtClean="0">
                <a:solidFill>
                  <a:srgbClr val="000000"/>
                </a:solidFill>
              </a:rPr>
              <a:t> jsou R. </a:t>
            </a:r>
            <a:r>
              <a:rPr lang="cs-CZ" sz="2200" dirty="0" err="1" smtClean="0">
                <a:solidFill>
                  <a:srgbClr val="000000"/>
                </a:solidFill>
              </a:rPr>
              <a:t>Coase</a:t>
            </a:r>
            <a:r>
              <a:rPr lang="cs-CZ" sz="2200" dirty="0" smtClean="0">
                <a:solidFill>
                  <a:srgbClr val="000000"/>
                </a:solidFill>
              </a:rPr>
              <a:t> a D. </a:t>
            </a:r>
            <a:r>
              <a:rPr lang="cs-CZ" sz="2200" dirty="0" err="1" smtClean="0">
                <a:solidFill>
                  <a:srgbClr val="000000"/>
                </a:solidFill>
              </a:rPr>
              <a:t>North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Nová klasická makroekonomie (od 70. let 20. stol.) </a:t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Pracuje s teoriemi racionálních očekávání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 mnohém se shoduje s monetaristy, ti ale používaly očekávání adaptivní.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Základem této teorie je představa, že v ekonomice jednají jednotlivci, kteří racionálně sledují své vlastní zájmy a vystupují na trzích, které se rychle přizpůsobují měnícím se podmínkám.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Státní zásahy do ekonomiky se proto míjejí svým účinkem; to znamená, že hospodářská politika je neúčinná, je-li očekávaná. Neočekávaná hospodářská politika je ale nežádoucí, protože ekonomiku pouze „rozkmitá”.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Jestliže vláda chce napomoci dobrému chodu ekonomiky, měla by se omezit pouze na uplatňování jednoduchých, veřejnosti známých a dlouhodobě platných pravidel.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R. </a:t>
            </a:r>
            <a:r>
              <a:rPr lang="cs-CZ" sz="2000" dirty="0" err="1" smtClean="0">
                <a:solidFill>
                  <a:srgbClr val="000000"/>
                </a:solidFill>
              </a:rPr>
              <a:t>Lucas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 err="1" smtClean="0">
                <a:solidFill>
                  <a:srgbClr val="000000"/>
                </a:solidFill>
              </a:rPr>
              <a:t>Jr</a:t>
            </a:r>
            <a:r>
              <a:rPr lang="cs-CZ" sz="2000" dirty="0" smtClean="0">
                <a:solidFill>
                  <a:srgbClr val="000000"/>
                </a:solidFill>
              </a:rPr>
              <a:t>.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Nová keynesiánská makroekonomie (od 70. let 20. stol.)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neklasická teorie racionálních očekávání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Od nové klasické makroekonomie se však liší tím, že uvažuje se strnulostí mezd a cen. Příčiny těchto strnulostí jsou institucionální povahy.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Očekávaná hospodářská politika je účinná, avšak v malém rozsahu.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D. </a:t>
            </a:r>
            <a:r>
              <a:rPr lang="cs-CZ" sz="2200" dirty="0" err="1" smtClean="0">
                <a:solidFill>
                  <a:srgbClr val="000000"/>
                </a:solidFill>
              </a:rPr>
              <a:t>Romer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Teorie transformace (od 90. let 20. stol.)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řeší přechod centrálně plánovaných ekonomik na tržní.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Úspěšná transformace  musí sestávat z těchto kroků: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privatizace,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liberalizace cen,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liberalizace zahraničního obchodu,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změn ve fiskální a monetární politice státu a v úsilí o stabilizaci ekonomiky.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Transformační procesy mohou být prováděny šokovou terapií nebo gradualisticky, přičemž oba způsoby se od sebe liší rychlostí; zatímco šokový způsob transformace má velmi rychlý a radikální průběh, gradualistická metoda spočívá v pozvolné a následné přeměně plánované ekonomiky v tržní.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Hospodářsko-politické koncepce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představují soubor názorů, které orientují aktéry hospodářské politiky při výběru cílů a nástrojů.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Existují tři základní typy hospodářsko-politických koncepcí: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liberální,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intervencionistická,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marxistická.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Liberální hospodářsko-politická koncepce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Vychází z přesvědčení, že všechny hlavní ekonomické otázky (co, jak a pro koho vyrábět) jsou řešeny prostřednictvím tržního mechanismu. Z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zásahy státu  jsou tedy chápány jako zcela nepatřičné a rušivé.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umožňuje realizaci tržně cenového koordinačního systému; ekonomická role státu je zredukována na: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vnitřní a vnější zabezpečení (armáda a policie),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ochranu vlastnických práv,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ochranu rámcových podmínek nutných pro správné   fungování  trhu.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Liberální hospodářsko-politická koncepce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 liberální hospodářsko-politické koncepce vychází konzervativní praktická hospodářská politika (např. monetarismus).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Konzervativní praktickou hospodářskou politiku můžeme stručně popsat takto: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hlavní prioritou mezi cíli hospodářské politiky je snaha o udržení stabilní cenové hladiny a udržení  vnější rovnováhy,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hlavními nástroji jsou monetární politika a její nástroje,  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praktická hospodářská politika je orientována na  střednědobý až dlouhodobý časový horizont,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hlavním úkolem praktické hospodářské politiky je formulace a úsilí o dodržování relativně stabilních  pravidel.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Intervencionistická hospodářsko-politická koncepce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předpokládá, že existuje mnoho oblastí, kde tržní mechanismus selhává; k tomu, aby mohl spolehlivě fungovat, je zapotřebí mnohem více státních zásahů, než jsou ochotni připustit liberálové.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Stát by měl v duchu této koncepce zasahovat tehdy, jedná-li se o: 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 externality;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 veřejné statky; 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 udržení konkurence na jednotlivých trzích;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 životní rizika; 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 přerozdělování důchodů a majetků;</a:t>
            </a:r>
          </a:p>
          <a:p>
            <a:pPr marL="1484313" indent="-3984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 o existenci nerovnovážných stavů.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Intervencionistická hospodářsko-politická koncepce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 podobě praktické hospodářské politiky projevovala od 30. let 20. století a  čerpala převážně z </a:t>
            </a:r>
            <a:r>
              <a:rPr lang="cs-CZ" sz="2000" dirty="0" err="1" smtClean="0">
                <a:solidFill>
                  <a:srgbClr val="000000"/>
                </a:solidFill>
              </a:rPr>
              <a:t>Keynesovy</a:t>
            </a:r>
            <a:r>
              <a:rPr lang="cs-CZ" sz="2000" dirty="0" smtClean="0">
                <a:solidFill>
                  <a:srgbClr val="000000"/>
                </a:solidFill>
              </a:rPr>
              <a:t> makroekonomické teorie.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Hlavní rysy této hospodářské koncepce je možno shrnout takto: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prioritu mezi cíly má plná (vysoká) zaměstnanost; tento cíl byl  později rozšířen o politiku, podporující hospodářský růst;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hlavním nástrojem je regulování celkové poptávky ;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prostřednictvím státních výdajů a daní, často i za cenu rozpočtového deficitu; dochází k růstu veřejného sektoru, podíl státu na HDP se zvyšuje;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nástroje fiskální politiky jsou upřednostňovány před nástroji  monetárními; </a:t>
            </a:r>
          </a:p>
          <a:p>
            <a:pPr marL="1484313" indent="-398463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praktická hospodářská politika je orientována na krátkodobý  časový horizont; snaží se minimalizovat cyklické výkyvy  ekonomiky, dochází k růstu inflace a k vnější nerovnováze.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Marxistická hospodářsko-politická koncepce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považuje selhání tržního mechanismu při řešení ekonomických i sociálních problémů v ekonomice za totální,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koordinaci aktivit ekonomických subjektů jeho prostřednictvím zcela odmítá.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Signály trhu jsou při realizaci této koncepce nahrazeny příkazovým systémem, čímž je úplně potlačena svoboda všech hospodářských subjektů.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Příkazová ekonomika proto deformuje hospodářskou politiku na pouhé sestavení plánu a jeho plnění, a ve své podstatě potlačuje jakoukoliv svobodu a podnikavost v jednání ekonomických subjektů.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Dva názory na hospodářskou politiku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03189"/>
            <a:ext cx="8281988" cy="36004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b="1" u="sng" dirty="0"/>
              <a:t>Liberální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malé zásahy státu do ekonomiky, vše zajistí tržní mechanismus - fyziokraté, klasikové, </a:t>
            </a:r>
            <a:r>
              <a:rPr lang="cs-CZ" sz="2100" dirty="0" err="1">
                <a:solidFill>
                  <a:srgbClr val="000000"/>
                </a:solidFill>
              </a:rPr>
              <a:t>neoklasikové</a:t>
            </a:r>
            <a:r>
              <a:rPr lang="cs-CZ" sz="2100" dirty="0">
                <a:solidFill>
                  <a:srgbClr val="000000"/>
                </a:solidFill>
              </a:rPr>
              <a:t>, </a:t>
            </a:r>
            <a:r>
              <a:rPr lang="cs-CZ" sz="2100" dirty="0" err="1">
                <a:solidFill>
                  <a:srgbClr val="000000"/>
                </a:solidFill>
              </a:rPr>
              <a:t>ordoliberalismus</a:t>
            </a:r>
            <a:r>
              <a:rPr lang="cs-CZ" sz="2100" dirty="0">
                <a:solidFill>
                  <a:srgbClr val="000000"/>
                </a:solidFill>
              </a:rPr>
              <a:t>, monetarismus, ekonomové strany nabídky, noví klasikové, škola veřejné volby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b="1" dirty="0" smtClean="0"/>
              <a:t>2.   </a:t>
            </a:r>
            <a:r>
              <a:rPr lang="cs-CZ" sz="2200" b="1" u="sng" dirty="0" smtClean="0"/>
              <a:t>Intervencionistický</a:t>
            </a:r>
            <a:endParaRPr lang="cs-CZ" sz="2200" b="1" u="sng" dirty="0"/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značné zásahy státu do ekonomiky - merkantilismus, keynesiánství a všechny směry z něho vycházející, teorie plánování, noví </a:t>
            </a:r>
            <a:r>
              <a:rPr lang="cs-CZ" sz="2100" dirty="0" err="1">
                <a:solidFill>
                  <a:srgbClr val="000000"/>
                </a:solidFill>
              </a:rPr>
              <a:t>keynesiánci</a:t>
            </a:r>
            <a:endParaRPr lang="cs-CZ" sz="21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krajní intervencionismus – marxistická koncepce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50088" cy="507703"/>
          </a:xfrm>
        </p:spPr>
        <p:txBody>
          <a:bodyPr/>
          <a:lstStyle/>
          <a:p>
            <a:r>
              <a:rPr lang="pl-PL" sz="2600" b="1" dirty="0" smtClean="0"/>
              <a:t>Marxistická hospodářsko-politická koncepce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byla uplatněna v centrálně plánovaných ekonomikách.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 základním </a:t>
            </a:r>
            <a:r>
              <a:rPr lang="cs-CZ" sz="2200" dirty="0" err="1" smtClean="0">
                <a:solidFill>
                  <a:srgbClr val="000000"/>
                </a:solidFill>
              </a:rPr>
              <a:t>systémotvorným</a:t>
            </a:r>
            <a:r>
              <a:rPr lang="cs-CZ" sz="2200" dirty="0" smtClean="0">
                <a:solidFill>
                  <a:srgbClr val="000000"/>
                </a:solidFill>
              </a:rPr>
              <a:t> prvkům centrálně plánovaných ekonomik patří: </a:t>
            </a:r>
          </a:p>
          <a:p>
            <a:pPr marL="1258888" indent="-3444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centrální bilančně ukazatelový plán, rozepisovaný  prostřednictvím plánových ukazatelů na jednotlivé podniky;</a:t>
            </a:r>
          </a:p>
          <a:p>
            <a:pPr marL="1258888" indent="-3444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tvorba mezd a zisků není vázána na tržby za prodej zboží a  služeb a na míru zhodnocení disponibilního kapitálu, ale na plnění ukazatelů státního plánu;</a:t>
            </a:r>
          </a:p>
          <a:p>
            <a:pPr marL="1258888" indent="-3444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pevné (plánované) ceny jsou dány „centrem“ na všech   „trzích“,</a:t>
            </a:r>
          </a:p>
          <a:p>
            <a:pPr marL="1258888" indent="-3444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74295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existuje izolace vnitřních „trhů“ od světových (tzv. autarkie centrálně plánovaných ekonomik). 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3280" cy="507703"/>
          </a:xfrm>
        </p:spPr>
        <p:txBody>
          <a:bodyPr/>
          <a:lstStyle/>
          <a:p>
            <a:r>
              <a:rPr lang="pl-PL" sz="2600" b="1" dirty="0" smtClean="0"/>
              <a:t>Vybrané hospodářsko-politické koncepce</a:t>
            </a:r>
            <a:endParaRPr lang="cs-CZ" sz="26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graphicFrame>
        <p:nvGraphicFramePr>
          <p:cNvPr id="7" name="Group 63"/>
          <p:cNvGraphicFramePr>
            <a:graphicFrameLocks/>
          </p:cNvGraphicFramePr>
          <p:nvPr/>
        </p:nvGraphicFramePr>
        <p:xfrm>
          <a:off x="381000" y="742950"/>
          <a:ext cx="8229600" cy="4053840"/>
        </p:xfrm>
        <a:graphic>
          <a:graphicData uri="http://schemas.openxmlformats.org/drawingml/2006/table">
            <a:tbl>
              <a:tblPr/>
              <a:tblGrid>
                <a:gridCol w="1143000"/>
                <a:gridCol w="1828800"/>
                <a:gridCol w="1447800"/>
                <a:gridCol w="1766887"/>
                <a:gridCol w="204311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Keynesiánství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Monetarismus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Ordoliberalismus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</a:rPr>
                        <a:t>Centrálně plánované hospodářství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</a:rPr>
                        <a:t>Koncepce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intervencionistická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liberální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liberální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marxistická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2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Důvod vzniku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Světová hospodářská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krize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vládní selhání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kolaps řízeného hospodářství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Říjnová revoluce v Rusku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Teoretické závěry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omezenost agregátní poptávky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význam měnové rovnováhy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řád ekonomické soutěže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totální selhání tržního mechanismu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Role státu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prvořadá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co nejmenší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významná zejména v  legislativě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maximální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Časový horizont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Krátkodobý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dlouhodobý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spíše dlouhodobý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krátkodobý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Cíle HP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plná zaměstnanost, plynulý růst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měnová stabilita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soutěživost, konsensus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HP de facto neexistuje, vše je podřízeno centrálnímu plánu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5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Nástroje HP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fiskální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monetární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systémotvorné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centrální plán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3276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32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Časové dělení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>
                <a:solidFill>
                  <a:srgbClr val="307871"/>
                </a:solidFill>
              </a:rPr>
              <a:t>období </a:t>
            </a:r>
            <a:r>
              <a:rPr lang="cs-CZ" sz="2200" b="1" i="1" u="sng" dirty="0" err="1">
                <a:solidFill>
                  <a:srgbClr val="307871"/>
                </a:solidFill>
              </a:rPr>
              <a:t>předkeynesiánsky</a:t>
            </a:r>
            <a:r>
              <a:rPr lang="cs-CZ" sz="2200" b="1" i="1" u="sng" dirty="0">
                <a:solidFill>
                  <a:srgbClr val="307871"/>
                </a:solidFill>
              </a:rPr>
              <a:t> orientované hospodářské politiky</a:t>
            </a:r>
            <a:r>
              <a:rPr lang="cs-CZ" sz="2200" dirty="0">
                <a:solidFill>
                  <a:srgbClr val="000000"/>
                </a:solidFill>
              </a:rPr>
              <a:t> - merkantilismus, klasikové, </a:t>
            </a:r>
            <a:r>
              <a:rPr lang="cs-CZ" sz="2200" dirty="0" err="1">
                <a:solidFill>
                  <a:srgbClr val="000000"/>
                </a:solidFill>
              </a:rPr>
              <a:t>neoklasikové</a:t>
            </a:r>
            <a:r>
              <a:rPr lang="cs-CZ" sz="2200" dirty="0">
                <a:solidFill>
                  <a:srgbClr val="000000"/>
                </a:solidFill>
              </a:rPr>
              <a:t>, německá historická škola, </a:t>
            </a:r>
            <a:r>
              <a:rPr lang="cs-CZ" sz="2200" dirty="0" err="1">
                <a:solidFill>
                  <a:srgbClr val="000000"/>
                </a:solidFill>
              </a:rPr>
              <a:t>institucionalismus</a:t>
            </a:r>
            <a:r>
              <a:rPr lang="cs-CZ" sz="2200" dirty="0">
                <a:solidFill>
                  <a:srgbClr val="000000"/>
                </a:solidFill>
              </a:rPr>
              <a:t>, teorie plánování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>
                <a:solidFill>
                  <a:srgbClr val="307871"/>
                </a:solidFill>
              </a:rPr>
              <a:t>keynesiánská hospodářská politika (30.léta</a:t>
            </a:r>
            <a:r>
              <a:rPr lang="cs-CZ" sz="2200" dirty="0">
                <a:solidFill>
                  <a:srgbClr val="000000"/>
                </a:solidFill>
              </a:rPr>
              <a:t>-začíná se hovořit o hospodářské politice jako o samostatné vědní disciplíně) - keynesiánství a školy z něj vycházející, </a:t>
            </a:r>
            <a:r>
              <a:rPr lang="cs-CZ" sz="2200" dirty="0" err="1">
                <a:solidFill>
                  <a:srgbClr val="000000"/>
                </a:solidFill>
              </a:rPr>
              <a:t>ordoliberalismus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>
                <a:solidFill>
                  <a:srgbClr val="307871"/>
                </a:solidFill>
              </a:rPr>
              <a:t>hospodářská politika aplikovaná po selhání </a:t>
            </a:r>
            <a:r>
              <a:rPr lang="cs-CZ" sz="2200" b="1" i="1" u="sng" dirty="0" err="1">
                <a:solidFill>
                  <a:srgbClr val="307871"/>
                </a:solidFill>
              </a:rPr>
              <a:t>keynesiánsky</a:t>
            </a:r>
            <a:r>
              <a:rPr lang="cs-CZ" sz="2200" b="1" i="1" u="sng" dirty="0">
                <a:solidFill>
                  <a:srgbClr val="307871"/>
                </a:solidFill>
              </a:rPr>
              <a:t> </a:t>
            </a:r>
            <a:r>
              <a:rPr lang="cs-CZ" sz="2200" b="1" i="1" u="sng" dirty="0" err="1">
                <a:solidFill>
                  <a:srgbClr val="307871"/>
                </a:solidFill>
              </a:rPr>
              <a:t>orientovné</a:t>
            </a:r>
            <a:r>
              <a:rPr lang="cs-CZ" sz="2200" b="1" i="1" u="sng" dirty="0">
                <a:solidFill>
                  <a:srgbClr val="307871"/>
                </a:solidFill>
              </a:rPr>
              <a:t> hospodářské politiky (70.léta</a:t>
            </a:r>
            <a:r>
              <a:rPr lang="cs-CZ" sz="2200" dirty="0">
                <a:solidFill>
                  <a:srgbClr val="000000"/>
                </a:solidFill>
              </a:rPr>
              <a:t> - období stagflace) - monetarismus, </a:t>
            </a:r>
            <a:r>
              <a:rPr lang="cs-CZ" sz="2200" dirty="0" err="1">
                <a:solidFill>
                  <a:srgbClr val="000000"/>
                </a:solidFill>
              </a:rPr>
              <a:t>ordoliberlaismus</a:t>
            </a:r>
            <a:r>
              <a:rPr lang="cs-CZ" sz="2200" dirty="0">
                <a:solidFill>
                  <a:srgbClr val="000000"/>
                </a:solidFill>
              </a:rPr>
              <a:t>, škola ekonomie strany nabídky, noví klasikové, noví </a:t>
            </a:r>
            <a:r>
              <a:rPr lang="cs-CZ" sz="2200" dirty="0" err="1">
                <a:solidFill>
                  <a:srgbClr val="000000"/>
                </a:solidFill>
              </a:rPr>
              <a:t>keynesiánci</a:t>
            </a:r>
            <a:r>
              <a:rPr lang="cs-CZ" sz="2200" dirty="0">
                <a:solidFill>
                  <a:srgbClr val="000000"/>
                </a:solidFill>
              </a:rPr>
              <a:t>, škola veřejné volby, nová institucionální ekonomie)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3280" cy="507703"/>
          </a:xfrm>
        </p:spPr>
        <p:txBody>
          <a:bodyPr/>
          <a:lstStyle/>
          <a:p>
            <a:r>
              <a:rPr lang="cs-CZ" sz="2600" b="1" dirty="0"/>
              <a:t>Mezníky ve vývoji teorie a praxe </a:t>
            </a:r>
            <a:r>
              <a:rPr lang="cs-CZ" sz="2600" b="1" dirty="0" smtClean="0"/>
              <a:t>HP</a:t>
            </a:r>
            <a:endParaRPr lang="cs-CZ" sz="26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graphicFrame>
        <p:nvGraphicFramePr>
          <p:cNvPr id="8" name="Group 3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0038584"/>
              </p:ext>
            </p:extLst>
          </p:nvPr>
        </p:nvGraphicFramePr>
        <p:xfrm>
          <a:off x="251520" y="730118"/>
          <a:ext cx="8054280" cy="4026365"/>
        </p:xfrm>
        <a:graphic>
          <a:graphicData uri="http://schemas.openxmlformats.org/drawingml/2006/table">
            <a:tbl>
              <a:tblPr/>
              <a:tblGrid>
                <a:gridCol w="4655130"/>
                <a:gridCol w="33991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Arial" charset="0"/>
                        </a:rPr>
                        <a:t>                      teorie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j-lt"/>
                          <a:cs typeface="Arial" charset="0"/>
                        </a:rPr>
                        <a:t>příčina nebo uplatňovaná praxe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teorie merkantilistů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obchodní protekcionismus,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(teorie tvorby bohatství)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8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teorie fyziokratů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zdanění a aktivita vlády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(teorie státního zdanění)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21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teorie spontánního řádu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laissez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 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faire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 – zákonodárství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2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teorie plánovitého rozvoje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projekt VŘSR – plánování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vznik keynesiánství, vznik teorie hospodářské politiky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přímé zásahy - krize 1929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návrat k 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laissez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 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faire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 (monetarismus, 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ordoliberalismus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, teorie racionálních očekávání)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deregulace ekonomiky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teorie transformace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neúspěch (neefektivnost) 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30350" algn="l"/>
                        </a:tabLst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centrálně plánovaných ekonomik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3" marB="45723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3276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Merkantilismus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Intervencionistický </a:t>
            </a:r>
            <a:r>
              <a:rPr lang="cs-CZ" sz="2200" dirty="0" smtClean="0">
                <a:solidFill>
                  <a:srgbClr val="000000"/>
                </a:solidFill>
              </a:rPr>
              <a:t>směr, Anglie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Merchant = obchodník se zahraničím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Zdrojem bohatství národa je </a:t>
            </a:r>
            <a:r>
              <a:rPr lang="cs-CZ" sz="2200" dirty="0" smtClean="0">
                <a:solidFill>
                  <a:srgbClr val="000000"/>
                </a:solidFill>
              </a:rPr>
              <a:t>hromadění peněz</a:t>
            </a:r>
            <a:endParaRPr lang="cs-CZ" sz="22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b="1" i="1" u="sng" dirty="0">
                <a:solidFill>
                  <a:srgbClr val="307871"/>
                </a:solidFill>
              </a:rPr>
              <a:t>Raný (15.- poč. 16. století) </a:t>
            </a:r>
            <a:r>
              <a:rPr lang="cs-CZ" sz="2100" dirty="0">
                <a:solidFill>
                  <a:srgbClr val="000000"/>
                </a:solidFill>
              </a:rPr>
              <a:t>– jediné bohatství jsou peníze → zákaz vývozu peněz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b="1" i="1" u="sng" dirty="0">
                <a:solidFill>
                  <a:srgbClr val="307871"/>
                </a:solidFill>
              </a:rPr>
              <a:t>Pozdní (16.-18. století) </a:t>
            </a:r>
            <a:r>
              <a:rPr lang="cs-CZ" sz="2100" dirty="0">
                <a:solidFill>
                  <a:srgbClr val="000000"/>
                </a:solidFill>
              </a:rPr>
              <a:t>– „peníze jsou prostředek k získání dalších peněz“ → orientace na zahraniční obchod a přebytek platební </a:t>
            </a:r>
            <a:r>
              <a:rPr lang="cs-CZ" sz="2100" dirty="0" smtClean="0">
                <a:solidFill>
                  <a:srgbClr val="000000"/>
                </a:solidFill>
              </a:rPr>
              <a:t>bilance (doktrína obchodní bilance) </a:t>
            </a:r>
            <a:r>
              <a:rPr lang="cs-CZ" sz="2200" dirty="0">
                <a:solidFill>
                  <a:srgbClr val="000000"/>
                </a:solidFill>
              </a:rPr>
              <a:t>	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T. Mun – „Bohatství Anglie v zahraničním obchodě</a:t>
            </a:r>
            <a:r>
              <a:rPr lang="cs-CZ" sz="2200" dirty="0" smtClean="0">
                <a:solidFill>
                  <a:srgbClr val="000000"/>
                </a:solidFill>
              </a:rPr>
              <a:t>“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Další představitelé – J. </a:t>
            </a:r>
            <a:r>
              <a:rPr lang="cs-CZ" sz="2200" dirty="0" err="1" smtClean="0">
                <a:solidFill>
                  <a:srgbClr val="000000"/>
                </a:solidFill>
              </a:rPr>
              <a:t>Bodin</a:t>
            </a:r>
            <a:r>
              <a:rPr lang="cs-CZ" sz="2200" dirty="0" smtClean="0">
                <a:solidFill>
                  <a:srgbClr val="000000"/>
                </a:solidFill>
              </a:rPr>
              <a:t>, D. </a:t>
            </a:r>
            <a:r>
              <a:rPr lang="cs-CZ" sz="2200" dirty="0" err="1" smtClean="0">
                <a:solidFill>
                  <a:srgbClr val="000000"/>
                </a:solidFill>
              </a:rPr>
              <a:t>Hume</a:t>
            </a:r>
            <a:r>
              <a:rPr lang="cs-CZ" sz="2200" dirty="0" smtClean="0">
                <a:solidFill>
                  <a:srgbClr val="000000"/>
                </a:solidFill>
              </a:rPr>
              <a:t>, J. B. </a:t>
            </a:r>
            <a:r>
              <a:rPr lang="cs-CZ" sz="2200" dirty="0" err="1" smtClean="0">
                <a:solidFill>
                  <a:srgbClr val="000000"/>
                </a:solidFill>
              </a:rPr>
              <a:t>Colbert</a:t>
            </a: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6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Fyziokraté (17. – 19. stol.)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03189"/>
            <a:ext cx="8280400" cy="4006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liberální </a:t>
            </a:r>
            <a:r>
              <a:rPr lang="cs-CZ" sz="2100" dirty="0" smtClean="0">
                <a:solidFill>
                  <a:srgbClr val="000000"/>
                </a:solidFill>
              </a:rPr>
              <a:t>směr, který vznikl ve Francii</a:t>
            </a:r>
            <a:endParaRPr lang="cs-CZ" sz="2100" dirty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idea přirozeného řádu </a:t>
            </a:r>
            <a:r>
              <a:rPr lang="cs-CZ" sz="2100" dirty="0" smtClean="0">
                <a:solidFill>
                  <a:srgbClr val="000000"/>
                </a:solidFill>
              </a:rPr>
              <a:t>„</a:t>
            </a:r>
            <a:r>
              <a:rPr lang="cs-CZ" sz="2100" dirty="0" err="1">
                <a:solidFill>
                  <a:srgbClr val="000000"/>
                </a:solidFill>
              </a:rPr>
              <a:t>Laissez</a:t>
            </a:r>
            <a:r>
              <a:rPr lang="cs-CZ" sz="2100" dirty="0">
                <a:solidFill>
                  <a:srgbClr val="000000"/>
                </a:solidFill>
              </a:rPr>
              <a:t> </a:t>
            </a:r>
            <a:r>
              <a:rPr lang="cs-CZ" sz="2100" dirty="0" err="1">
                <a:solidFill>
                  <a:srgbClr val="000000"/>
                </a:solidFill>
              </a:rPr>
              <a:t>faire</a:t>
            </a:r>
            <a:r>
              <a:rPr lang="cs-CZ" sz="2100" dirty="0">
                <a:solidFill>
                  <a:srgbClr val="000000"/>
                </a:solidFill>
              </a:rPr>
              <a:t>, </a:t>
            </a:r>
            <a:r>
              <a:rPr lang="cs-CZ" sz="2100" dirty="0" err="1">
                <a:solidFill>
                  <a:srgbClr val="000000"/>
                </a:solidFill>
              </a:rPr>
              <a:t>laissez</a:t>
            </a:r>
            <a:r>
              <a:rPr lang="cs-CZ" sz="2100" dirty="0">
                <a:solidFill>
                  <a:srgbClr val="000000"/>
                </a:solidFill>
              </a:rPr>
              <a:t> </a:t>
            </a:r>
            <a:r>
              <a:rPr lang="cs-CZ" sz="2100" dirty="0" err="1">
                <a:solidFill>
                  <a:srgbClr val="000000"/>
                </a:solidFill>
              </a:rPr>
              <a:t>passer</a:t>
            </a:r>
            <a:r>
              <a:rPr lang="cs-CZ" sz="2100" dirty="0">
                <a:solidFill>
                  <a:srgbClr val="000000"/>
                </a:solidFill>
              </a:rPr>
              <a:t>“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zdrojem bohatství je zemědělství a těžební činnost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preference soukromého vlastnictví, přeceňování práce související s přírodou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Minimální úloha státu: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Chránit přirozený </a:t>
            </a:r>
            <a:r>
              <a:rPr lang="cs-CZ" sz="2100" dirty="0" smtClean="0">
                <a:solidFill>
                  <a:srgbClr val="000000"/>
                </a:solidFill>
              </a:rPr>
              <a:t>řád před vnitřními a vnějšími nepřáteli</a:t>
            </a:r>
            <a:endParaRPr lang="cs-CZ" sz="2100" dirty="0">
              <a:solidFill>
                <a:srgbClr val="000000"/>
              </a:solidFill>
            </a:endParaRP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Zabezpečit vzdělávací výchovu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Zabezpečit veřejné práce – budování cest a </a:t>
            </a:r>
            <a:r>
              <a:rPr lang="cs-CZ" sz="2100" dirty="0" smtClean="0">
                <a:solidFill>
                  <a:srgbClr val="000000"/>
                </a:solidFill>
              </a:rPr>
              <a:t>průplavů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Koncepce jediné </a:t>
            </a:r>
            <a:r>
              <a:rPr lang="cs-CZ" sz="2100" dirty="0" smtClean="0">
                <a:solidFill>
                  <a:srgbClr val="000000"/>
                </a:solidFill>
              </a:rPr>
              <a:t>daně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Představitelé - </a:t>
            </a:r>
            <a:r>
              <a:rPr lang="en-US" sz="2100" dirty="0">
                <a:solidFill>
                  <a:srgbClr val="000000"/>
                </a:solidFill>
              </a:rPr>
              <a:t>J. Law, R. </a:t>
            </a:r>
            <a:r>
              <a:rPr lang="en-US" sz="2100" dirty="0" err="1">
                <a:solidFill>
                  <a:srgbClr val="000000"/>
                </a:solidFill>
              </a:rPr>
              <a:t>Cantillon</a:t>
            </a:r>
            <a:r>
              <a:rPr lang="en-US" sz="2100" dirty="0">
                <a:solidFill>
                  <a:srgbClr val="000000"/>
                </a:solidFill>
              </a:rPr>
              <a:t>, F. Quesnay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1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Klasická škola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03189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Liberální směr v Anglii vycházející z učení o přirozeném řádu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Zdrojem bohatství národa je práce, zahraniční obchod a dělba práce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Koncepce „neviditelné ruky trhu“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Stát má plnit 3 základní funkce: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Chránit společnost před násilím a vnějším napadením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Chránit každého člena společnosti před nespravedlností a útlakem ze strany druhého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Budovat a udržovat některé veřejné práce a díla veřejné instituce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000" u="sng" dirty="0" smtClean="0">
                <a:solidFill>
                  <a:srgbClr val="000000"/>
                </a:solidFill>
              </a:rPr>
              <a:t>Př</a:t>
            </a:r>
            <a:r>
              <a:rPr lang="cs-CZ" sz="2000" u="sng" dirty="0">
                <a:solidFill>
                  <a:srgbClr val="000000"/>
                </a:solidFill>
              </a:rPr>
              <a:t>edstavitelé</a:t>
            </a:r>
            <a:r>
              <a:rPr lang="cs-CZ" sz="2000" dirty="0">
                <a:solidFill>
                  <a:srgbClr val="000000"/>
                </a:solidFill>
              </a:rPr>
              <a:t> – A. Smith (teorie absolutních výhod), T. R. </a:t>
            </a:r>
            <a:r>
              <a:rPr lang="cs-CZ" sz="2000" dirty="0" err="1">
                <a:solidFill>
                  <a:srgbClr val="000000"/>
                </a:solidFill>
              </a:rPr>
              <a:t>Malthus</a:t>
            </a:r>
            <a:r>
              <a:rPr lang="cs-CZ" sz="2000" dirty="0">
                <a:solidFill>
                  <a:srgbClr val="000000"/>
                </a:solidFill>
              </a:rPr>
              <a:t> (</a:t>
            </a:r>
            <a:r>
              <a:rPr lang="cs-CZ" sz="2000" dirty="0" err="1">
                <a:solidFill>
                  <a:srgbClr val="000000"/>
                </a:solidFill>
              </a:rPr>
              <a:t>Malthusovy</a:t>
            </a:r>
            <a:r>
              <a:rPr lang="cs-CZ" sz="2000" dirty="0">
                <a:solidFill>
                  <a:srgbClr val="000000"/>
                </a:solidFill>
              </a:rPr>
              <a:t> populační teorie), J. B. </a:t>
            </a:r>
            <a:r>
              <a:rPr lang="cs-CZ" sz="2000" dirty="0" err="1">
                <a:solidFill>
                  <a:srgbClr val="000000"/>
                </a:solidFill>
              </a:rPr>
              <a:t>Say</a:t>
            </a:r>
            <a:r>
              <a:rPr lang="cs-CZ" sz="2000" dirty="0">
                <a:solidFill>
                  <a:srgbClr val="000000"/>
                </a:solidFill>
              </a:rPr>
              <a:t> (</a:t>
            </a:r>
            <a:r>
              <a:rPr lang="cs-CZ" sz="2000" dirty="0" err="1">
                <a:solidFill>
                  <a:srgbClr val="000000"/>
                </a:solidFill>
              </a:rPr>
              <a:t>Sayův</a:t>
            </a:r>
            <a:r>
              <a:rPr lang="cs-CZ" sz="2000" dirty="0">
                <a:solidFill>
                  <a:srgbClr val="000000"/>
                </a:solidFill>
              </a:rPr>
              <a:t> zákon trhu), D. Ricardo (teorie komparativních výhod)</a:t>
            </a: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Německá historická škola (19. – poč. 20. stol.)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kritikové klasiků, </a:t>
            </a:r>
            <a:r>
              <a:rPr lang="cs-CZ" sz="2200" dirty="0" smtClean="0">
                <a:solidFill>
                  <a:srgbClr val="000000"/>
                </a:solidFill>
              </a:rPr>
              <a:t>Německo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neexistuje přirozený řád, ale mnoho ekonomických řádů poplatných historickému vývoji v každé zemi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Starší historická škola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Mladší historická škola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„výchovný protekcionismus</a:t>
            </a:r>
            <a:r>
              <a:rPr lang="cs-CZ" sz="2200" dirty="0" smtClean="0">
                <a:solidFill>
                  <a:srgbClr val="000000"/>
                </a:solidFill>
              </a:rPr>
              <a:t>“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Představitelé - </a:t>
            </a:r>
            <a:r>
              <a:rPr lang="de-DE" sz="2200" dirty="0">
                <a:solidFill>
                  <a:srgbClr val="000000"/>
                </a:solidFill>
              </a:rPr>
              <a:t>F. List, W. </a:t>
            </a:r>
            <a:r>
              <a:rPr lang="de-DE" sz="2200" dirty="0" err="1">
                <a:solidFill>
                  <a:srgbClr val="000000"/>
                </a:solidFill>
              </a:rPr>
              <a:t>Rosher</a:t>
            </a:r>
            <a:r>
              <a:rPr lang="de-DE" sz="2200" dirty="0">
                <a:solidFill>
                  <a:srgbClr val="000000"/>
                </a:solidFill>
              </a:rPr>
              <a:t>, B Hildebrand, M. Weber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57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6224</TotalTime>
  <Words>1754</Words>
  <Application>Microsoft Office PowerPoint</Application>
  <PresentationFormat>Předvádění na obrazovce (16:9)</PresentationFormat>
  <Paragraphs>585</Paragraphs>
  <Slides>32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SLU</vt:lpstr>
      <vt:lpstr>TEORETICKÁ VÝCHODISKA HOSPODÁŘSKÉ POLITIKY</vt:lpstr>
      <vt:lpstr>Obsah prezentace</vt:lpstr>
      <vt:lpstr>Dva názory na hospodářskou politiku</vt:lpstr>
      <vt:lpstr>Časové dělení hospodářské politiky</vt:lpstr>
      <vt:lpstr>Mezníky ve vývoji teorie a praxe HP</vt:lpstr>
      <vt:lpstr>Merkantilismus</vt:lpstr>
      <vt:lpstr>Fyziokraté (17. – 19. stol.)</vt:lpstr>
      <vt:lpstr>Klasická škola</vt:lpstr>
      <vt:lpstr>Německá historická škola (19. – poč. 20. stol.)</vt:lpstr>
      <vt:lpstr>Neoklasická škola (19. – poč. 20. stol.)  </vt:lpstr>
      <vt:lpstr>Institucionalismus (90. léta 19. stol. – 2. sv. válka)</vt:lpstr>
      <vt:lpstr>Teorie plánování</vt:lpstr>
      <vt:lpstr>Keynesiánství (od 30. let 20. stol.)</vt:lpstr>
      <vt:lpstr>Keynesiánství (od 30. let 20. stol.)</vt:lpstr>
      <vt:lpstr>Ordoliberalismus </vt:lpstr>
      <vt:lpstr>Neoklasická syntéza (od 60. let 20. stol.)</vt:lpstr>
      <vt:lpstr>Monetarismus (od 70. let 20. stol.)</vt:lpstr>
      <vt:lpstr>Škola ekonomie strany nabídky </vt:lpstr>
      <vt:lpstr>Škola veřejné volby (od 70. let 20. stol.) </vt:lpstr>
      <vt:lpstr>Nová institucionální ekonomie (od 80. let 20. stol.)  </vt:lpstr>
      <vt:lpstr>Nová klasická makroekonomie (od 70. let 20. stol.)  </vt:lpstr>
      <vt:lpstr>Nová keynesiánská makroekonomie (od 70. let 20. stol.)  </vt:lpstr>
      <vt:lpstr>Teorie transformace (od 90. let 20. stol.)  </vt:lpstr>
      <vt:lpstr>Hospodářsko-politické koncepce  </vt:lpstr>
      <vt:lpstr>Liberální hospodářsko-politická koncepce  </vt:lpstr>
      <vt:lpstr>Liberální hospodářsko-politická koncepce  </vt:lpstr>
      <vt:lpstr>Intervencionistická hospodářsko-politická koncepce  </vt:lpstr>
      <vt:lpstr>Intervencionistická hospodářsko-politická koncepce  </vt:lpstr>
      <vt:lpstr>Marxistická hospodářsko-politická koncepce  </vt:lpstr>
      <vt:lpstr>Marxistická hospodářsko-politická koncepce  </vt:lpstr>
      <vt:lpstr>Vybrané hospodářsko-politické koncepce</vt:lpstr>
      <vt:lpstr>  Děkuji za pozornost a přeji hezký den  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eva</cp:lastModifiedBy>
  <cp:revision>630</cp:revision>
  <dcterms:created xsi:type="dcterms:W3CDTF">2016-07-06T15:42:34Z</dcterms:created>
  <dcterms:modified xsi:type="dcterms:W3CDTF">2019-05-06T21:16:27Z</dcterms:modified>
</cp:coreProperties>
</file>