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403" r:id="rId3"/>
    <p:sldId id="258" r:id="rId4"/>
    <p:sldId id="466" r:id="rId5"/>
    <p:sldId id="467" r:id="rId6"/>
    <p:sldId id="440" r:id="rId7"/>
    <p:sldId id="370" r:id="rId8"/>
    <p:sldId id="371" r:id="rId9"/>
    <p:sldId id="404" r:id="rId10"/>
    <p:sldId id="442" r:id="rId11"/>
    <p:sldId id="464" r:id="rId12"/>
    <p:sldId id="465" r:id="rId13"/>
    <p:sldId id="468" r:id="rId14"/>
    <p:sldId id="443" r:id="rId15"/>
    <p:sldId id="469" r:id="rId16"/>
    <p:sldId id="444" r:id="rId17"/>
    <p:sldId id="445" r:id="rId18"/>
    <p:sldId id="413" r:id="rId19"/>
    <p:sldId id="446" r:id="rId20"/>
    <p:sldId id="447" r:id="rId21"/>
    <p:sldId id="470" r:id="rId22"/>
    <p:sldId id="471" r:id="rId23"/>
    <p:sldId id="472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4306" autoAdjust="0"/>
  </p:normalViewPr>
  <p:slideViewPr>
    <p:cSldViewPr>
      <p:cViewPr varScale="1">
        <p:scale>
          <a:sx n="92" d="100"/>
          <a:sy n="92" d="100"/>
        </p:scale>
        <p:origin x="108" y="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379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71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1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12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94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846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00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85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705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750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49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338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974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21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048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428751"/>
            <a:ext cx="4572000" cy="2209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HOSPODÁŘSKÁ POLITIKA A STÁT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Systémotvorná HP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Konstruující (</a:t>
            </a:r>
            <a:r>
              <a:rPr lang="cs-CZ" sz="2200" dirty="0" err="1">
                <a:solidFill>
                  <a:srgbClr val="000000"/>
                </a:solidFill>
              </a:rPr>
              <a:t>systémotvorná</a:t>
            </a:r>
            <a:r>
              <a:rPr lang="cs-CZ" sz="2200" dirty="0">
                <a:solidFill>
                  <a:srgbClr val="000000"/>
                </a:solidFill>
              </a:rPr>
              <a:t>) HP by měla být tržně konformní, aby nezavdávala příčinu k prosazování úzkých zájmů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Demokratické </a:t>
            </a:r>
            <a:r>
              <a:rPr lang="cs-CZ" sz="2200" dirty="0">
                <a:solidFill>
                  <a:srgbClr val="000000"/>
                </a:solidFill>
              </a:rPr>
              <a:t>společnosti řeší tento problém dělbou moci: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moc zákonodárnou,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moc výkonnou,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moc soudní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Společnost </a:t>
            </a:r>
            <a:r>
              <a:rPr lang="cs-CZ" sz="2200" dirty="0">
                <a:solidFill>
                  <a:srgbClr val="000000"/>
                </a:solidFill>
              </a:rPr>
              <a:t>musí zabezpečit: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ochranu soukromého vlastnictví,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ochranu smluv,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volný přístup na trhy.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Regulativní </a:t>
            </a:r>
            <a:r>
              <a:rPr lang="pl-PL" sz="2800" b="1" dirty="0"/>
              <a:t>HP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2020" y="7429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Regulování je důsledkem  nedokonalých </a:t>
            </a:r>
            <a:r>
              <a:rPr lang="cs-CZ" sz="2000" dirty="0" smtClean="0">
                <a:solidFill>
                  <a:srgbClr val="000000"/>
                </a:solidFill>
              </a:rPr>
              <a:t>trhů</a:t>
            </a:r>
            <a:endParaRPr lang="cs-CZ" sz="20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Důvody </a:t>
            </a:r>
            <a:r>
              <a:rPr lang="cs-CZ" sz="2000" dirty="0">
                <a:solidFill>
                  <a:srgbClr val="000000"/>
                </a:solidFill>
              </a:rPr>
              <a:t>regulace: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výdaje na přirozené veřejné potřeby (obrana, právo,…)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výdaje na veřejné statky (školství, zdravotnictví)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rozdělování a přerozdělování důchodů.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Každý </a:t>
            </a:r>
            <a:r>
              <a:rPr lang="cs-CZ" sz="2000" dirty="0">
                <a:solidFill>
                  <a:srgbClr val="000000"/>
                </a:solidFill>
              </a:rPr>
              <a:t>regulační zásah zavádí ekonomiku směrem, kam by se sama </a:t>
            </a:r>
            <a:r>
              <a:rPr lang="cs-CZ" sz="2000" dirty="0" smtClean="0">
                <a:solidFill>
                  <a:srgbClr val="000000"/>
                </a:solidFill>
              </a:rPr>
              <a:t>nepohybovala.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Negativa </a:t>
            </a:r>
            <a:r>
              <a:rPr lang="cs-CZ" sz="2000" dirty="0">
                <a:solidFill>
                  <a:srgbClr val="000000"/>
                </a:solidFill>
              </a:rPr>
              <a:t>regulace: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vysoké (nepotřebné) výdaje,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omezují rozsah svobody volby, </a:t>
            </a:r>
            <a:r>
              <a:rPr lang="cs-CZ" sz="2000" dirty="0" err="1">
                <a:solidFill>
                  <a:srgbClr val="000000"/>
                </a:solidFill>
              </a:rPr>
              <a:t>destimulují</a:t>
            </a:r>
            <a:r>
              <a:rPr lang="cs-CZ" sz="2000" dirty="0">
                <a:solidFill>
                  <a:srgbClr val="000000"/>
                </a:solidFill>
              </a:rPr>
              <a:t> ekonomickou aktivitu a inovační potenciál,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konzervují stávající strukturu ekonomiky (chrání výstup, ale brání vstupu do </a:t>
            </a:r>
            <a:r>
              <a:rPr lang="cs-CZ" sz="2000" dirty="0" smtClean="0">
                <a:solidFill>
                  <a:srgbClr val="000000"/>
                </a:solidFill>
              </a:rPr>
              <a:t>odvětví)</a:t>
            </a: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9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Regulativní </a:t>
            </a:r>
            <a:r>
              <a:rPr lang="pl-PL" sz="2800" b="1" dirty="0"/>
              <a:t>HP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6855" y="9715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Regulace </a:t>
            </a:r>
            <a:r>
              <a:rPr lang="cs-CZ" sz="2200" dirty="0">
                <a:solidFill>
                  <a:srgbClr val="000000"/>
                </a:solidFill>
              </a:rPr>
              <a:t>v tržním prostředí – pouze krátkodobý, resp. střednědobý charakter.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 odstranění regulací používá vláda tyto nástroje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Deregulace</a:t>
            </a:r>
            <a:r>
              <a:rPr lang="cs-CZ" sz="2000" dirty="0">
                <a:solidFill>
                  <a:srgbClr val="000000"/>
                </a:solidFill>
              </a:rPr>
              <a:t>, </a:t>
            </a:r>
            <a:endParaRPr lang="cs-CZ" sz="20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demonopolizace,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privatizace.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HP a stát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76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Hospodářská aktivita vlády je soustředěna na:</a:t>
            </a:r>
            <a:endParaRPr lang="cs-CZ" sz="22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alokaci </a:t>
            </a:r>
            <a:r>
              <a:rPr lang="cs-CZ" sz="2000" dirty="0">
                <a:solidFill>
                  <a:srgbClr val="000000"/>
                </a:solidFill>
              </a:rPr>
              <a:t>(podpora efektivnosti),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sociální spravedlnost (přerozdělení),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stabilitu (makroekonomická HP).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7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Pojetí ekonomické efektivnosti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80" y="629777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Zlepšení je změna, která je určitým způsobem žádoucí.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Nadřazenost je vztah dvou situací, ze kterých je jedna více žádoucí. Je-li situace A více žádoucí než situace B, je A nadřazeno B a přechod od B k A je zlepšením.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Efektivní je taková situace, která již nemůže být zlepšena.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Jednotlivec – efektivnost  je dána indiferenční křivkou.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Společnost </a:t>
            </a:r>
            <a:r>
              <a:rPr lang="cs-CZ" sz="2200" dirty="0">
                <a:solidFill>
                  <a:srgbClr val="000000"/>
                </a:solidFill>
              </a:rPr>
              <a:t>rozdělená do dvou skupin - efektivnost je dána indiferenční křivkou – shoda nebo majorita jedné skupiny.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Společnost </a:t>
            </a:r>
            <a:r>
              <a:rPr lang="cs-CZ" sz="2200" dirty="0">
                <a:solidFill>
                  <a:srgbClr val="000000"/>
                </a:solidFill>
              </a:rPr>
              <a:t>mnoha subjektů – efektivnost je změna, z níž má užitek nejméně jeden subjekt a ostatní nejsou poškozeni. (</a:t>
            </a:r>
            <a:r>
              <a:rPr lang="cs-CZ" sz="2200" dirty="0" err="1">
                <a:solidFill>
                  <a:srgbClr val="000000"/>
                </a:solidFill>
              </a:rPr>
              <a:t>Paretovo</a:t>
            </a:r>
            <a:r>
              <a:rPr lang="cs-CZ" sz="2200" dirty="0">
                <a:solidFill>
                  <a:srgbClr val="000000"/>
                </a:solidFill>
              </a:rPr>
              <a:t> optimum) </a:t>
            </a:r>
            <a:r>
              <a:rPr lang="cs-CZ" sz="2200" dirty="0" smtClean="0">
                <a:solidFill>
                  <a:srgbClr val="000000"/>
                </a:solidFill>
              </a:rPr>
              <a:t>   </a:t>
            </a: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1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Pojetí ekonomické efektivnosti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80" y="629777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err="1">
                <a:solidFill>
                  <a:srgbClr val="000000"/>
                </a:solidFill>
              </a:rPr>
              <a:t>Marshallovské</a:t>
            </a:r>
            <a:r>
              <a:rPr lang="cs-CZ" sz="2200" dirty="0">
                <a:solidFill>
                  <a:srgbClr val="000000"/>
                </a:solidFill>
              </a:rPr>
              <a:t> zlepšení</a:t>
            </a:r>
            <a:r>
              <a:rPr lang="cs-CZ" sz="2200" dirty="0" smtClean="0">
                <a:solidFill>
                  <a:srgbClr val="000000"/>
                </a:solidFill>
              </a:rPr>
              <a:t>:   </a:t>
            </a:r>
            <a:r>
              <a:rPr lang="cs-CZ" sz="2200" b="1" dirty="0" smtClean="0">
                <a:solidFill>
                  <a:srgbClr val="307871"/>
                </a:solidFill>
              </a:rPr>
              <a:t>∑ </a:t>
            </a:r>
            <a:r>
              <a:rPr lang="cs-CZ" sz="2200" b="1" dirty="0">
                <a:solidFill>
                  <a:srgbClr val="307871"/>
                </a:solidFill>
              </a:rPr>
              <a:t>přínosů - ∑ ztrát &gt; 0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Jestliže </a:t>
            </a:r>
            <a:r>
              <a:rPr lang="cs-CZ" sz="2200" dirty="0">
                <a:solidFill>
                  <a:srgbClr val="000000"/>
                </a:solidFill>
              </a:rPr>
              <a:t>dospějeme k situaci, kdy už žádné </a:t>
            </a:r>
            <a:r>
              <a:rPr lang="cs-CZ" sz="2200" dirty="0" err="1">
                <a:solidFill>
                  <a:srgbClr val="000000"/>
                </a:solidFill>
              </a:rPr>
              <a:t>Marshallovské</a:t>
            </a:r>
            <a:r>
              <a:rPr lang="cs-CZ" sz="2200" dirty="0">
                <a:solidFill>
                  <a:srgbClr val="000000"/>
                </a:solidFill>
              </a:rPr>
              <a:t> zlepšení není možné, pak o této situaci mluvíme jako o </a:t>
            </a:r>
            <a:r>
              <a:rPr lang="cs-CZ" sz="2200" dirty="0" err="1">
                <a:solidFill>
                  <a:srgbClr val="000000"/>
                </a:solidFill>
              </a:rPr>
              <a:t>marshallovsky</a:t>
            </a:r>
            <a:r>
              <a:rPr lang="cs-CZ" sz="2200" dirty="0">
                <a:solidFill>
                  <a:srgbClr val="000000"/>
                </a:solidFill>
              </a:rPr>
              <a:t> efektivní.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Obecně </a:t>
            </a:r>
            <a:r>
              <a:rPr lang="cs-CZ" sz="2200" dirty="0">
                <a:solidFill>
                  <a:srgbClr val="000000"/>
                </a:solidFill>
              </a:rPr>
              <a:t>se předpokládá, že negativní dopady </a:t>
            </a:r>
            <a:r>
              <a:rPr lang="cs-CZ" sz="2200" dirty="0" err="1">
                <a:solidFill>
                  <a:srgbClr val="000000"/>
                </a:solidFill>
              </a:rPr>
              <a:t>marshallovských</a:t>
            </a:r>
            <a:r>
              <a:rPr lang="cs-CZ" sz="2200" dirty="0">
                <a:solidFill>
                  <a:srgbClr val="000000"/>
                </a:solidFill>
              </a:rPr>
              <a:t> zlepšení nedopadají pouze na jednu skupinu obyvatelstva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Teorie </a:t>
            </a:r>
            <a:r>
              <a:rPr lang="cs-CZ" sz="2200" b="1" i="1" u="sng" dirty="0">
                <a:solidFill>
                  <a:srgbClr val="307871"/>
                </a:solidFill>
              </a:rPr>
              <a:t>druhého nejlepšího </a:t>
            </a:r>
            <a:r>
              <a:rPr lang="cs-CZ" sz="2200" dirty="0">
                <a:solidFill>
                  <a:srgbClr val="000000"/>
                </a:solidFill>
              </a:rPr>
              <a:t>- vychází z </a:t>
            </a:r>
            <a:r>
              <a:rPr lang="cs-CZ" sz="2200" dirty="0" err="1">
                <a:solidFill>
                  <a:srgbClr val="000000"/>
                </a:solidFill>
              </a:rPr>
              <a:t>Paretova</a:t>
            </a:r>
            <a:r>
              <a:rPr lang="cs-CZ" sz="2200" dirty="0">
                <a:solidFill>
                  <a:srgbClr val="000000"/>
                </a:solidFill>
              </a:rPr>
              <a:t> optima: V případě, že jedna nebo více </a:t>
            </a:r>
            <a:r>
              <a:rPr lang="cs-CZ" sz="2200" dirty="0" err="1">
                <a:solidFill>
                  <a:srgbClr val="000000"/>
                </a:solidFill>
              </a:rPr>
              <a:t>paretovských</a:t>
            </a:r>
            <a:r>
              <a:rPr lang="cs-CZ" sz="2200" dirty="0">
                <a:solidFill>
                  <a:srgbClr val="000000"/>
                </a:solidFill>
              </a:rPr>
              <a:t> podmínek nemůže být uspokojena ze závažných institucionálních důvodů (překážek), pak efektivní je to rozdělení, kde druhá nejlepší pozice je zajištěna uspokojením zůstatkových podmínek.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 </a:t>
            </a: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Božský byrokrat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Autorem této teorie je </a:t>
            </a:r>
            <a:r>
              <a:rPr lang="cs-CZ" sz="2200" dirty="0" err="1" smtClean="0">
                <a:solidFill>
                  <a:srgbClr val="000000"/>
                </a:solidFill>
              </a:rPr>
              <a:t>Milton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Friedman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Ať </a:t>
            </a:r>
            <a:r>
              <a:rPr lang="cs-CZ" sz="2200" dirty="0">
                <a:solidFill>
                  <a:srgbClr val="000000"/>
                </a:solidFill>
              </a:rPr>
              <a:t>je ekonomika organizována sebelépe, je stále neefektivní.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Božský </a:t>
            </a:r>
            <a:r>
              <a:rPr lang="cs-CZ" sz="2200" dirty="0">
                <a:solidFill>
                  <a:srgbClr val="000000"/>
                </a:solidFill>
              </a:rPr>
              <a:t>byrokrat: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zná </a:t>
            </a:r>
            <a:r>
              <a:rPr lang="cs-CZ" sz="2200" dirty="0">
                <a:solidFill>
                  <a:srgbClr val="000000"/>
                </a:solidFill>
              </a:rPr>
              <a:t>všechny výrobní preference,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zná </a:t>
            </a:r>
            <a:r>
              <a:rPr lang="cs-CZ" sz="2200" dirty="0">
                <a:solidFill>
                  <a:srgbClr val="000000"/>
                </a:solidFill>
              </a:rPr>
              <a:t>všechny preference členů </a:t>
            </a:r>
            <a:r>
              <a:rPr lang="cs-CZ" sz="2200" dirty="0">
                <a:solidFill>
                  <a:srgbClr val="000000"/>
                </a:solidFill>
              </a:rPr>
              <a:t>společnosti,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má </a:t>
            </a:r>
            <a:r>
              <a:rPr lang="cs-CZ" sz="2200" dirty="0">
                <a:solidFill>
                  <a:srgbClr val="000000"/>
                </a:solidFill>
              </a:rPr>
              <a:t>neomezenou moc určovat lidem, co </a:t>
            </a:r>
            <a:r>
              <a:rPr lang="cs-CZ" sz="2200" dirty="0">
                <a:solidFill>
                  <a:srgbClr val="000000"/>
                </a:solidFill>
              </a:rPr>
              <a:t>mají </a:t>
            </a:r>
            <a:r>
              <a:rPr lang="cs-CZ" sz="2200" dirty="0">
                <a:solidFill>
                  <a:srgbClr val="000000"/>
                </a:solidFill>
              </a:rPr>
              <a:t>dělat,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jeho </a:t>
            </a:r>
            <a:r>
              <a:rPr lang="cs-CZ" sz="2200" dirty="0">
                <a:solidFill>
                  <a:srgbClr val="000000"/>
                </a:solidFill>
              </a:rPr>
              <a:t>jediným cílem je maximalizace blahobytu </a:t>
            </a:r>
            <a:r>
              <a:rPr lang="cs-CZ" sz="2200" dirty="0">
                <a:solidFill>
                  <a:srgbClr val="000000"/>
                </a:solidFill>
              </a:rPr>
              <a:t>v </a:t>
            </a:r>
            <a:r>
              <a:rPr lang="cs-CZ" sz="2200" dirty="0" err="1">
                <a:solidFill>
                  <a:srgbClr val="000000"/>
                </a:solidFill>
              </a:rPr>
              <a:t>marshallovském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smyslu.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Efektivní </a:t>
            </a:r>
            <a:r>
              <a:rPr lang="cs-CZ" sz="2200" dirty="0">
                <a:solidFill>
                  <a:srgbClr val="000000"/>
                </a:solidFill>
              </a:rPr>
              <a:t>ekonomické podmínky jsou potom takové, které nelze zlepšit ani božským byrokratem.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Pojetí sociální spravedlnosti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pt-BR" sz="2200" dirty="0">
                <a:solidFill>
                  <a:srgbClr val="000000"/>
                </a:solidFill>
              </a:rPr>
              <a:t>Liberální pojetí „skutečných“ práv člověka – negativní vymezení práv: každý má právo vyžadovat, aby: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200" dirty="0" smtClean="0">
                <a:solidFill>
                  <a:srgbClr val="000000"/>
                </a:solidFill>
              </a:rPr>
              <a:t>nikdo </a:t>
            </a:r>
            <a:r>
              <a:rPr lang="pt-BR" sz="2200" dirty="0">
                <a:solidFill>
                  <a:srgbClr val="000000"/>
                </a:solidFill>
              </a:rPr>
              <a:t>neohrožoval jeho život,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200" dirty="0">
                <a:solidFill>
                  <a:srgbClr val="000000"/>
                </a:solidFill>
              </a:rPr>
              <a:t>nebránil mu ve svobodném jednání,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t-BR" sz="2200" dirty="0">
                <a:solidFill>
                  <a:srgbClr val="000000"/>
                </a:solidFill>
              </a:rPr>
              <a:t>neomezoval disponování vlastnictvím.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Ostatní </a:t>
            </a:r>
            <a:r>
              <a:rPr lang="pt-BR" sz="2200" dirty="0">
                <a:solidFill>
                  <a:srgbClr val="000000"/>
                </a:solidFill>
              </a:rPr>
              <a:t>práva vymezená pozitivně (právo na práci, právo na  vzdělání….) nejsou chápána jako práva, ale jako prosba.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Pozitivní </a:t>
            </a:r>
            <a:r>
              <a:rPr lang="pt-BR" sz="2200" dirty="0">
                <a:solidFill>
                  <a:srgbClr val="000000"/>
                </a:solidFill>
              </a:rPr>
              <a:t>práva se proto v současnosti realizují na základě přijetí odpovídajících zákonů a společenských smluv (vnitrogenerační a mezigenerační dohody</a:t>
            </a:r>
            <a:r>
              <a:rPr lang="pt-BR" sz="2200" dirty="0" smtClean="0">
                <a:solidFill>
                  <a:srgbClr val="000000"/>
                </a:solidFill>
              </a:rPr>
              <a:t>).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 dosažení sociální spravedlnosti slouží jako nástroj sociální politika</a:t>
            </a:r>
            <a:endParaRPr lang="pt-BR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6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3280" cy="507703"/>
          </a:xfrm>
        </p:spPr>
        <p:txBody>
          <a:bodyPr/>
          <a:lstStyle/>
          <a:p>
            <a:r>
              <a:rPr lang="cs-CZ" sz="2800" b="1" dirty="0" smtClean="0"/>
              <a:t>Pojetí sociální politiky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graphicFrame>
        <p:nvGraphicFramePr>
          <p:cNvPr id="9" name="Group 1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679436"/>
              </p:ext>
            </p:extLst>
          </p:nvPr>
        </p:nvGraphicFramePr>
        <p:xfrm>
          <a:off x="279229" y="911672"/>
          <a:ext cx="8229600" cy="1463675"/>
        </p:xfrm>
        <a:graphic>
          <a:graphicData uri="http://schemas.openxmlformats.org/drawingml/2006/table">
            <a:tbl>
              <a:tblPr/>
              <a:tblGrid>
                <a:gridCol w="4395788"/>
                <a:gridCol w="1930400"/>
                <a:gridCol w="1903412"/>
              </a:tblGrid>
              <a:tr h="533632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Sociální politika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intervencionistická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pasivní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aktivní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6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9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systémotvorná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0787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07871"/>
                        </a:solidFill>
                        <a:effectLst/>
                        <a:latin typeface="Arial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0" name="Přímá spojnice 9"/>
          <p:cNvCxnSpPr/>
          <p:nvPr/>
        </p:nvCxnSpPr>
        <p:spPr>
          <a:xfrm flipH="1">
            <a:off x="279229" y="1428750"/>
            <a:ext cx="441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44"/>
          <p:cNvSpPr txBox="1">
            <a:spLocks noChangeArrowheads="1"/>
          </p:cNvSpPr>
          <p:nvPr/>
        </p:nvSpPr>
        <p:spPr>
          <a:xfrm>
            <a:off x="279229" y="2496705"/>
            <a:ext cx="8229600" cy="26304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A</a:t>
            </a:r>
            <a:r>
              <a:rPr lang="cs-CZ" sz="2200" dirty="0" smtClean="0">
                <a:solidFill>
                  <a:srgbClr val="000000"/>
                </a:solidFill>
              </a:rPr>
              <a:t> -  intervencionistická politika řeší nakupené problémy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       neadekvátní hospodářské politiky následným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       přerozdělením,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B</a:t>
            </a:r>
            <a:r>
              <a:rPr lang="cs-CZ" sz="2200" dirty="0" smtClean="0">
                <a:solidFill>
                  <a:srgbClr val="000000"/>
                </a:solidFill>
              </a:rPr>
              <a:t> – preventivní řešení sociálních dopadů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       hospodářskopolitickými opatřeními,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C</a:t>
            </a:r>
            <a:r>
              <a:rPr lang="cs-CZ" sz="2200" dirty="0" smtClean="0">
                <a:solidFill>
                  <a:srgbClr val="000000"/>
                </a:solidFill>
              </a:rPr>
              <a:t> – neexistuje,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b="1" dirty="0" smtClean="0">
                <a:solidFill>
                  <a:srgbClr val="000000"/>
                </a:solidFill>
              </a:rPr>
              <a:t>D</a:t>
            </a:r>
            <a:r>
              <a:rPr lang="cs-CZ" sz="2200" dirty="0" smtClean="0">
                <a:solidFill>
                  <a:srgbClr val="000000"/>
                </a:solidFill>
              </a:rPr>
              <a:t> – výstavba sociálního systému, sociálního řádu.</a:t>
            </a:r>
            <a:endParaRPr lang="cs-CZ" sz="2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Pojetí stability společnosti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58734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Stabilita společnosti závisí na řešení problémů, které se projevují: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 </a:t>
            </a:r>
            <a:r>
              <a:rPr lang="cs-CZ" sz="2200" dirty="0">
                <a:solidFill>
                  <a:srgbClr val="000000"/>
                </a:solidFill>
              </a:rPr>
              <a:t>oblasti politiky,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 oblasti ekonomické,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 oblasti </a:t>
            </a:r>
            <a:r>
              <a:rPr lang="cs-CZ" sz="2200" dirty="0" smtClean="0">
                <a:solidFill>
                  <a:srgbClr val="000000"/>
                </a:solidFill>
              </a:rPr>
              <a:t>sociální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038" y="1504950"/>
            <a:ext cx="4395597" cy="307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9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19150"/>
            <a:ext cx="8280400" cy="3657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Anglosaský a kontinentální přístup k HP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err="1">
                <a:solidFill>
                  <a:srgbClr val="000000"/>
                </a:solidFill>
              </a:rPr>
              <a:t>Systémotvorná</a:t>
            </a:r>
            <a:r>
              <a:rPr lang="cs-CZ" sz="2400" dirty="0">
                <a:solidFill>
                  <a:srgbClr val="000000"/>
                </a:solidFill>
              </a:rPr>
              <a:t> HP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Regulativní HP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Pojetí ekonomické efektivnosti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Pojetí sociální spravedlnosti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Pojetí stability společnosti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Racionalita hospodářské politiky</a:t>
            </a:r>
          </a:p>
          <a:p>
            <a:pPr marL="457200" indent="-457200">
              <a:buNone/>
            </a:pP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Racionalita hospodářské politiky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15312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Racionalita – změny vedoucí ke zvýšení efektivnosti nebo hospodárnosti ekonomického procesu.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Mikroekonomická </a:t>
            </a:r>
            <a:r>
              <a:rPr lang="cs-CZ" sz="2200" dirty="0">
                <a:solidFill>
                  <a:srgbClr val="000000"/>
                </a:solidFill>
              </a:rPr>
              <a:t>racionalita: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Maximalizace zisku u výrobce,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Maximalizace užitku u spotřebitele.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 </a:t>
            </a:r>
            <a:r>
              <a:rPr lang="cs-CZ" sz="2200" dirty="0">
                <a:solidFill>
                  <a:srgbClr val="000000"/>
                </a:solidFill>
              </a:rPr>
              <a:t>makroekonomii se tato jednoznačnost ztrácí – cíle HP nejsou jednoznačné.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err="1">
                <a:solidFill>
                  <a:srgbClr val="000000"/>
                </a:solidFill>
              </a:rPr>
              <a:t>Tinbergenovo</a:t>
            </a:r>
            <a:r>
              <a:rPr lang="cs-CZ" sz="2200" dirty="0">
                <a:solidFill>
                  <a:srgbClr val="000000"/>
                </a:solidFill>
              </a:rPr>
              <a:t> pravidlo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err="1">
                <a:solidFill>
                  <a:srgbClr val="000000"/>
                </a:solidFill>
              </a:rPr>
              <a:t>Mundellův</a:t>
            </a:r>
            <a:r>
              <a:rPr lang="cs-CZ" sz="2200" dirty="0">
                <a:solidFill>
                  <a:srgbClr val="000000"/>
                </a:solidFill>
              </a:rPr>
              <a:t> princip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err="1">
                <a:solidFill>
                  <a:srgbClr val="000000"/>
                </a:solidFill>
              </a:rPr>
              <a:t>Meadeho</a:t>
            </a:r>
            <a:r>
              <a:rPr lang="cs-CZ" sz="2200" dirty="0">
                <a:solidFill>
                  <a:srgbClr val="000000"/>
                </a:solidFill>
              </a:rPr>
              <a:t> princip odpovědnosti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Racionalita hospodářské politiky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6927" y="9715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Ekonomická </a:t>
            </a:r>
            <a:r>
              <a:rPr lang="cs-CZ" sz="2200" dirty="0">
                <a:solidFill>
                  <a:srgbClr val="000000"/>
                </a:solidFill>
              </a:rPr>
              <a:t>teorie v otázkách formulování cílů a nástrojů nezaujímá jednoznačný postoj o jejich racionalitě – proto si pomáhá: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„</a:t>
            </a:r>
            <a:r>
              <a:rPr lang="cs-CZ" sz="2200" dirty="0" err="1">
                <a:solidFill>
                  <a:srgbClr val="000000"/>
                </a:solidFill>
              </a:rPr>
              <a:t>mikroekonomizováním</a:t>
            </a:r>
            <a:r>
              <a:rPr lang="cs-CZ" sz="2200" dirty="0">
                <a:solidFill>
                  <a:srgbClr val="000000"/>
                </a:solidFill>
              </a:rPr>
              <a:t>“ makroekonomických kategorií,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využíváním matematických modelů,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hledáním řešení v oblasti politické racionality (politický pragmatismus)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Politický pragmatismus</a:t>
            </a:r>
            <a:r>
              <a:rPr lang="pl-PL" sz="2800" b="1" dirty="0"/>
              <a:t/>
            </a:r>
            <a:br>
              <a:rPr lang="pl-PL" sz="2800" b="1" dirty="0"/>
            </a:b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49944" y="610479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Využívá se tehdy pokud: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Cíle </a:t>
            </a:r>
            <a:r>
              <a:rPr lang="cs-CZ" sz="2200" dirty="0">
                <a:solidFill>
                  <a:srgbClr val="000000"/>
                </a:solidFill>
              </a:rPr>
              <a:t>nelze jednoznačně určit,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cílový stav je dosažitelný pouze s určitou pravděpodobností,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existují bariéry při dosahování cílového stavu (časová náročnost, vysoké náklady).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Pragmatický </a:t>
            </a:r>
            <a:r>
              <a:rPr lang="cs-CZ" sz="2200" dirty="0">
                <a:solidFill>
                  <a:srgbClr val="000000"/>
                </a:solidFill>
              </a:rPr>
              <a:t>přístup se opírá o poznání, že všechna rozhodnutí se realizují v podmínkách nejistoty a mohou se vlastně projevit jako nesprávná → politika malých kroků.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Kritika</a:t>
            </a:r>
            <a:r>
              <a:rPr lang="cs-CZ" sz="2200" dirty="0">
                <a:solidFill>
                  <a:srgbClr val="000000"/>
                </a:solidFill>
              </a:rPr>
              <a:t>: účelová krátkodobost, jedná se o „stresovou variantu“ řešení problému. Pragmatickou politiku ovlivňují osobnosti (jejich příslušnost k různým politickým školám).</a:t>
            </a: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23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Dvojí pojetí hospodářské politiky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19150"/>
            <a:ext cx="8281988" cy="36004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200" b="1" u="sng" dirty="0"/>
              <a:t>vědní </a:t>
            </a:r>
            <a:r>
              <a:rPr lang="cs-CZ" sz="2200" b="1" u="sng" dirty="0" smtClean="0"/>
              <a:t>disciplína</a:t>
            </a:r>
            <a:endParaRPr lang="cs-CZ" sz="2200" b="1" u="sng" dirty="0"/>
          </a:p>
          <a:p>
            <a:pPr marL="569913" indent="-2841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dirty="0">
                <a:solidFill>
                  <a:srgbClr val="000000"/>
                </a:solidFill>
              </a:rPr>
              <a:t>analyzuje </a:t>
            </a:r>
            <a:r>
              <a:rPr lang="cs-CZ" sz="2200" dirty="0">
                <a:solidFill>
                  <a:srgbClr val="000000"/>
                </a:solidFill>
              </a:rPr>
              <a:t>situace, do kterých se praktická hospodářská politika může dostat,</a:t>
            </a:r>
          </a:p>
          <a:p>
            <a:pPr marL="569913" indent="-2841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dirty="0">
                <a:solidFill>
                  <a:srgbClr val="000000"/>
                </a:solidFill>
              </a:rPr>
              <a:t>předkládá </a:t>
            </a:r>
            <a:r>
              <a:rPr lang="cs-CZ" sz="2200" dirty="0">
                <a:solidFill>
                  <a:srgbClr val="000000"/>
                </a:solidFill>
              </a:rPr>
              <a:t>názor na řešení dané situace včetně nástrojů, odpovídajících nabízeným řešením.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200" b="1" dirty="0" smtClean="0"/>
              <a:t>2.   </a:t>
            </a:r>
            <a:r>
              <a:rPr lang="cs-CZ" sz="2200" b="1" u="sng" dirty="0" smtClean="0"/>
              <a:t>praktická činnost</a:t>
            </a:r>
            <a:endParaRPr lang="cs-CZ" sz="2200" b="1" u="sng" dirty="0"/>
          </a:p>
          <a:p>
            <a:pPr marL="569913" indent="-2841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sleduje </a:t>
            </a:r>
            <a:r>
              <a:rPr lang="cs-CZ" sz="2200" dirty="0">
                <a:solidFill>
                  <a:srgbClr val="000000"/>
                </a:solidFill>
              </a:rPr>
              <a:t>určité hospodářské a sociální cíle 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uskutečňované vládou.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Definice hospodářské politiky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Mnoho definic hospodářské politiky, každá definice obsahuje: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nositele (subjekty) HP,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cíle HP,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nástroje HP.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Hospodářská </a:t>
            </a:r>
            <a:r>
              <a:rPr lang="cs-CZ" sz="2200" dirty="0">
                <a:solidFill>
                  <a:srgbClr val="000000"/>
                </a:solidFill>
              </a:rPr>
              <a:t>politika pojednává o tom, jak se vytyčují cíle hospodářské politiky, jaké nástroje jsou k dispozici pro jejich dosažení, jak jsou tyto nástroje za různých okolností využívány a jakou roli mají v průběhu její tvorby a realizace její nositelé.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Hospodářskou </a:t>
            </a:r>
            <a:r>
              <a:rPr lang="cs-CZ" sz="2200" dirty="0">
                <a:solidFill>
                  <a:srgbClr val="000000"/>
                </a:solidFill>
              </a:rPr>
              <a:t>politiku chápeme jako přístup státu k ekonomice své země.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HP souvisí také s dělbou moci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249" y="8953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 demokratické společnosti je moc rozdělena na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 err="1">
                <a:solidFill>
                  <a:srgbClr val="000000"/>
                </a:solidFill>
              </a:rPr>
              <a:t>oc</a:t>
            </a:r>
            <a:r>
              <a:rPr lang="cs-CZ" sz="2100" dirty="0">
                <a:solidFill>
                  <a:srgbClr val="000000"/>
                </a:solidFill>
              </a:rPr>
              <a:t> </a:t>
            </a:r>
            <a:r>
              <a:rPr lang="cs-CZ" sz="2100" dirty="0">
                <a:solidFill>
                  <a:srgbClr val="000000"/>
                </a:solidFill>
              </a:rPr>
              <a:t>zákonodárnou,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moc výkonnou,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moc soudní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Trojí </a:t>
            </a:r>
            <a:r>
              <a:rPr lang="cs-CZ" sz="2200" dirty="0">
                <a:solidFill>
                  <a:srgbClr val="000000"/>
                </a:solidFill>
              </a:rPr>
              <a:t>nezávislost ekonomických subjektů: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nezávislost na státu a státní moci,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nezávislost na společenských skupinách,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nezávislost na sobě navzájem.</a:t>
            </a: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59080" cy="507703"/>
          </a:xfrm>
        </p:spPr>
        <p:txBody>
          <a:bodyPr/>
          <a:lstStyle/>
          <a:p>
            <a:r>
              <a:rPr lang="cs-CZ" sz="2800" b="1" dirty="0" smtClean="0"/>
              <a:t>Vazby hospodářské politiky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197" y="703189"/>
            <a:ext cx="5785605" cy="3212870"/>
          </a:xfrm>
          <a:prstGeom prst="rect">
            <a:avLst/>
          </a:prstGeom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38200" y="3604079"/>
            <a:ext cx="51117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j-lt"/>
              </a:rPr>
              <a:t>A  -  ekonomická teorie (univerzity a ústavy)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j-lt"/>
              </a:rPr>
              <a:t>B  -  hospodářská politika (státní exekutiva)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j-lt"/>
              </a:rPr>
              <a:t>C  -  charakterizuje ekonomiku</a:t>
            </a:r>
          </a:p>
        </p:txBody>
      </p:sp>
    </p:spTree>
    <p:extLst>
      <p:ext uri="{BB962C8B-B14F-4D97-AF65-F5344CB8AC3E}">
        <p14:creationId xmlns:p14="http://schemas.microsoft.com/office/powerpoint/2010/main" val="130600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Vazby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30312"/>
            <a:ext cx="86106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49263" indent="-44926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200" b="1" i="1" dirty="0"/>
              <a:t>A-C     </a:t>
            </a:r>
            <a:r>
              <a:rPr lang="cs-CZ" sz="2200" dirty="0" smtClean="0">
                <a:solidFill>
                  <a:srgbClr val="000000"/>
                </a:solidFill>
              </a:rPr>
              <a:t>pozitivní </a:t>
            </a:r>
            <a:r>
              <a:rPr lang="cs-CZ" sz="2200" dirty="0">
                <a:solidFill>
                  <a:srgbClr val="000000"/>
                </a:solidFill>
              </a:rPr>
              <a:t>ekonomie (založená na analýze hospodářství), 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cs-CZ" sz="2200" dirty="0">
                <a:solidFill>
                  <a:srgbClr val="000000"/>
                </a:solidFill>
              </a:rPr>
              <a:t>                  stává se teoretickou reflexí ekonomiky,</a:t>
            </a:r>
          </a:p>
          <a:p>
            <a:pPr marL="449263" indent="-449263" algn="just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200" b="1" i="1" dirty="0"/>
              <a:t>A-B-C  </a:t>
            </a:r>
            <a:r>
              <a:rPr lang="cs-CZ" sz="2200" dirty="0">
                <a:solidFill>
                  <a:srgbClr val="000000"/>
                </a:solidFill>
              </a:rPr>
              <a:t>normativní ekonomie (jejím cílem je formulovat HP),</a:t>
            </a:r>
          </a:p>
          <a:p>
            <a:pPr marL="449263" indent="-449263" algn="just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200" b="1" i="1" dirty="0"/>
              <a:t>A-B      </a:t>
            </a:r>
            <a:r>
              <a:rPr lang="cs-CZ" sz="2200" dirty="0">
                <a:solidFill>
                  <a:srgbClr val="000000"/>
                </a:solidFill>
              </a:rPr>
              <a:t>odborný dialog</a:t>
            </a:r>
          </a:p>
          <a:p>
            <a:pPr marL="449263" indent="-449263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200" b="1" i="1" dirty="0"/>
              <a:t>B-C      </a:t>
            </a:r>
            <a:r>
              <a:rPr lang="cs-CZ" sz="2200" dirty="0">
                <a:solidFill>
                  <a:srgbClr val="000000"/>
                </a:solidFill>
              </a:rPr>
              <a:t>konkrétní  </a:t>
            </a:r>
            <a:r>
              <a:rPr lang="cs-CZ" sz="2200" dirty="0" smtClean="0">
                <a:solidFill>
                  <a:srgbClr val="000000"/>
                </a:solidFill>
              </a:rPr>
              <a:t>HP</a:t>
            </a:r>
          </a:p>
          <a:p>
            <a:pPr marL="449263" indent="-449263" algn="just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200" dirty="0" smtClean="0">
                <a:solidFill>
                  <a:srgbClr val="000000"/>
                </a:solidFill>
              </a:rPr>
              <a:t>Dva </a:t>
            </a:r>
            <a:r>
              <a:rPr lang="cs-CZ" sz="2200" dirty="0">
                <a:solidFill>
                  <a:srgbClr val="000000"/>
                </a:solidFill>
              </a:rPr>
              <a:t>základní směry utváření teorie HP:</a:t>
            </a:r>
          </a:p>
          <a:p>
            <a:pPr marL="1371600" indent="-4572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b="1" i="1" u="sng" dirty="0">
                <a:solidFill>
                  <a:srgbClr val="307871"/>
                </a:solidFill>
              </a:rPr>
              <a:t>Anglosaský</a:t>
            </a:r>
            <a:r>
              <a:rPr lang="cs-CZ" sz="2200" dirty="0">
                <a:solidFill>
                  <a:srgbClr val="000000"/>
                </a:solidFill>
              </a:rPr>
              <a:t> – HP je krátkodobá, konjunkturní politika</a:t>
            </a:r>
          </a:p>
          <a:p>
            <a:pPr marL="1371600" indent="-4572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  <a:defRPr/>
            </a:pPr>
            <a:r>
              <a:rPr lang="cs-CZ" sz="2200" b="1" i="1" u="sng" dirty="0">
                <a:solidFill>
                  <a:srgbClr val="307871"/>
                </a:solidFill>
              </a:rPr>
              <a:t>Kontinentální</a:t>
            </a:r>
            <a:r>
              <a:rPr lang="cs-CZ" sz="2200" dirty="0">
                <a:solidFill>
                  <a:srgbClr val="000000"/>
                </a:solidFill>
              </a:rPr>
              <a:t> – HP je konstitutivní, </a:t>
            </a:r>
            <a:r>
              <a:rPr lang="cs-CZ" sz="2200" dirty="0" err="1">
                <a:solidFill>
                  <a:srgbClr val="000000"/>
                </a:solidFill>
              </a:rPr>
              <a:t>systémotvorná</a:t>
            </a:r>
            <a:r>
              <a:rPr lang="cs-CZ" sz="2200" dirty="0">
                <a:solidFill>
                  <a:srgbClr val="000000"/>
                </a:solidFill>
              </a:rPr>
              <a:t> činnost státu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Anglosaský x kontinentální směr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14164"/>
            <a:ext cx="8280400" cy="4006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100" b="1" dirty="0">
                <a:solidFill>
                  <a:srgbClr val="000000"/>
                </a:solidFill>
              </a:rPr>
              <a:t>Shodné znaky obou směrů: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respektování trhu za současného konstatování jeho nedokonalostí,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intervence státu do ekonomiky jsou možné pouze tehdy, jestliže doplňují nebo zdokonalují tržní mechanismus.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 </a:t>
            </a:r>
            <a:r>
              <a:rPr lang="cs-CZ" sz="2100" b="1" dirty="0" smtClean="0">
                <a:solidFill>
                  <a:srgbClr val="000000"/>
                </a:solidFill>
              </a:rPr>
              <a:t>Rozdílné </a:t>
            </a:r>
            <a:r>
              <a:rPr lang="cs-CZ" sz="2100" b="1" dirty="0">
                <a:solidFill>
                  <a:srgbClr val="000000"/>
                </a:solidFill>
              </a:rPr>
              <a:t>znaky obou směrů: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kontinentální směr vidí předmět státní intervence především v </a:t>
            </a:r>
            <a:r>
              <a:rPr lang="cs-CZ" sz="2100" dirty="0" err="1">
                <a:solidFill>
                  <a:srgbClr val="000000"/>
                </a:solidFill>
              </a:rPr>
              <a:t>systémotvorné</a:t>
            </a:r>
            <a:r>
              <a:rPr lang="cs-CZ" sz="2100" dirty="0">
                <a:solidFill>
                  <a:srgbClr val="000000"/>
                </a:solidFill>
              </a:rPr>
              <a:t> činnosti státu, aniž by byla zcela vyloučena jeho regulativní činnost,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dirty="0">
                <a:solidFill>
                  <a:srgbClr val="000000"/>
                </a:solidFill>
              </a:rPr>
              <a:t>anglosaský směr předpokládá, že systém fungování ekonomiky je dán a proto se soustřeďuje na regulativní činnost.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Anglosaský x kontinentální směr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71550"/>
            <a:ext cx="8280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Pro naše ekonomické myšlení je bližší kontinentální přístup k tvorbě HP jak z geopolitického, tak i z historického hlediska (W. </a:t>
            </a:r>
            <a:r>
              <a:rPr lang="cs-CZ" sz="2200" dirty="0" err="1" smtClean="0">
                <a:solidFill>
                  <a:srgbClr val="000000"/>
                </a:solidFill>
              </a:rPr>
              <a:t>Eucken</a:t>
            </a:r>
            <a:r>
              <a:rPr lang="cs-CZ" sz="2200" dirty="0" smtClean="0">
                <a:solidFill>
                  <a:srgbClr val="000000"/>
                </a:solidFill>
              </a:rPr>
              <a:t> - Německo)</a:t>
            </a: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Kontinentální </a:t>
            </a:r>
            <a:r>
              <a:rPr lang="cs-CZ" sz="2200" dirty="0">
                <a:solidFill>
                  <a:srgbClr val="000000"/>
                </a:solidFill>
              </a:rPr>
              <a:t>směr rozeznává dva principy HP: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b="1" i="1" u="sng" dirty="0" smtClean="0">
                <a:solidFill>
                  <a:srgbClr val="307871"/>
                </a:solidFill>
              </a:rPr>
              <a:t>Konstruující</a:t>
            </a:r>
            <a:r>
              <a:rPr lang="cs-CZ" sz="2100" dirty="0" smtClean="0">
                <a:solidFill>
                  <a:srgbClr val="000000"/>
                </a:solidFill>
              </a:rPr>
              <a:t> (</a:t>
            </a:r>
            <a:r>
              <a:rPr lang="cs-CZ" sz="2100" dirty="0" err="1" smtClean="0">
                <a:solidFill>
                  <a:srgbClr val="000000"/>
                </a:solidFill>
              </a:rPr>
              <a:t>systémotvorný</a:t>
            </a:r>
            <a:r>
              <a:rPr lang="cs-CZ" sz="2100" dirty="0" smtClean="0">
                <a:solidFill>
                  <a:srgbClr val="000000"/>
                </a:solidFill>
              </a:rPr>
              <a:t>), </a:t>
            </a:r>
            <a:r>
              <a:rPr lang="cs-CZ" sz="2100" dirty="0">
                <a:solidFill>
                  <a:srgbClr val="000000"/>
                </a:solidFill>
              </a:rPr>
              <a:t>který vytváří hospodářský řád (systém),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100" b="1" i="1" u="sng" dirty="0">
                <a:solidFill>
                  <a:srgbClr val="307871"/>
                </a:solidFill>
              </a:rPr>
              <a:t>R</a:t>
            </a:r>
            <a:r>
              <a:rPr lang="cs-CZ" sz="2100" b="1" i="1" u="sng" dirty="0" smtClean="0">
                <a:solidFill>
                  <a:srgbClr val="307871"/>
                </a:solidFill>
              </a:rPr>
              <a:t>egulativní</a:t>
            </a:r>
            <a:r>
              <a:rPr lang="cs-CZ" sz="2100" dirty="0">
                <a:solidFill>
                  <a:srgbClr val="000000"/>
                </a:solidFill>
              </a:rPr>
              <a:t>, napomáhající udržovat systém schopný fungování.</a:t>
            </a: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6150</TotalTime>
  <Words>1134</Words>
  <Application>Microsoft Office PowerPoint</Application>
  <PresentationFormat>Předvádění na obrazovce (16:9)</PresentationFormat>
  <Paragraphs>358</Paragraphs>
  <Slides>23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SLU</vt:lpstr>
      <vt:lpstr> HOSPODÁŘSKÁ POLITIKA A STÁT</vt:lpstr>
      <vt:lpstr>Obsah prezentace</vt:lpstr>
      <vt:lpstr>Dvojí pojetí hospodářské politiky </vt:lpstr>
      <vt:lpstr>Definice hospodářské politiky </vt:lpstr>
      <vt:lpstr>HP souvisí také s dělbou moci</vt:lpstr>
      <vt:lpstr>Vazby hospodářské politiky</vt:lpstr>
      <vt:lpstr>Vazby hospodářské politiky</vt:lpstr>
      <vt:lpstr>Anglosaský x kontinentální směr </vt:lpstr>
      <vt:lpstr>Anglosaský x kontinentální směr </vt:lpstr>
      <vt:lpstr>Systémotvorná HP</vt:lpstr>
      <vt:lpstr>Regulativní HP</vt:lpstr>
      <vt:lpstr>Regulativní HP</vt:lpstr>
      <vt:lpstr>HP a stát</vt:lpstr>
      <vt:lpstr>Pojetí ekonomické efektivnosti</vt:lpstr>
      <vt:lpstr>Pojetí ekonomické efektivnosti</vt:lpstr>
      <vt:lpstr>Božský byrokrat</vt:lpstr>
      <vt:lpstr>Pojetí sociální spravedlnosti</vt:lpstr>
      <vt:lpstr>Pojetí sociální politiky</vt:lpstr>
      <vt:lpstr>Pojetí stability společnosti</vt:lpstr>
      <vt:lpstr>Racionalita hospodářské politiky </vt:lpstr>
      <vt:lpstr>Racionalita hospodářské politiky </vt:lpstr>
      <vt:lpstr>Politický pragmatismus 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589</cp:revision>
  <dcterms:created xsi:type="dcterms:W3CDTF">2016-07-06T15:42:34Z</dcterms:created>
  <dcterms:modified xsi:type="dcterms:W3CDTF">2019-05-06T13:48:49Z</dcterms:modified>
</cp:coreProperties>
</file>