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403" r:id="rId3"/>
    <p:sldId id="466" r:id="rId4"/>
    <p:sldId id="467" r:id="rId5"/>
    <p:sldId id="473" r:id="rId6"/>
    <p:sldId id="404" r:id="rId7"/>
    <p:sldId id="474" r:id="rId8"/>
    <p:sldId id="442" r:id="rId9"/>
    <p:sldId id="464" r:id="rId10"/>
    <p:sldId id="465" r:id="rId11"/>
    <p:sldId id="472" r:id="rId1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07871"/>
    <a:srgbClr val="000000"/>
    <a:srgbClr val="9F2B2B"/>
    <a:srgbClr val="981E3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680" autoAdjust="0"/>
    <p:restoredTop sz="94306" autoAdjust="0"/>
  </p:normalViewPr>
  <p:slideViewPr>
    <p:cSldViewPr>
      <p:cViewPr varScale="1">
        <p:scale>
          <a:sx n="84" d="100"/>
          <a:sy n="84" d="100"/>
        </p:scale>
        <p:origin x="-725" y="-43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06.05.2019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23492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073382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073382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857431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857431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459743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972161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40379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34200" y="209550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04800" y="742950"/>
            <a:ext cx="5616624" cy="338437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762000" y="1428751"/>
            <a:ext cx="4572000" cy="220980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r>
              <a:rPr lang="cs-CZ" sz="3200" b="1" dirty="0" smtClean="0">
                <a:solidFill>
                  <a:schemeClr val="bg1"/>
                </a:solidFill>
              </a:rPr>
              <a:t/>
            </a:r>
            <a:br>
              <a:rPr lang="cs-CZ" sz="3200" b="1" dirty="0" smtClean="0">
                <a:solidFill>
                  <a:schemeClr val="bg1"/>
                </a:solidFill>
              </a:rPr>
            </a:br>
            <a:r>
              <a:rPr lang="cs-CZ" sz="3200" b="1" dirty="0" smtClean="0">
                <a:solidFill>
                  <a:schemeClr val="bg1"/>
                </a:solidFill>
              </a:rPr>
              <a:t>PROCES TVORBY HOSPODÁŘSKÉ POLITIKY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791200" y="2876550"/>
            <a:ext cx="2960111" cy="11521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Teorie hospodářské politiky</a:t>
            </a:r>
          </a:p>
          <a:p>
            <a:pPr algn="r"/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č. 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Náklady konsensu (kompromisu)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2400" y="666750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S nákladovou analýzou souhlasu přišli v rámci rozvoje teorie veřejné volby představitelé tzv. chicagské školy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Náklady na dosažení konsensu (kompromisu) můžeme rozdělit na: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Externí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Interní (náklad souhlasu</a:t>
            </a:r>
            <a:r>
              <a:rPr lang="cs-CZ" sz="2000" dirty="0" smtClean="0">
                <a:solidFill>
                  <a:srgbClr val="000000"/>
                </a:solidFill>
              </a:rPr>
              <a:t>)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  <a:tabLst>
                <a:tab pos="1371600" algn="l"/>
              </a:tabLst>
            </a:pPr>
            <a:r>
              <a:rPr lang="cs-CZ" sz="2000" b="1" i="1" u="sng" dirty="0" smtClean="0">
                <a:solidFill>
                  <a:srgbClr val="307871"/>
                </a:solidFill>
              </a:rPr>
              <a:t>Externí </a:t>
            </a:r>
            <a:r>
              <a:rPr lang="cs-CZ" sz="2000" b="1" i="1" u="sng" dirty="0" smtClean="0">
                <a:solidFill>
                  <a:srgbClr val="307871"/>
                </a:solidFill>
              </a:rPr>
              <a:t>náklady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Vznikají těm, kteří nejsou schopni samotné jednání </a:t>
            </a:r>
            <a:r>
              <a:rPr lang="cs-CZ" sz="2000" dirty="0" smtClean="0">
                <a:solidFill>
                  <a:srgbClr val="000000"/>
                </a:solidFill>
              </a:rPr>
              <a:t>ovlivnit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Tyto náklady ponesou všichni, aniž by se účastnili hlasování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S rostoucím počtem hlasujících </a:t>
            </a:r>
            <a:r>
              <a:rPr lang="cs-CZ" sz="2000" dirty="0" smtClean="0">
                <a:solidFill>
                  <a:srgbClr val="000000"/>
                </a:solidFill>
              </a:rPr>
              <a:t>klesají</a:t>
            </a:r>
            <a:endParaRPr lang="cs-CZ" sz="20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  <a:tabLst>
                <a:tab pos="1371600" algn="l"/>
              </a:tabLst>
            </a:pPr>
            <a:r>
              <a:rPr lang="cs-CZ" sz="2000" b="1" i="1" u="sng" dirty="0" smtClean="0">
                <a:solidFill>
                  <a:srgbClr val="307871"/>
                </a:solidFill>
              </a:rPr>
              <a:t>Interní náklady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Jsou to náklady spojené s </a:t>
            </a:r>
            <a:r>
              <a:rPr lang="cs-CZ" sz="2000" dirty="0" smtClean="0">
                <a:solidFill>
                  <a:srgbClr val="000000"/>
                </a:solidFill>
              </a:rPr>
              <a:t>realizací rozhodnutí ale také s vyjednáváním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S rostoucím počtem hlasujících rostou</a:t>
            </a:r>
            <a:endParaRPr lang="cs-CZ" sz="2000" dirty="0" smtClean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261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987574"/>
            <a:ext cx="8496944" cy="3672408"/>
          </a:xfrm>
        </p:spPr>
        <p:txBody>
          <a:bodyPr/>
          <a:lstStyle/>
          <a:p>
            <a:pPr algn="ctr">
              <a:spcBef>
                <a:spcPts val="1800"/>
              </a:spcBef>
              <a:spcAft>
                <a:spcPts val="3000"/>
              </a:spcAft>
            </a:pPr>
            <a:r>
              <a:rPr lang="cs-CZ" sz="3200" b="1" dirty="0" smtClean="0">
                <a:solidFill>
                  <a:srgbClr val="307871"/>
                </a:solidFill>
              </a:rPr>
              <a:t/>
            </a:r>
            <a:br>
              <a:rPr lang="cs-CZ" sz="3200" b="1" dirty="0" smtClean="0">
                <a:solidFill>
                  <a:srgbClr val="307871"/>
                </a:solidFill>
              </a:rPr>
            </a:br>
            <a:r>
              <a:rPr lang="cs-CZ" sz="3200" b="1" dirty="0">
                <a:solidFill>
                  <a:srgbClr val="307871"/>
                </a:solidFill>
              </a:rPr>
              <a:t/>
            </a:r>
            <a:br>
              <a:rPr lang="cs-CZ" sz="3200" b="1" dirty="0">
                <a:solidFill>
                  <a:srgbClr val="307871"/>
                </a:solidFill>
              </a:rPr>
            </a:br>
            <a:r>
              <a:rPr lang="cs-CZ" sz="3200" b="1" dirty="0" smtClean="0">
                <a:solidFill>
                  <a:srgbClr val="307871"/>
                </a:solidFill>
              </a:rPr>
              <a:t>Děkuji za pozornost a přeji hezký den</a:t>
            </a:r>
            <a:br>
              <a:rPr lang="cs-CZ" sz="3200" b="1" dirty="0" smtClean="0">
                <a:solidFill>
                  <a:srgbClr val="307871"/>
                </a:solidFill>
              </a:rPr>
            </a:br>
            <a:r>
              <a:rPr lang="cs-CZ" sz="3200" b="1" dirty="0" smtClean="0">
                <a:solidFill>
                  <a:srgbClr val="307871"/>
                </a:solidFill>
              </a:rPr>
              <a:t/>
            </a:r>
            <a:br>
              <a:rPr lang="cs-CZ" sz="3200" b="1" dirty="0" smtClean="0">
                <a:solidFill>
                  <a:srgbClr val="307871"/>
                </a:solidFill>
              </a:rPr>
            </a:br>
            <a:r>
              <a:rPr lang="cs-CZ" sz="4400" b="1" dirty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4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>
                <a:solidFill>
                  <a:srgbClr val="307871"/>
                </a:solidFill>
              </a:rPr>
              <a:pPr/>
              <a:t>11</a:t>
            </a:fld>
            <a:endParaRPr lang="cs-CZ" dirty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276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sz="2800" b="1" dirty="0" smtClean="0"/>
              <a:t>Obsah prezentace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2400" y="895350"/>
            <a:ext cx="8280400" cy="3657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Vymezení pojmu</a:t>
            </a:r>
            <a:endParaRPr lang="cs-CZ" sz="24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Metody </a:t>
            </a:r>
            <a:r>
              <a:rPr lang="cs-CZ" sz="2400" dirty="0" smtClean="0">
                <a:solidFill>
                  <a:srgbClr val="000000"/>
                </a:solidFill>
              </a:rPr>
              <a:t>ovlivňování realizace hospodářské </a:t>
            </a:r>
            <a:r>
              <a:rPr lang="cs-CZ" sz="2400" dirty="0" smtClean="0">
                <a:solidFill>
                  <a:srgbClr val="000000"/>
                </a:solidFill>
              </a:rPr>
              <a:t>politiky</a:t>
            </a:r>
            <a:endParaRPr lang="cs-CZ" sz="24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Konsensus a možnosti jeho dosahování</a:t>
            </a:r>
            <a:endParaRPr lang="cs-CZ" sz="24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Proces vyjednávání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Kompromis</a:t>
            </a:r>
            <a:endParaRPr lang="cs-CZ" sz="24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Náklady dosažení konsensu (kompromisu)</a:t>
            </a:r>
            <a:endParaRPr lang="cs-CZ" sz="2400" dirty="0">
              <a:solidFill>
                <a:srgbClr val="000000"/>
              </a:solidFill>
            </a:endParaRPr>
          </a:p>
          <a:p>
            <a:pPr marL="457200" indent="-457200">
              <a:buNone/>
            </a:pPr>
            <a:endParaRPr lang="cs-CZ" sz="2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Proces tvorby hospodářské politiky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6200" y="742950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Za tvorbu hospodářské politiky v podmínkách parlamentní demokracie odpovídá parlament a vláda, ale  skutečnými tvůrci jsou politické strany.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Vliv </a:t>
            </a:r>
            <a:r>
              <a:rPr lang="cs-CZ" sz="2200" dirty="0" smtClean="0">
                <a:solidFill>
                  <a:srgbClr val="000000"/>
                </a:solidFill>
              </a:rPr>
              <a:t>mají také různé zájmové svazy a skupiny, lobby a neziskové organizace</a:t>
            </a:r>
            <a:r>
              <a:rPr lang="cs-CZ" sz="2200" dirty="0" smtClean="0">
                <a:solidFill>
                  <a:srgbClr val="000000"/>
                </a:solidFill>
              </a:rPr>
              <a:t>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Nejčastěji užívané metody ovlivňování realizace hospodářské politiky</a:t>
            </a:r>
            <a:r>
              <a:rPr lang="cs-CZ" sz="2200" dirty="0" smtClean="0">
                <a:solidFill>
                  <a:srgbClr val="000000"/>
                </a:solidFill>
              </a:rPr>
              <a:t>:</a:t>
            </a:r>
            <a:endParaRPr lang="cs-CZ" sz="2200" dirty="0" smtClean="0">
              <a:solidFill>
                <a:srgbClr val="000000"/>
              </a:solidFill>
            </a:endParaRP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100" dirty="0" smtClean="0">
                <a:solidFill>
                  <a:srgbClr val="000000"/>
                </a:solidFill>
              </a:rPr>
              <a:t>neformální, neinstitucionalizované ovlivňování (osobní kontakty),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100" dirty="0" smtClean="0">
                <a:solidFill>
                  <a:srgbClr val="000000"/>
                </a:solidFill>
              </a:rPr>
              <a:t>formální, institucionalizované ovlivňování (představitelé zájmové organizace jsou členy určité politické strany),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560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Konsensus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0249" y="895350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Základním předpokladem pro přijetí jakéhokoliv rozhodnutí pro tvorbu hospodářské politiky je shoda (konsensus) aktérů HP</a:t>
            </a:r>
            <a:r>
              <a:rPr lang="cs-CZ" sz="2200" dirty="0" smtClean="0">
                <a:solidFill>
                  <a:srgbClr val="000000"/>
                </a:solidFill>
              </a:rPr>
              <a:t>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Konsensus je možno použít, jestliže: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100" dirty="0" smtClean="0">
                <a:solidFill>
                  <a:srgbClr val="000000"/>
                </a:solidFill>
              </a:rPr>
              <a:t>je dostatek času na rozhodování, 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100" dirty="0" smtClean="0">
                <a:solidFill>
                  <a:srgbClr val="000000"/>
                </a:solidFill>
              </a:rPr>
              <a:t>pro úspěšný výsledek je nutná podpora všech zúčastněných stran.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Při dosahování konsensu je třeba: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100" dirty="0" smtClean="0">
                <a:solidFill>
                  <a:srgbClr val="000000"/>
                </a:solidFill>
              </a:rPr>
              <a:t>správně identifikovat rozhodnutí, které je potřeba přijmout, nebo problém, který je potřeba vyřešit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100" dirty="0" smtClean="0">
                <a:solidFill>
                  <a:srgbClr val="000000"/>
                </a:solidFill>
              </a:rPr>
              <a:t>jasně identifikovat svůj postoj k řešení problému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dobře vysvětlit svůj názor tak, aby ostatní účastníci mohli pochopit pohnutky, které k tomuto názoru vedou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pozorně naslouchat názorům a pocitům ostatních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být připraven upravit svůj postoj na základě informací a porozumění argumentům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vyhnout se výsledku vítěz-poražený, odlišnost postojů má svou cenu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změnit navrhované řešení tak, aby jej mohli ostatní podpořit, nepokoušet se měnit mysl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uvědomit si, že dosažení konsensu je obtížné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není možné, aby byl proces hledání konsensu narušován jedinou stranou, která je proti a zároveň není schopná navrhnout alternativu, která může být ostatními akceptovaná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568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Konsensus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42950"/>
            <a:ext cx="8534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Při </a:t>
            </a:r>
            <a:r>
              <a:rPr lang="cs-CZ" sz="2200" dirty="0" smtClean="0">
                <a:solidFill>
                  <a:srgbClr val="000000"/>
                </a:solidFill>
              </a:rPr>
              <a:t>dosahování konsensu je třeba:</a:t>
            </a:r>
            <a:endParaRPr lang="cs-CZ" sz="2000" dirty="0" smtClean="0">
              <a:solidFill>
                <a:srgbClr val="000000"/>
              </a:solidFill>
            </a:endParaRPr>
          </a:p>
          <a:p>
            <a:pPr marL="1144588" indent="-401638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dobře </a:t>
            </a:r>
            <a:r>
              <a:rPr lang="cs-CZ" sz="2000" dirty="0" smtClean="0">
                <a:solidFill>
                  <a:srgbClr val="000000"/>
                </a:solidFill>
              </a:rPr>
              <a:t>vysvětlit svůj názor tak, aby ostatní účastníci mohli pochopit pohnutky, které k tomuto názoru vedou </a:t>
            </a:r>
          </a:p>
          <a:p>
            <a:pPr marL="1144588" indent="-401638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pozorně naslouchat názorům a pocitům ostatních </a:t>
            </a:r>
          </a:p>
          <a:p>
            <a:pPr marL="1144588" indent="-401638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být připraven upravit svůj postoj na základě informací a porozumění argumentům</a:t>
            </a:r>
          </a:p>
          <a:p>
            <a:pPr marL="1144588" indent="-401638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vyhnout se výsledku vítěz-poražený, odlišnost postojů má svou cenu </a:t>
            </a:r>
          </a:p>
          <a:p>
            <a:pPr marL="1144588" indent="-401638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změnit navrhované řešení tak, aby jej mohli ostatní podpořit, nepokoušet se měnit mysl</a:t>
            </a:r>
          </a:p>
          <a:p>
            <a:pPr marL="1144588" indent="-401638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uvědomit si, že dosažení konsensu je obtížné </a:t>
            </a:r>
          </a:p>
          <a:p>
            <a:pPr marL="1144588" indent="-401638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není možné, aby byl proces hledání konsensu narušován jedinou stranou, která je proti a zároveň není schopná navrhnout alternativu, která může být ostatními akceptovaná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568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Proces vyjednávání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6200" y="819150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Pro vyjednávání vždy platí, že jeho průběh a výsledky ovlivňují tři základní parametry – moc, informace a čas.</a:t>
            </a: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Výchozí </a:t>
            </a:r>
            <a:r>
              <a:rPr lang="cs-CZ" sz="2200" dirty="0" smtClean="0">
                <a:solidFill>
                  <a:srgbClr val="000000"/>
                </a:solidFill>
              </a:rPr>
              <a:t>pozice v procesu vyjednávání. Na počátku jednání mají vyjednávací strany určité postavení, </a:t>
            </a:r>
            <a:r>
              <a:rPr lang="cs-CZ" sz="2200" b="1" i="1" dirty="0" smtClean="0">
                <a:solidFill>
                  <a:srgbClr val="307871"/>
                </a:solidFill>
              </a:rPr>
              <a:t>moc</a:t>
            </a:r>
            <a:r>
              <a:rPr lang="cs-CZ" sz="2200" dirty="0" smtClean="0">
                <a:solidFill>
                  <a:srgbClr val="000000"/>
                </a:solidFill>
              </a:rPr>
              <a:t> a váhu</a:t>
            </a: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V průběhu jednání se tato pozice mění – může se měnit samotná moc a to i pod vlivem informací a </a:t>
            </a:r>
            <a:r>
              <a:rPr lang="cs-CZ" sz="2200" b="1" i="1" dirty="0" smtClean="0">
                <a:solidFill>
                  <a:srgbClr val="307871"/>
                </a:solidFill>
              </a:rPr>
              <a:t>času</a:t>
            </a:r>
            <a:r>
              <a:rPr lang="cs-CZ" sz="2200" dirty="0" smtClean="0">
                <a:solidFill>
                  <a:srgbClr val="000000"/>
                </a:solidFill>
              </a:rPr>
              <a:t>, které mají vyjednávací strany k dispozici. </a:t>
            </a: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b="1" i="1" dirty="0" smtClean="0">
                <a:solidFill>
                  <a:srgbClr val="307871"/>
                </a:solidFill>
              </a:rPr>
              <a:t>Informace</a:t>
            </a:r>
            <a:r>
              <a:rPr lang="cs-CZ" sz="2200" dirty="0" smtClean="0">
                <a:solidFill>
                  <a:srgbClr val="000000"/>
                </a:solidFill>
              </a:rPr>
              <a:t> se týkají vlastních zájmů a cílů, jejich změn, jejich důležitosti a důsledků, které by mohlo mít jejich prosazení nebo obětování. </a:t>
            </a: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Proces vyjednávání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42950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Čas (časový termín), ve kterém by se mělo shody dosáhnout, je: </a:t>
            </a:r>
            <a:r>
              <a:rPr lang="cs-CZ" sz="2200" dirty="0" smtClean="0">
                <a:solidFill>
                  <a:srgbClr val="000000"/>
                </a:solidFill>
              </a:rPr>
              <a:t>dán </a:t>
            </a:r>
            <a:r>
              <a:rPr lang="cs-CZ" sz="2200" dirty="0" smtClean="0">
                <a:solidFill>
                  <a:srgbClr val="000000"/>
                </a:solidFill>
              </a:rPr>
              <a:t>objektivně zvenčí, </a:t>
            </a:r>
            <a:r>
              <a:rPr lang="cs-CZ" sz="2200" dirty="0" smtClean="0">
                <a:solidFill>
                  <a:srgbClr val="000000"/>
                </a:solidFill>
              </a:rPr>
              <a:t>nebo </a:t>
            </a:r>
            <a:r>
              <a:rPr lang="cs-CZ" sz="2200" dirty="0" smtClean="0">
                <a:solidFill>
                  <a:srgbClr val="000000"/>
                </a:solidFill>
              </a:rPr>
              <a:t>ho mohou vyjednávací strany svým jednáním ovlivnit. 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Každá </a:t>
            </a:r>
            <a:r>
              <a:rPr lang="cs-CZ" sz="2200" dirty="0" smtClean="0">
                <a:solidFill>
                  <a:srgbClr val="000000"/>
                </a:solidFill>
              </a:rPr>
              <a:t>ze stran uplatňuje během vyjednávání svou strategii a taktiku a jednání končí v okamžiku, kdy se podaří sladit zájmy jednajících stran. </a:t>
            </a: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Zkoumání procesu vyjednávání, jeho vyhodnocování a hledání zákonitostí a metod je aktuálním předmětem výzkumu řady společenských věd – teorie her pro potřeby psychologie, sociologie, business science (joint </a:t>
            </a:r>
            <a:r>
              <a:rPr lang="cs-CZ" sz="2200" dirty="0" err="1" smtClean="0">
                <a:solidFill>
                  <a:srgbClr val="000000"/>
                </a:solidFill>
              </a:rPr>
              <a:t>venture</a:t>
            </a:r>
            <a:r>
              <a:rPr lang="cs-CZ" sz="2200" dirty="0" smtClean="0">
                <a:solidFill>
                  <a:srgbClr val="000000"/>
                </a:solidFill>
              </a:rPr>
              <a:t> nebo vyjednávání s odbory, teorie řízení a teorie veřejné volby pro potřeby politické ekonomie a </a:t>
            </a:r>
            <a:r>
              <a:rPr lang="cs-CZ" sz="2200" dirty="0" smtClean="0">
                <a:solidFill>
                  <a:srgbClr val="000000"/>
                </a:solidFill>
              </a:rPr>
              <a:t>politologie)</a:t>
            </a: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Kompromis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971550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Není-li možno dosáhnout konsensu, pak v procesu vyjednávání je jedinou metodou společné tvorby záměrů hospodářské politiky uzavření kompromisu (druhé nejlepší řešení).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Kompromis </a:t>
            </a:r>
            <a:r>
              <a:rPr lang="cs-CZ" sz="2200" dirty="0" smtClean="0">
                <a:solidFill>
                  <a:srgbClr val="000000"/>
                </a:solidFill>
              </a:rPr>
              <a:t>neznamená optimální způsob řešení sporů, neboť ve skutečnosti představuje ústupek nebo nenaplnění očekávání žádné z vyjednávajících stran.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574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Vytvoření konsensu (kompromisu)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2020" y="742950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Vytvoření konsensu (kompromisu) v hospodářské politice závisí na těchto skutečnostech: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ve společnosti musí existovat minimální míra pospolitosti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ideologicky podmíněná rigidita hodnotových představ a zájmů činí tvorbu konsensu (kompromisu) nemožnou,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mechanismus vyjednávání a dohody může fungovat jen tehdy, pokud daná společnost je přístupná k diskusi a ke kompromisům,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ve společnosti existují vedoucí osobnosti, které navrženou koncepci hospodářské politiky formulují a prezentují,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err="1" smtClean="0">
                <a:solidFill>
                  <a:srgbClr val="000000"/>
                </a:solidFill>
              </a:rPr>
              <a:t>institucionalizace</a:t>
            </a:r>
            <a:r>
              <a:rPr lang="cs-CZ" sz="2000" dirty="0" smtClean="0">
                <a:solidFill>
                  <a:srgbClr val="000000"/>
                </a:solidFill>
              </a:rPr>
              <a:t> procesů informací, komunikací, diskuse, vyjednávání, hlasování a koordinace vytvoření konsensu resp. kompromisu výrazně napomáhají.</a:t>
            </a: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659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6175</TotalTime>
  <Words>670</Words>
  <Application>Microsoft Office PowerPoint</Application>
  <PresentationFormat>Předvádění na obrazovce (16:9)</PresentationFormat>
  <Paragraphs>162</Paragraphs>
  <Slides>11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SLU</vt:lpstr>
      <vt:lpstr> PROCES TVORBY HOSPODÁŘSKÉ POLITIKY</vt:lpstr>
      <vt:lpstr>Obsah prezentace</vt:lpstr>
      <vt:lpstr>Proces tvorby hospodářské politiky</vt:lpstr>
      <vt:lpstr>Konsensus</vt:lpstr>
      <vt:lpstr>Konsensus</vt:lpstr>
      <vt:lpstr>Proces vyjednávání</vt:lpstr>
      <vt:lpstr>Proces vyjednávání</vt:lpstr>
      <vt:lpstr>Kompromis</vt:lpstr>
      <vt:lpstr>Vytvoření konsensu (kompromisu)</vt:lpstr>
      <vt:lpstr>Náklady konsensu (kompromisu)</vt:lpstr>
      <vt:lpstr>  Děkuji za pozornost a přeji hezký den  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eva</cp:lastModifiedBy>
  <cp:revision>601</cp:revision>
  <dcterms:created xsi:type="dcterms:W3CDTF">2016-07-06T15:42:34Z</dcterms:created>
  <dcterms:modified xsi:type="dcterms:W3CDTF">2019-05-06T21:45:15Z</dcterms:modified>
</cp:coreProperties>
</file>