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403" r:id="rId3"/>
    <p:sldId id="466" r:id="rId4"/>
    <p:sldId id="490" r:id="rId5"/>
    <p:sldId id="371" r:id="rId6"/>
    <p:sldId id="404" r:id="rId7"/>
    <p:sldId id="465" r:id="rId8"/>
    <p:sldId id="491" r:id="rId9"/>
    <p:sldId id="492" r:id="rId10"/>
    <p:sldId id="493" r:id="rId11"/>
    <p:sldId id="494" r:id="rId12"/>
    <p:sldId id="495" r:id="rId13"/>
    <p:sldId id="479" r:id="rId14"/>
    <p:sldId id="447" r:id="rId15"/>
    <p:sldId id="496" r:id="rId16"/>
    <p:sldId id="497" r:id="rId17"/>
    <p:sldId id="498" r:id="rId18"/>
    <p:sldId id="499" r:id="rId19"/>
    <p:sldId id="470" r:id="rId20"/>
    <p:sldId id="471" r:id="rId21"/>
    <p:sldId id="480" r:id="rId22"/>
    <p:sldId id="500" r:id="rId23"/>
    <p:sldId id="501" r:id="rId24"/>
    <p:sldId id="502" r:id="rId25"/>
    <p:sldId id="472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6846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4585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4585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4585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4585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56705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492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4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8681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FB8AB-BFC1-44AC-838A-9ECE299A2630}" type="datetime1">
              <a:rPr lang="cs-CZ"/>
              <a:pPr>
                <a:defRPr/>
              </a:pPr>
              <a:t>12.05.2019</a:t>
            </a:fld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4686300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2995-B39F-4CDA-8CA6-9467C82FD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4686300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810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572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cap="all" dirty="0" smtClean="0">
                <a:solidFill>
                  <a:schemeClr val="bg1"/>
                </a:solidFill>
              </a:rPr>
              <a:t/>
            </a:r>
            <a:br>
              <a:rPr lang="cs-CZ" sz="3200" b="1" cap="all" dirty="0" smtClean="0">
                <a:solidFill>
                  <a:schemeClr val="bg1"/>
                </a:solidFill>
              </a:rPr>
            </a:br>
            <a:r>
              <a:rPr lang="cs-CZ" sz="3200" b="1" cap="all" dirty="0" smtClean="0">
                <a:solidFill>
                  <a:schemeClr val="bg1"/>
                </a:solidFill>
              </a:rPr>
              <a:t>ZÁJMOVÉ </a:t>
            </a:r>
            <a:br>
              <a:rPr lang="cs-CZ" sz="3200" b="1" cap="all" dirty="0" smtClean="0">
                <a:solidFill>
                  <a:schemeClr val="bg1"/>
                </a:solidFill>
              </a:rPr>
            </a:br>
            <a:r>
              <a:rPr lang="cs-CZ" sz="3200" b="1" cap="all" dirty="0" smtClean="0">
                <a:solidFill>
                  <a:schemeClr val="bg1"/>
                </a:solidFill>
              </a:rPr>
              <a:t>SKUPINY</a:t>
            </a:r>
            <a:endParaRPr lang="cs-CZ" sz="3200" b="1" cap="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9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Neokorporativní model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Malý počet zájmových skupin, reprezentují většinou jen největší zájmy (přednostně v oblasti ekonomické).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Existence regulovaného prostředí zájmových skupin  nekonkurenční model.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Důraz je kladen na organizační strukturu, hierarchicky uspořádanou, těžištěm je malé mocenské centrum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Záruka, že představitelé skupin jsou jejich legitimními reprezentanty, mohou skupinu zastupovat při jednáních s jinými skupinami a státem.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Stěžejní prvek: překrývání zájmů jednotlivých skupin - nesoutěživá kooperace mezi jednotlivými skupinami a jejich aktéry.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Aktivity zájmových skupin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Prezentace zájmů svých členů na veřejnosti,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zapojování občanů do politického života,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šíření cíleně orientovaných informací,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monitorování vládního programu,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veřejná kontrola exekutivy (překračování pravomocí),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uplatňování přímo své moci na trhu za účelem redistribuce zisku ve prospěch zájmové skupiny (omezování konkurence),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finanční podpora politických stran,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účast členů zájmové skupiny přímo v komisích řešících danou problematiku (účast na dialogu),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organizování násilných akcí (občanská neposlušnost, stávka, hrozba násilí apod.),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smtClean="0">
                <a:solidFill>
                  <a:srgbClr val="000000"/>
                </a:solidFill>
              </a:rPr>
              <a:t>lobbing.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Nejznámější a nejvýznamnější zájmové skupiny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0010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odborové svazy a samostatné odborové organizace – většinou se spojují do zastřešujících organizací s celostátní působností,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důchodci,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ženské, mládežnické a dětské organizace,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sdružení pěstitelů, chovatelů, sportovní kluby a svazy,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organizace zdravotně postižených, veteránů, ochrany přírody,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svazy podnikatelů, svazy zaměstnavatelů,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profesní sdružení, profesní komory, tovaryšstva, cechy či asociace,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církve.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26288" cy="507703"/>
          </a:xfrm>
        </p:spPr>
        <p:txBody>
          <a:bodyPr/>
          <a:lstStyle/>
          <a:p>
            <a:r>
              <a:rPr lang="pl-PL" sz="2600" b="1" dirty="0" smtClean="0"/>
              <a:t>Regulace zájmových skupin vládou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000" dirty="0" smtClean="0">
                <a:solidFill>
                  <a:srgbClr val="000000"/>
                </a:solidFill>
              </a:rPr>
              <a:t>Vláda, která využívá činnosti zájmových skupin, by měla čelit nebezpečí jednostranné orientace silných zájmových skupin zákonnou úpravou jejich působení: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podporovat konkurenci v konstituování zájmových skupin,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omezovat vliv státní exekutivy přenosem rozhodování na profesní komory, nezávislé komise či rozhodčí výbory,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využitím jiných mechanismů rozhodování (např. zákony o ochraně hospodářské soutěže),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podporou vzniku takových zájmových skupin, které by bez vnější pomoci vznikaly obtížně (důchodci, spotřebitelé),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zákonným omezením pravomocí dominantních zájmových skupin,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zpřístupněním informací, které poskytují zájmové skupiny veřejnosti,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podporou získávání konkurenčních informací z nezávislých zdrojů,</a:t>
            </a:r>
          </a:p>
          <a:p>
            <a:pPr marL="973138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1900" dirty="0" smtClean="0">
                <a:solidFill>
                  <a:srgbClr val="000000"/>
                </a:solidFill>
              </a:rPr>
              <a:t>vytvářením prostředí, které by odsuzovalo kontakty politiků se zájmovými skupinami.</a:t>
            </a: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Zájmové skupiny vs. politické strany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0010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Administrativní štáb → úkolem je zastupovat svaz - potřeba aparátu ke zprostředkování zájmu.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Totéž platí pro politické strany → zprostředkování stranických zájmů.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Pole působnosti zájmových skupin a politických stran se překrývají.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Jinak jde ale o dvě samostatné skupiny.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Zájmové skupiny vs. politické strany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534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Politická strana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cíl: prosadit zájem v mocenském aparátu státu jako záležitost ve veřejném zájmu,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potřebuje své zástupce v ústavních orgánech státu,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usiluje o podíl na moci.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Zájmové skupiny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aktér specifického typu,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primárně zprostředkující funkce,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neusiluje o přímý podíl na státní moci,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nenesou přímou odpovědnost za politická rozhodnutí,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nejsou tedy formálními politickými stranami, i když se snaží ovlivnit veřejnou politiku.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Zájmové skupiny vs. nátlakové skupiny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534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Zájmové skupiny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reprezentace ekonomických zájmů,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jde o zájmy určité úzce vymezené sféry společnosti → skupiny orientované na obhajobu zájmů zaměstnanců, zaměstnavatelů, svobodných profesí (umělci, lékaři, právníci, architekti), pracovníků v zemědělství apod.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Nátlakové skupiny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reprezentace zájmů v oblasti ideologie,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jde o zájmy definované jako zájmy všech (blaho všech) členů společnosti - reprezentanti zájmů konfesně vymezených skupin: skupiny věřících, církevní organizace, </a:t>
            </a:r>
            <a:r>
              <a:rPr lang="cs-CZ" sz="2000" dirty="0" err="1" smtClean="0">
                <a:solidFill>
                  <a:srgbClr val="000000"/>
                </a:solidFill>
              </a:rPr>
              <a:t>organizace</a:t>
            </a:r>
            <a:r>
              <a:rPr lang="cs-CZ" sz="2000" dirty="0" smtClean="0">
                <a:solidFill>
                  <a:srgbClr val="000000"/>
                </a:solidFill>
              </a:rPr>
              <a:t> na obhajobu lidských práv, organizace na  ochranu životního prostředí, hnutí proti rasismu a různým formám diskriminace apod.</a:t>
            </a: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Trendy současného vývoje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534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900" dirty="0" smtClean="0">
                <a:solidFill>
                  <a:srgbClr val="000000"/>
                </a:solidFill>
              </a:rPr>
              <a:t>Počet aktivních nátlakových organizací stále roste, jejich působení se rozšiřuje.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900" dirty="0" smtClean="0">
                <a:solidFill>
                  <a:srgbClr val="000000"/>
                </a:solidFill>
              </a:rPr>
              <a:t>Stávající zájmové skupiny se výrazně politicky angažují a staly se tak pro vládní politiku nepostradatelnými.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900" dirty="0" smtClean="0">
                <a:solidFill>
                  <a:srgbClr val="000000"/>
                </a:solidFill>
              </a:rPr>
              <a:t>Propojení zájmových a nátlakových skupin s vládou - posilování vazby na státní instituce; naopak vazby k občanské společnosti (reprezentace jejich zájmů) se výrazně oslabují. 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900" dirty="0" smtClean="0">
                <a:solidFill>
                  <a:srgbClr val="000000"/>
                </a:solidFill>
              </a:rPr>
              <a:t>Vznik formalizovaných kontaktů mezi státními institucemi a zájmovými skupinami.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900" dirty="0" smtClean="0">
                <a:solidFill>
                  <a:srgbClr val="000000"/>
                </a:solidFill>
              </a:rPr>
              <a:t>Silná orientace na politické strany, využívání jejich vlivu a postavení k prosazení svých zájmů, k ovlivňování politiky státu: 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1900" dirty="0" smtClean="0">
                <a:solidFill>
                  <a:srgbClr val="000000"/>
                </a:solidFill>
              </a:rPr>
              <a:t>často kontakty přímo s poslanci, jež pak hájí zájmy skupin (lobbování). 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1900" dirty="0" smtClean="0">
                <a:solidFill>
                  <a:srgbClr val="000000"/>
                </a:solidFill>
              </a:rPr>
              <a:t>finanční podpora politickým stranám.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1900" dirty="0" smtClean="0">
                <a:solidFill>
                  <a:srgbClr val="000000"/>
                </a:solidFill>
              </a:rPr>
              <a:t>zařazování členů skupin na kandidátní listiny (např. členové odborů) apod.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368480" cy="50770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Vztah zájmových skupin k politice</a:t>
            </a: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87BE-6F84-47CA-9B74-DEE5B254FC40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203575" y="2759869"/>
            <a:ext cx="252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Zájmové skupiny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250825" y="1924050"/>
            <a:ext cx="865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Stát: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4925" y="3436144"/>
            <a:ext cx="1584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chemeClr val="hlink"/>
                </a:solidFill>
              </a:rPr>
              <a:t>Občanská společnost:</a:t>
            </a: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755650" y="2928938"/>
            <a:ext cx="2159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>
            <a:off x="5868988" y="2931319"/>
            <a:ext cx="2159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2300289" y="1221582"/>
            <a:ext cx="1296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rgbClr val="000000"/>
                </a:solidFill>
              </a:rPr>
              <a:t>parlament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5292726" y="1221582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solidFill>
                  <a:srgbClr val="000000"/>
                </a:solidFill>
              </a:rPr>
              <a:t>veřejná správa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2339976" y="3970735"/>
            <a:ext cx="18716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hlink"/>
                </a:solidFill>
              </a:rPr>
              <a:t>politické strany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5292726" y="3975497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hlink"/>
                </a:solidFill>
              </a:rPr>
              <a:t>masová média</a:t>
            </a:r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 flipH="1" flipV="1">
            <a:off x="3492500" y="1977629"/>
            <a:ext cx="935038" cy="70246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 flipV="1">
            <a:off x="4859339" y="1977629"/>
            <a:ext cx="936625" cy="70246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H="1">
            <a:off x="3367088" y="3165873"/>
            <a:ext cx="1008062" cy="70246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4878389" y="3165872"/>
            <a:ext cx="1152525" cy="75604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Text Box 17"/>
          <p:cNvSpPr txBox="1">
            <a:spLocks noChangeArrowheads="1"/>
          </p:cNvSpPr>
          <p:nvPr/>
        </p:nvSpPr>
        <p:spPr bwMode="auto">
          <a:xfrm>
            <a:off x="2339975" y="4245769"/>
            <a:ext cx="21605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finanční podpora stran</a:t>
            </a:r>
          </a:p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podpora určitých kandidátů</a:t>
            </a:r>
          </a:p>
        </p:txBody>
      </p:sp>
      <p:sp>
        <p:nvSpPr>
          <p:cNvPr id="22547" name="Text Box 18"/>
          <p:cNvSpPr txBox="1">
            <a:spLocks noChangeArrowheads="1"/>
          </p:cNvSpPr>
          <p:nvPr/>
        </p:nvSpPr>
        <p:spPr bwMode="auto">
          <a:xfrm>
            <a:off x="5291138" y="4245769"/>
            <a:ext cx="26654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šíření určitého názoru (konference, diskusní pořady apod.)</a:t>
            </a:r>
          </a:p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přímé akce (stávky, demonstrace)</a:t>
            </a:r>
          </a:p>
        </p:txBody>
      </p:sp>
      <p:sp>
        <p:nvSpPr>
          <p:cNvPr id="22548" name="Text Box 19"/>
          <p:cNvSpPr txBox="1">
            <a:spLocks noChangeArrowheads="1"/>
          </p:cNvSpPr>
          <p:nvPr/>
        </p:nvSpPr>
        <p:spPr bwMode="auto">
          <a:xfrm>
            <a:off x="2339975" y="1491853"/>
            <a:ext cx="1944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vyhledávání „mluvčích“ v rámci dané parlamentní struktury</a:t>
            </a:r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5291138" y="1485900"/>
            <a:ext cx="18732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poskytování informací</a:t>
            </a:r>
          </a:p>
          <a:p>
            <a:pPr marL="92075" indent="-92075">
              <a:spcBef>
                <a:spcPct val="50000"/>
              </a:spcBef>
              <a:buFontTx/>
              <a:buChar char="•"/>
            </a:pPr>
            <a:r>
              <a:rPr lang="cs-CZ" sz="1200"/>
              <a:t>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Neziskové organizace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Specifický případ zájmových skupin.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Organizace, působící na bázi dobrovolné občanské účasti na veřejném životě, směřující své aktivity do oblastí, jež nejsou většinou soukromé, ale nemusí být nutně státní.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Non – profit organizace nemusí nutně znamenat neziskovost – zdůrazňuje se zde především základní lidský humánní princip těchto organizací.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Mohou být i ziskové, ale zisk si nerozdělují, reinvestují jej do své další činnosti.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Co jsou zájmové skupiny?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Členění zájmových skupin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Pluralitní model zájmových skupin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>
                <a:solidFill>
                  <a:srgbClr val="000000"/>
                </a:solidFill>
              </a:rPr>
              <a:t>Neokorporativní</a:t>
            </a:r>
            <a:r>
              <a:rPr lang="cs-CZ" sz="2400" dirty="0" smtClean="0">
                <a:solidFill>
                  <a:srgbClr val="000000"/>
                </a:solidFill>
              </a:rPr>
              <a:t> model zájmových skupin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Aktivity zájmových skupin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Zájmové skupiny vs. politické strany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Zájmové skupiny vs. nátlakové skupiny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Neziskové organizace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Tripartita</a:t>
            </a:r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Proč neziskové organizace vznikají?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existence externalit a veřejných statků,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rostoucí bohatství společnosti,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rozšiřující se volný čas,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víra lidí v tyto aktivity.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Proces jejich vzniku by měl být spontánní, na státu nezávislý. Úloha státu zde není ve vytváření těchto organizací, ale v tvorbě legislativního rámce pro tuto činnost.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Tripartismus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Tripartitní korporativismus.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Sociální trialog mezi mocenskou složkou státu, zaměstnavateli a zaměstnanci.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Vznik tripartity → vznik paralelní politické struktury.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Objevuje se ve větší míře od 60. a 70. let 20. století → období </a:t>
            </a:r>
            <a:r>
              <a:rPr lang="cs-CZ" sz="2200" dirty="0" err="1" smtClean="0">
                <a:solidFill>
                  <a:srgbClr val="000000"/>
                </a:solidFill>
              </a:rPr>
              <a:t>welfare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state</a:t>
            </a:r>
            <a:r>
              <a:rPr lang="cs-CZ" sz="2200" dirty="0" smtClean="0">
                <a:solidFill>
                  <a:srgbClr val="000000"/>
                </a:solidFill>
              </a:rPr>
              <a:t>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Cíl: zachování společenského konsensu a zajištění sociálního smíru.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Tripartita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Důležitá role tripartity v první letech transformace → podařilo se přesvědčit společnost o nutnosti podpory hospodářských a sociálních reforem: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oddělení důchodového pojištění od státního rozpočtu,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zvýšení hranice pro odchod do důchodu,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stanovení principů důchodového připojištění,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zrušení centrální mzdové regulace ve státním sektoru,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celková </a:t>
            </a:r>
            <a:r>
              <a:rPr lang="cs-CZ" sz="2200" dirty="0" err="1" smtClean="0">
                <a:solidFill>
                  <a:srgbClr val="000000"/>
                </a:solidFill>
              </a:rPr>
              <a:t>rekodifikace</a:t>
            </a:r>
            <a:r>
              <a:rPr lang="cs-CZ" sz="2200" dirty="0" smtClean="0">
                <a:solidFill>
                  <a:srgbClr val="000000"/>
                </a:solidFill>
              </a:rPr>
              <a:t> pracovního práva apod.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Tripartita v ČR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Generální dohoda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základní dokument (nebyl právně závazný), jenž byl každoročně uzavírán mezi aktéry tripartity,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stanovila opatření pro zmírnění sociálních dopadů reforem,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obsahovala ustanovení týkající se především politiky trhu práce, mzdové a sociální politiky a systému sociálního pojištění,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byla uzavírána každoročně v letech 1991-94, poté přerušeno, návrat až od roku 1998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Tripartita ve světě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29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Mezinárodně právní oblast → např. Mezinárodní organizace práce: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Úmluva o svobodě odborů a ochraně práva odborově se sdružovat (1950),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Úmluva o právu organizovat se a kolektivně vyjednávat (1951),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Úmluva o diskriminaci (1960),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25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Zájmové skupiny - definice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dirty="0" smtClean="0">
                <a:solidFill>
                  <a:srgbClr val="000000"/>
                </a:solidFill>
              </a:rPr>
              <a:t>Klasické pojetí – M. Weber: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„…omezený nebo uzavřený sociální vztah regulovaný navenek tehdy, když je dodržování jeho řádu garantováno vlastním chováním určitých lidí zaměřeným na jeho provádění: vedoucího a/nebo správního (administrativního) štábu, který má případně za normálních okolností pravomoc svaz zastupovat.“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                                                               (cit. v: </a:t>
            </a:r>
            <a:r>
              <a:rPr lang="cs-CZ" sz="2200" dirty="0" err="1" smtClean="0">
                <a:solidFill>
                  <a:srgbClr val="000000"/>
                </a:solidFill>
              </a:rPr>
              <a:t>Říchová</a:t>
            </a:r>
            <a:r>
              <a:rPr lang="cs-CZ" sz="2200" dirty="0" smtClean="0">
                <a:solidFill>
                  <a:srgbClr val="000000"/>
                </a:solidFill>
              </a:rPr>
              <a:t>, 2002, s. 115)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Zájmové skupiny - definice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b="1" dirty="0" err="1" smtClean="0">
                <a:solidFill>
                  <a:srgbClr val="000000"/>
                </a:solidFill>
              </a:rPr>
              <a:t>Moderní</a:t>
            </a:r>
            <a:r>
              <a:rPr lang="de-DE" sz="2200" b="1" dirty="0" smtClean="0">
                <a:solidFill>
                  <a:srgbClr val="000000"/>
                </a:solidFill>
              </a:rPr>
              <a:t> </a:t>
            </a:r>
            <a:r>
              <a:rPr lang="de-DE" sz="2200" b="1" dirty="0" err="1" smtClean="0">
                <a:solidFill>
                  <a:srgbClr val="000000"/>
                </a:solidFill>
              </a:rPr>
              <a:t>pojetí</a:t>
            </a:r>
            <a:r>
              <a:rPr lang="de-DE" sz="2200" b="1" dirty="0" smtClean="0">
                <a:solidFill>
                  <a:srgbClr val="000000"/>
                </a:solidFill>
              </a:rPr>
              <a:t> – U. von </a:t>
            </a:r>
            <a:r>
              <a:rPr lang="de-DE" sz="2200" b="1" dirty="0" err="1" smtClean="0">
                <a:solidFill>
                  <a:srgbClr val="000000"/>
                </a:solidFill>
              </a:rPr>
              <a:t>Alemann</a:t>
            </a:r>
            <a:r>
              <a:rPr lang="de-DE" sz="2200" b="1" dirty="0" smtClean="0">
                <a:solidFill>
                  <a:srgbClr val="000000"/>
                </a:solidFill>
              </a:rPr>
              <a:t>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„ …dobrovolně utvářené sociální jednotky s určitými cíli a   s určitým – na dělbě práce spočívajícím – vnitřním členěním (organizací), které se snaží uskutečnit individuální, materiální a ideové zájmy svých členů ve smyslu potřeb, užitku a ospravedlnění, přičemž to dělají uvnitř sociální jednotky (malý sportovní klub) nebo vůči jiným skupinám, organizacím a institucím (velký sportovní svaz).“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					  (cit. v: </a:t>
            </a:r>
            <a:r>
              <a:rPr lang="cs-CZ" sz="2200" dirty="0" err="1" smtClean="0">
                <a:solidFill>
                  <a:srgbClr val="000000"/>
                </a:solidFill>
              </a:rPr>
              <a:t>Říchová</a:t>
            </a:r>
            <a:r>
              <a:rPr lang="cs-CZ" sz="2200" dirty="0" smtClean="0">
                <a:solidFill>
                  <a:srgbClr val="000000"/>
                </a:solidFill>
              </a:rPr>
              <a:t>, 2002, s. 116)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Členění zájmových skupin</a:t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b="1" i="1" dirty="0" smtClean="0">
                <a:solidFill>
                  <a:srgbClr val="307871"/>
                </a:solidFill>
              </a:rPr>
              <a:t>z hlediska organizovanosti na: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organizované (odbory),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neorganizované (spotřebitelé)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1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b="1" i="1" dirty="0" smtClean="0">
                <a:solidFill>
                  <a:srgbClr val="307871"/>
                </a:solidFill>
              </a:rPr>
              <a:t>z hlediska vzniku na: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profesní,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občanské.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1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Modely zájmvých skupin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Zájem členů → vznik zájmové skupiny → působení na stát (ovlivňování mocenských institucí dle zájmů skupiny).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Modely zájmových skupin: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Pluralitní model → konkurenční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err="1" smtClean="0">
                <a:solidFill>
                  <a:srgbClr val="000000"/>
                </a:solidFill>
              </a:rPr>
              <a:t>Neokorporativní</a:t>
            </a:r>
            <a:r>
              <a:rPr lang="cs-CZ" sz="2200" dirty="0" smtClean="0">
                <a:solidFill>
                  <a:srgbClr val="000000"/>
                </a:solidFill>
              </a:rPr>
              <a:t> → nekonkurenční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Pluralitní model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Velké množství autonomních, dobrovolných a ne-hierarchicky organizovaných skupin.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Nejsou ve svém působení vázány přímo na stát (nepovoluje jejich vznik, nevykonává dohled nad nimi apod.).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Vznik a zánik skupin v přímé vazbě na proměnu a dynamiku občanské společnosti.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Skupiny mají možnost svobodně působit na mocenské instituce státu, samosprávné celky nebo politické strany, nejsou nijak omezeny tím, jakou míru vlivu si vytvoří.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Postavení skupin není často rovnocenné - existuje omezený počet skupin, které mají přístup ke zdrojům → možnost většího tlaku těchto skupin na vládu.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Pluralitní model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Problematický svobodný vznik nových zájmových skupin a prosazení nové organizační struktury  - všechny nové zájmy musí být přijatelné pro historicky starší a     v systému již etablované zájmové skupiny.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Neexistence neutrální vládní struktury – vláda je pouze další zájmovou skupinou, dalším aktérem,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na rozdíl od zájmových skupin je vláda v centru boje o politickou moc (např. v parlamentu zákulisní dohody mezi skupinami politiků, zájem občanů se zde nepromítá).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Neokorporativní model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4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Do systému nejsou připuštěny žádné nesystémové skupiny, které by usilovaly o systémové a radikální změny.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Existence pouze těch aktérů a skupin, které stát akceptuje jako partnery v politickém procesu.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Výrazná vazba zájmových skupin na stát - aktivní podíl státu na životě společnosti - stát koordinuje činnost skupin, zprostředkovává jejich jednání apod.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Model tak představuje vztah koordinace mezi státem a občanskou společností - strnulý systém, důraz na řád a jeho udržování, omezení přístupu jiných k prezentaci svých zájmů.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6313</TotalTime>
  <Words>1483</Words>
  <Application>Microsoft Office PowerPoint</Application>
  <PresentationFormat>Předvádění na obrazovce (16:9)</PresentationFormat>
  <Paragraphs>449</Paragraphs>
  <Slides>25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SLU</vt:lpstr>
      <vt:lpstr> ZÁJMOVÉ  SKUPINY</vt:lpstr>
      <vt:lpstr>Obsah prezentace</vt:lpstr>
      <vt:lpstr>Zájmové skupiny - definice</vt:lpstr>
      <vt:lpstr>Zájmové skupiny - definice</vt:lpstr>
      <vt:lpstr>Členění zájmových skupin </vt:lpstr>
      <vt:lpstr>Modely zájmvých skupin</vt:lpstr>
      <vt:lpstr>Pluralitní model</vt:lpstr>
      <vt:lpstr>Pluralitní model</vt:lpstr>
      <vt:lpstr>Neokorporativní model</vt:lpstr>
      <vt:lpstr>Neokorporativní model</vt:lpstr>
      <vt:lpstr>Aktivity zájmových skupin </vt:lpstr>
      <vt:lpstr>Nejznámější a nejvýznamnější zájmové skupiny</vt:lpstr>
      <vt:lpstr>Regulace zájmových skupin vládou</vt:lpstr>
      <vt:lpstr>Zájmové skupiny vs. politické strany </vt:lpstr>
      <vt:lpstr>Zájmové skupiny vs. politické strany </vt:lpstr>
      <vt:lpstr>Zájmové skupiny vs. nátlakové skupiny </vt:lpstr>
      <vt:lpstr>Trendy současného vývoje </vt:lpstr>
      <vt:lpstr>Vztah zájmových skupin k politice</vt:lpstr>
      <vt:lpstr>Neziskové organizace</vt:lpstr>
      <vt:lpstr>Proč neziskové organizace vznikají?</vt:lpstr>
      <vt:lpstr>Tripartismus</vt:lpstr>
      <vt:lpstr>Tripartita v ČR</vt:lpstr>
      <vt:lpstr>Tripartita v ČR</vt:lpstr>
      <vt:lpstr>Tripartita ve světě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684</cp:revision>
  <dcterms:created xsi:type="dcterms:W3CDTF">2016-07-06T15:42:34Z</dcterms:created>
  <dcterms:modified xsi:type="dcterms:W3CDTF">2019-05-12T18:51:39Z</dcterms:modified>
</cp:coreProperties>
</file>