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90" r:id="rId6"/>
    <p:sldId id="284" r:id="rId7"/>
    <p:sldId id="291" r:id="rId8"/>
    <p:sldId id="292" r:id="rId9"/>
    <p:sldId id="285" r:id="rId10"/>
    <p:sldId id="293" r:id="rId11"/>
    <p:sldId id="295" r:id="rId12"/>
    <p:sldId id="296" r:id="rId13"/>
    <p:sldId id="299" r:id="rId14"/>
    <p:sldId id="297" r:id="rId15"/>
    <p:sldId id="287" r:id="rId16"/>
    <p:sldId id="300" r:id="rId17"/>
    <p:sldId id="298" r:id="rId18"/>
    <p:sldId id="289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307871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9733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21.4.2018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="" xmlns:a16="http://schemas.microsoft.com/office/drawing/2014/main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="" xmlns:a16="http://schemas.microsoft.com/office/drawing/2014/main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V</a:t>
            </a:r>
            <a:r>
              <a:rPr lang="cs-CZ" b="1" dirty="0" smtClean="0">
                <a:solidFill>
                  <a:srgbClr val="002060"/>
                </a:solidFill>
              </a:rPr>
              <a:t>ýběr </a:t>
            </a:r>
            <a:r>
              <a:rPr lang="cs-CZ" b="1" dirty="0">
                <a:solidFill>
                  <a:srgbClr val="002060"/>
                </a:solidFill>
              </a:rPr>
              <a:t>členů </a:t>
            </a:r>
            <a:r>
              <a:rPr lang="cs-CZ" b="1" dirty="0" smtClean="0">
                <a:solidFill>
                  <a:srgbClr val="002060"/>
                </a:solidFill>
              </a:rPr>
              <a:t>týmu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003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Nejkomplexnější </a:t>
            </a:r>
            <a:r>
              <a:rPr lang="cs-CZ" dirty="0"/>
              <a:t>klasifikaci týmových rolí pro </a:t>
            </a:r>
            <a:r>
              <a:rPr lang="cs-CZ" dirty="0" smtClean="0"/>
              <a:t>výběr </a:t>
            </a:r>
            <a:r>
              <a:rPr lang="cs-CZ" dirty="0"/>
              <a:t>členů do týmu vytvořil </a:t>
            </a:r>
            <a:r>
              <a:rPr lang="cs-CZ" b="1" dirty="0" err="1"/>
              <a:t>Belbin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Formuloval </a:t>
            </a:r>
            <a:r>
              <a:rPr lang="cs-CZ" dirty="0"/>
              <a:t>a popsal devět týmových rolí, které se vzájemně svým profilem liší.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err="1" smtClean="0"/>
              <a:t>Belbinovy</a:t>
            </a:r>
            <a:r>
              <a:rPr lang="cs-CZ" dirty="0" smtClean="0"/>
              <a:t> </a:t>
            </a:r>
            <a:r>
              <a:rPr lang="cs-CZ" dirty="0"/>
              <a:t>týmové role lze orientovat </a:t>
            </a:r>
            <a:r>
              <a:rPr lang="cs-CZ" dirty="0" smtClean="0"/>
              <a:t>na: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1) Úkoly - </a:t>
            </a:r>
            <a:r>
              <a:rPr lang="cs-CZ" dirty="0" smtClean="0"/>
              <a:t>formovač, realizátor </a:t>
            </a:r>
            <a:r>
              <a:rPr lang="cs-CZ" dirty="0"/>
              <a:t>a </a:t>
            </a:r>
            <a:r>
              <a:rPr lang="cs-CZ" dirty="0" smtClean="0"/>
              <a:t>dotahovač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2) Lidi - </a:t>
            </a:r>
            <a:r>
              <a:rPr lang="cs-CZ" dirty="0" smtClean="0"/>
              <a:t>koordinátor, </a:t>
            </a:r>
            <a:r>
              <a:rPr lang="cs-CZ" dirty="0" err="1" smtClean="0"/>
              <a:t>stmelovač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smtClean="0"/>
              <a:t>vyhledavač </a:t>
            </a:r>
            <a:r>
              <a:rPr lang="cs-CZ" dirty="0"/>
              <a:t>zdrojů.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3) Myšlení - </a:t>
            </a:r>
            <a:r>
              <a:rPr lang="cs-CZ" dirty="0" smtClean="0"/>
              <a:t>inovátor, specialista </a:t>
            </a:r>
            <a:r>
              <a:rPr lang="cs-CZ" dirty="0"/>
              <a:t>a </a:t>
            </a:r>
            <a:r>
              <a:rPr lang="cs-CZ" dirty="0" smtClean="0"/>
              <a:t>analytik. </a:t>
            </a:r>
          </a:p>
          <a:p>
            <a:pPr algn="just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72054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</a:t>
            </a:r>
            <a:r>
              <a:rPr lang="cs-CZ" b="1" dirty="0" smtClean="0">
                <a:solidFill>
                  <a:srgbClr val="002060"/>
                </a:solidFill>
              </a:rPr>
              <a:t>ýmové vyjednávání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0039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endParaRPr lang="cs-CZ" dirty="0" smtClean="0"/>
          </a:p>
          <a:p>
            <a:pPr algn="just"/>
            <a:r>
              <a:rPr lang="cs-CZ" dirty="0" smtClean="0"/>
              <a:t>Členové vyjednávacího týmu musí umět </a:t>
            </a:r>
            <a:r>
              <a:rPr lang="cs-CZ" b="1" dirty="0" smtClean="0"/>
              <a:t>mluvit, myslet </a:t>
            </a:r>
            <a:r>
              <a:rPr lang="cs-CZ" dirty="0" smtClean="0"/>
              <a:t>a </a:t>
            </a:r>
            <a:r>
              <a:rPr lang="cs-CZ" b="1" dirty="0" smtClean="0"/>
              <a:t>pozorovat. </a:t>
            </a:r>
          </a:p>
          <a:p>
            <a:pPr algn="just"/>
            <a:endParaRPr lang="cs-CZ" b="1" dirty="0"/>
          </a:p>
          <a:p>
            <a:pPr algn="just"/>
            <a:r>
              <a:rPr lang="cs-CZ" dirty="0" smtClean="0"/>
              <a:t>Důležitá je souhra členů vyjednávacího týmu.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Vyjednávací tým při vyjednávání vychází z: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1) analýzy předchozích kontaktů s partnerem</a:t>
            </a:r>
            <a:endParaRPr lang="cs-CZ" dirty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r>
              <a:rPr lang="cs-CZ" b="1" dirty="0" smtClean="0"/>
              <a:t>2) zápisů z předchozího kola vyjednávání </a:t>
            </a:r>
            <a:r>
              <a:rPr lang="cs-CZ" dirty="0" smtClean="0"/>
              <a:t>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3) analýzy silných stránek </a:t>
            </a:r>
            <a:r>
              <a:rPr lang="cs-CZ" dirty="0" smtClean="0"/>
              <a:t>a </a:t>
            </a:r>
            <a:r>
              <a:rPr lang="cs-CZ" b="1" dirty="0" smtClean="0"/>
              <a:t>slabých stránek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1782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Telefonování jako komunikační dovednost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Telefonní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kontakt je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aktivita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 prolomení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bariéry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 komunikaci s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partnerem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Kvalita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telefonního kontaktu je ovlivněna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úrovní mluvčího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organizací kontaktu. </a:t>
            </a: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Nástroji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telefonování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jsou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hlas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mluvčího, styl jeho projevu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strategie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jednání. </a:t>
            </a:r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Úspěch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telefonického rozhovoru je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ovlivněn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 13 % odbornými znalostmi mluvčího a z 87 % jeho hlasem, včetně techniky jeho mluvy.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8176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Využití hlasu při telefonování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/>
              <a:t>P</a:t>
            </a:r>
            <a:r>
              <a:rPr lang="cs-CZ" dirty="0" smtClean="0"/>
              <a:t>ři </a:t>
            </a:r>
            <a:r>
              <a:rPr lang="cs-CZ" dirty="0"/>
              <a:t>telefonování je </a:t>
            </a:r>
            <a:r>
              <a:rPr lang="cs-CZ" dirty="0" smtClean="0"/>
              <a:t>jediným </a:t>
            </a:r>
            <a:r>
              <a:rPr lang="cs-CZ" dirty="0"/>
              <a:t>komunikačním prostředkem hlas. </a:t>
            </a:r>
            <a:r>
              <a:rPr lang="cs-CZ" dirty="0" smtClean="0"/>
              <a:t>Při </a:t>
            </a:r>
            <a:r>
              <a:rPr lang="cs-CZ" dirty="0"/>
              <a:t>osobním kontaktu svá slova doplňujete gestem, jehož intenzitou vyjadřujete sílu vašeho „ano“.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Při </a:t>
            </a:r>
            <a:r>
              <a:rPr lang="cs-CZ" dirty="0"/>
              <a:t>telefonování ale žádné gesto používat nelze, i emoce je nutné vyjádřit hlasem.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Kdo </a:t>
            </a:r>
            <a:r>
              <a:rPr lang="cs-CZ" dirty="0"/>
              <a:t>si to neuvědomuje, pak mluví nezajímavě a stroze. Nebojte se do telefonu svůj projev zintenzivnit.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Místo </a:t>
            </a:r>
            <a:r>
              <a:rPr lang="cs-CZ" dirty="0"/>
              <a:t>lehkého úsměvu, který při osobním rozhovoru stačil, nasaďte úsměv široký.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Teprve </a:t>
            </a:r>
            <a:r>
              <a:rPr lang="cs-CZ" dirty="0"/>
              <a:t>pak protistrana z vašeho hlasu vycítí radost. Co při reálném setkání působí afektovaně, zní v telefonu zajímavě.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9631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264696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Zlepšení stylu projevu</a:t>
            </a:r>
            <a:r>
              <a:rPr lang="cs-CZ" b="1" dirty="0">
                <a:solidFill>
                  <a:srgbClr val="002060"/>
                </a:solidFill>
              </a:rPr>
              <a:t/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02838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Pro </a:t>
            </a:r>
            <a:r>
              <a:rPr lang="cs-CZ" b="1" dirty="0"/>
              <a:t>zlepšení stylu projevu </a:t>
            </a:r>
            <a:r>
              <a:rPr lang="cs-CZ" dirty="0"/>
              <a:t>v telefonování lze mluvčímu doporučit mluvit v kratších větách s pauzami, vyjadřovat se spisovně, být konkrétní, používat srozumitelná a pozitivní slova, zdvořilostní </a:t>
            </a:r>
            <a:r>
              <a:rPr lang="cs-CZ" dirty="0" smtClean="0"/>
              <a:t>fráze a aktivní slova.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/>
              <a:t>Rutinní</a:t>
            </a:r>
            <a:r>
              <a:rPr lang="cs-CZ" dirty="0"/>
              <a:t> telefonické rozhovory lze doporučit přesunovat na dobu, kdy není potřebné plné soustředění mluvčího.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Krátké</a:t>
            </a:r>
            <a:r>
              <a:rPr lang="cs-CZ" dirty="0" smtClean="0"/>
              <a:t> </a:t>
            </a:r>
            <a:r>
              <a:rPr lang="cs-CZ" dirty="0"/>
              <a:t>telefonáty do 6 minut jsou efektivnější a </a:t>
            </a:r>
            <a:r>
              <a:rPr lang="cs-CZ" dirty="0" smtClean="0"/>
              <a:t>koncentrovanější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952942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Komunikace prostřednictvím </a:t>
            </a:r>
            <a:r>
              <a:rPr lang="cs-CZ" b="1" dirty="0" smtClean="0">
                <a:solidFill>
                  <a:srgbClr val="002060"/>
                </a:solidFill>
              </a:rPr>
              <a:t>sociálních sítí  </a:t>
            </a:r>
            <a:br>
              <a:rPr lang="cs-CZ" b="1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882047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AutoNum type="arabicParenR"/>
            </a:pPr>
            <a:r>
              <a:rPr lang="cs-CZ" dirty="0" smtClean="0"/>
              <a:t>Z </a:t>
            </a:r>
            <a:r>
              <a:rPr lang="cs-CZ" dirty="0"/>
              <a:t>„</a:t>
            </a:r>
            <a:r>
              <a:rPr lang="cs-CZ" dirty="0" smtClean="0"/>
              <a:t>přátel</a:t>
            </a:r>
            <a:r>
              <a:rPr lang="cs-CZ" dirty="0"/>
              <a:t>“ odstranit lidi, jejichž příspěvky ničím neobohacují. </a:t>
            </a:r>
          </a:p>
          <a:p>
            <a:pPr algn="just"/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/>
              <a:t>V</a:t>
            </a:r>
            <a:r>
              <a:rPr lang="cs-CZ" dirty="0" smtClean="0"/>
              <a:t>ymazat </a:t>
            </a:r>
            <a:r>
              <a:rPr lang="cs-CZ" dirty="0" err="1"/>
              <a:t>sdíleče</a:t>
            </a:r>
            <a:r>
              <a:rPr lang="cs-CZ" dirty="0"/>
              <a:t> dezinformačních webů a </a:t>
            </a:r>
            <a:r>
              <a:rPr lang="cs-CZ" dirty="0" err="1"/>
              <a:t>sdíleče</a:t>
            </a:r>
            <a:r>
              <a:rPr lang="cs-CZ" dirty="0"/>
              <a:t>, které místo věcné argumentace oponentům nadávají.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V </a:t>
            </a:r>
            <a:r>
              <a:rPr lang="cs-CZ" dirty="0"/>
              <a:t>diskusích reagovat pouze na věci, které jsou zajímavé a osobnostně se vás dotýkají.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Nenechat </a:t>
            </a:r>
            <a:r>
              <a:rPr lang="cs-CZ" dirty="0"/>
              <a:t>se vtáhnout do sporů o nepodstatná témata, protože debaty na sociálních sítích zatím nic nevyřešily.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Zveřejňovat </a:t>
            </a:r>
            <a:r>
              <a:rPr lang="cs-CZ" dirty="0"/>
              <a:t>a sdílet obsah, který je přínosný. </a:t>
            </a:r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marL="342900" indent="-342900" algn="just">
              <a:buAutoNum type="arabicParenR"/>
            </a:pPr>
            <a:r>
              <a:rPr lang="cs-CZ" dirty="0" smtClean="0"/>
              <a:t>Sociální </a:t>
            </a:r>
            <a:r>
              <a:rPr lang="cs-CZ" dirty="0"/>
              <a:t>sítě mít pouze v osobním počítači, </a:t>
            </a:r>
            <a:r>
              <a:rPr lang="cs-CZ" dirty="0" smtClean="0"/>
              <a:t>nikoliv </a:t>
            </a:r>
            <a:r>
              <a:rPr lang="cs-CZ" dirty="0"/>
              <a:t>v mobilu.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10221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E-mailová korespondence  </a:t>
            </a:r>
            <a:br>
              <a:rPr lang="cs-CZ" b="1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1059582"/>
            <a:ext cx="88204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1) Umožnit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přenášet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digitalizované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objekty (písmo,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obraz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zvuk, video).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2) Členit </a:t>
            </a:r>
            <a:r>
              <a:rPr lang="cs-CZ" dirty="0">
                <a:solidFill>
                  <a:srgbClr val="000000"/>
                </a:solidFill>
              </a:rPr>
              <a:t>zprávu na odstavce a upozornit předem na velké přílohy.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 smtClean="0">
                <a:solidFill>
                  <a:srgbClr val="000000"/>
                </a:solidFill>
              </a:rPr>
              <a:t>3) Formulovat </a:t>
            </a:r>
            <a:r>
              <a:rPr lang="cs-CZ" dirty="0">
                <a:solidFill>
                  <a:srgbClr val="000000"/>
                </a:solidFill>
              </a:rPr>
              <a:t>jasně předmět sdělení a nekomunikovat o důvěrnostech. </a:t>
            </a:r>
            <a:endParaRPr lang="cs-CZ" dirty="0" smtClean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4) Výhodou </a:t>
            </a:r>
            <a:r>
              <a:rPr lang="cs-CZ" dirty="0">
                <a:solidFill>
                  <a:srgbClr val="000000"/>
                </a:solidFill>
              </a:rPr>
              <a:t>je rychlý přenos informací a nízká cena </a:t>
            </a:r>
            <a:r>
              <a:rPr lang="cs-CZ" dirty="0" smtClean="0">
                <a:solidFill>
                  <a:srgbClr val="000000"/>
                </a:solidFill>
              </a:rPr>
              <a:t>nepřímých </a:t>
            </a:r>
            <a:r>
              <a:rPr lang="cs-CZ" dirty="0">
                <a:solidFill>
                  <a:srgbClr val="000000"/>
                </a:solidFill>
              </a:rPr>
              <a:t>nákladů</a:t>
            </a:r>
            <a:r>
              <a:rPr lang="cs-CZ" dirty="0" smtClean="0">
                <a:solidFill>
                  <a:srgbClr val="000000"/>
                </a:solidFill>
              </a:rPr>
              <a:t>.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5) Nepoužívat zkratky a slangové výrazy. </a:t>
            </a:r>
          </a:p>
          <a:p>
            <a:r>
              <a:rPr lang="cs-CZ" dirty="0"/>
              <a:t>	</a:t>
            </a: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54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E-mailová korespondence</a:t>
            </a:r>
            <a:br>
              <a:rPr lang="cs-CZ" b="1" dirty="0" smtClean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82047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000000"/>
                </a:solidFill>
              </a:rPr>
              <a:t>	</a:t>
            </a:r>
          </a:p>
          <a:p>
            <a:r>
              <a:rPr lang="cs-CZ" dirty="0">
                <a:solidFill>
                  <a:srgbClr val="000000"/>
                </a:solidFill>
              </a:rPr>
              <a:t>6) Historie e-mailu je důležitá. </a:t>
            </a:r>
            <a:endParaRPr lang="cs-CZ" dirty="0" smtClean="0">
              <a:solidFill>
                <a:srgbClr val="000000"/>
              </a:solidFill>
            </a:endParaRP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7) P</a:t>
            </a:r>
            <a:r>
              <a:rPr lang="cs-CZ" dirty="0" smtClean="0">
                <a:solidFill>
                  <a:srgbClr val="000000"/>
                </a:solidFill>
              </a:rPr>
              <a:t>o </a:t>
            </a:r>
            <a:r>
              <a:rPr lang="cs-CZ" dirty="0">
                <a:solidFill>
                  <a:srgbClr val="000000"/>
                </a:solidFill>
              </a:rPr>
              <a:t>delší odmlce </a:t>
            </a:r>
            <a:r>
              <a:rPr lang="cs-CZ" dirty="0" smtClean="0">
                <a:solidFill>
                  <a:srgbClr val="000000"/>
                </a:solidFill>
              </a:rPr>
              <a:t>se má mluvčí znovu </a:t>
            </a:r>
            <a:r>
              <a:rPr lang="cs-CZ" dirty="0">
                <a:solidFill>
                  <a:srgbClr val="000000"/>
                </a:solidFill>
              </a:rPr>
              <a:t>krátce </a:t>
            </a:r>
            <a:r>
              <a:rPr lang="cs-CZ" dirty="0" smtClean="0">
                <a:solidFill>
                  <a:srgbClr val="000000"/>
                </a:solidFill>
              </a:rPr>
              <a:t>připomenout.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8) Nevýhodou je přehlcení v běžné komunikaci. 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9) Neodesílat e-maily v afektu. </a:t>
            </a:r>
          </a:p>
          <a:p>
            <a:endParaRPr lang="cs-CZ" dirty="0">
              <a:solidFill>
                <a:srgbClr val="000000"/>
              </a:solidFill>
            </a:endParaRPr>
          </a:p>
          <a:p>
            <a:r>
              <a:rPr lang="cs-CZ" dirty="0">
                <a:solidFill>
                  <a:srgbClr val="000000"/>
                </a:solidFill>
              </a:rPr>
              <a:t>10) Důležitá je věcná argumentace e-mailu.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endParaRPr lang="cs-CZ" dirty="0">
              <a:solidFill>
                <a:srgbClr val="000000"/>
              </a:solidFill>
            </a:endParaRPr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5103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23478"/>
            <a:ext cx="7488832" cy="579711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K</a:t>
            </a:r>
            <a:r>
              <a:rPr lang="cs-CZ" b="1" dirty="0" smtClean="0">
                <a:solidFill>
                  <a:srgbClr val="002060"/>
                </a:solidFill>
              </a:rPr>
              <a:t>omunikace </a:t>
            </a:r>
            <a:r>
              <a:rPr lang="cs-CZ" b="1" dirty="0">
                <a:solidFill>
                  <a:srgbClr val="002060"/>
                </a:solidFill>
              </a:rPr>
              <a:t>v hromadných sdělovacích prostředcích </a:t>
            </a:r>
            <a:r>
              <a:rPr lang="cs-CZ" b="1" dirty="0" smtClean="0">
                <a:solidFill>
                  <a:srgbClr val="002060"/>
                </a:solidFill>
              </a:rPr>
              <a:t/>
            </a:r>
            <a:br>
              <a:rPr lang="cs-CZ" b="1" dirty="0" smtClean="0">
                <a:solidFill>
                  <a:srgbClr val="002060"/>
                </a:solidFill>
              </a:rPr>
            </a:br>
            <a:r>
              <a:rPr lang="cs-CZ" b="1" dirty="0" smtClean="0">
                <a:solidFill>
                  <a:srgbClr val="002060"/>
                </a:solidFill>
              </a:rPr>
              <a:t/>
            </a:r>
            <a:br>
              <a:rPr lang="cs-CZ" b="1" dirty="0" smtClean="0">
                <a:solidFill>
                  <a:srgbClr val="002060"/>
                </a:solidFill>
              </a:rPr>
            </a:br>
            <a:r>
              <a:rPr lang="cs-CZ" dirty="0" smtClean="0"/>
              <a:t>Být </a:t>
            </a:r>
            <a:r>
              <a:rPr lang="cs-CZ" dirty="0"/>
              <a:t>slušný a připravený, mluvit stručně, jasně a citlivě. 	</a:t>
            </a:r>
            <a:br>
              <a:rPr lang="cs-CZ" dirty="0"/>
            </a:br>
            <a:r>
              <a:rPr lang="cs-CZ" dirty="0"/>
              <a:t>Být zábavný a přátelský, umět zaujmout veselostí, udržovat průběžný vizuální kontakt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/>
              <a:t>	</a:t>
            </a:r>
            <a:br>
              <a:rPr lang="cs-CZ" dirty="0"/>
            </a:br>
            <a:r>
              <a:rPr lang="cs-CZ" dirty="0"/>
              <a:t>Být srozumitelný a přesvědčivý, zaujmout pevný sebevědomý postoj. 	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dirty="0"/>
              <a:t>Střídmé oblečení, které neomezuje a padnoucí estetická obuv. 	</a:t>
            </a:r>
            <a:br>
              <a:rPr lang="cs-CZ" dirty="0"/>
            </a:b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79174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0" y="1148238"/>
            <a:ext cx="9143999" cy="17927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Stanete </a:t>
            </a:r>
            <a:r>
              <a:rPr lang="cs-CZ" sz="1600" b="1" dirty="0">
                <a:solidFill>
                  <a:srgbClr val="002060"/>
                </a:solidFill>
              </a:rPr>
              <a:t>se oblíbeným mezi lidmi, když budou mít pocit, že co říkají, vás skutečně zajímá.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Kromě </a:t>
            </a:r>
            <a:r>
              <a:rPr lang="cs-CZ" sz="1600" b="1" dirty="0">
                <a:solidFill>
                  <a:srgbClr val="002060"/>
                </a:solidFill>
              </a:rPr>
              <a:t>pozorného naslouchání lidé ocení detaily (ztišíte rádio, nerozptylujete pozornost, neskáčete do řeči, nereagujete na zvonění telefonu).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Nečestní </a:t>
            </a:r>
            <a:r>
              <a:rPr lang="cs-CZ" sz="1600" b="1" dirty="0">
                <a:solidFill>
                  <a:srgbClr val="002060"/>
                </a:solidFill>
              </a:rPr>
              <a:t>vyhrávají diskuse tím, že uvádějí nepravdivá fakta.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Neusnadňujte </a:t>
            </a:r>
            <a:r>
              <a:rPr lang="cs-CZ" sz="1600" b="1" dirty="0">
                <a:solidFill>
                  <a:srgbClr val="002060"/>
                </a:solidFill>
              </a:rPr>
              <a:t>jim život tím, že všechno nekriticky přijmete. Ptejte se na zdroje informací, neověřená a nereálná fakta uznávejte pouze podmíněně.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Budete-li </a:t>
            </a:r>
            <a:r>
              <a:rPr lang="cs-CZ" sz="1600" b="1" dirty="0">
                <a:solidFill>
                  <a:srgbClr val="002060"/>
                </a:solidFill>
              </a:rPr>
              <a:t>známí tím, že si argumenty oponentů ověřujete, málokdo se vám pokusí lhát.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Komunikace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ve skupině a pomocí prostředníka</a:t>
            </a:r>
          </a:p>
          <a:p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153447" y="385667"/>
            <a:ext cx="3730921" cy="34102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Skupinové komunikační modely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Zásady diskuse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Role v týmu a výběr členů týmu, týmové vyjednávání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Telefonování jako komunikační dovednost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Komunikace prostřednictvím elektronických médií (sociální sítě) </a:t>
            </a:r>
            <a:endParaRPr lang="cs-CZ" sz="18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cs-CZ" sz="1800" b="1" dirty="0">
                <a:solidFill>
                  <a:srgbClr val="002060"/>
                </a:solidFill>
              </a:rPr>
              <a:t>Pravidla komunikace v hromadných sdělovacích prostředcích 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3077456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>
                <a:solidFill>
                  <a:schemeClr val="bg1"/>
                </a:solidFill>
              </a:rPr>
              <a:t>Struktura 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KOMUNIKACE </a:t>
            </a: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VE SKUPINĚ </a:t>
            </a:r>
          </a:p>
          <a:p>
            <a:pPr lvl="0"/>
            <a:r>
              <a:rPr lang="cs-CZ" sz="3000" b="1" cap="all" dirty="0" smtClean="0">
                <a:solidFill>
                  <a:schemeClr val="bg1">
                    <a:lumMod val="95000"/>
                  </a:schemeClr>
                </a:solidFill>
              </a:rPr>
              <a:t>A POMOCÍ PROSTŘEDNÍKA</a:t>
            </a:r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64336" y="336060"/>
            <a:ext cx="3576332" cy="30988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 smtClean="0">
                <a:solidFill>
                  <a:srgbClr val="002060"/>
                </a:solidFill>
              </a:rPr>
              <a:t>Cílem přednášky je:</a:t>
            </a:r>
            <a:endParaRPr lang="cs-CZ" sz="1400" dirty="0"/>
          </a:p>
          <a:p>
            <a:r>
              <a:rPr lang="cs-CZ" sz="1400" b="1" dirty="0">
                <a:solidFill>
                  <a:srgbClr val="002060"/>
                </a:solidFill>
              </a:rPr>
              <a:t>Analyzovat mýty o komunikaci v týmové práci a spolupráci.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Posoudit </a:t>
            </a:r>
            <a:r>
              <a:rPr lang="cs-CZ" sz="1400" b="1" dirty="0">
                <a:solidFill>
                  <a:srgbClr val="002060"/>
                </a:solidFill>
              </a:rPr>
              <a:t>zrání skupiny s ohledem na její vývoj.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Upravovat </a:t>
            </a:r>
            <a:r>
              <a:rPr lang="cs-CZ" sz="1400" b="1" dirty="0">
                <a:solidFill>
                  <a:srgbClr val="002060"/>
                </a:solidFill>
              </a:rPr>
              <a:t>skupinovou a týmovou dynamiku.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Definovat </a:t>
            </a:r>
            <a:r>
              <a:rPr lang="cs-CZ" sz="1400" b="1" dirty="0">
                <a:solidFill>
                  <a:srgbClr val="002060"/>
                </a:solidFill>
              </a:rPr>
              <a:t>výstup ze skupinové diskuse.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Kombinovat </a:t>
            </a:r>
            <a:r>
              <a:rPr lang="cs-CZ" sz="1400" b="1" dirty="0">
                <a:solidFill>
                  <a:srgbClr val="002060"/>
                </a:solidFill>
              </a:rPr>
              <a:t>styly týmového vyjednávání. </a:t>
            </a:r>
          </a:p>
          <a:p>
            <a:r>
              <a:rPr lang="cs-CZ" sz="1400" b="1" dirty="0" smtClean="0">
                <a:solidFill>
                  <a:srgbClr val="002060"/>
                </a:solidFill>
              </a:rPr>
              <a:t>Pracovat </a:t>
            </a:r>
            <a:r>
              <a:rPr lang="cs-CZ" sz="1400" b="1" dirty="0">
                <a:solidFill>
                  <a:srgbClr val="002060"/>
                </a:solidFill>
              </a:rPr>
              <a:t>se skupinovými komunikačními modely. </a:t>
            </a:r>
          </a:p>
          <a:p>
            <a:endParaRPr lang="cs-CZ" sz="1400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96744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Skupinové komunikační </a:t>
            </a:r>
            <a:r>
              <a:rPr lang="cs-CZ" b="1" dirty="0" smtClean="0">
                <a:solidFill>
                  <a:srgbClr val="002060"/>
                </a:solidFill>
              </a:rPr>
              <a:t>modely - centralizované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73432"/>
            <a:ext cx="831641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Centralizované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modely jsou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ypsilon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kolo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Centralizace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je zde zřejmá, protože jeden člen je zprostředkovatelem.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Komunikuje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více než ostatní, což je projev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soustředění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informací a příkazů do jednoho místa.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Centralizovaná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spojení jsou z hlediska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výsledků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efektivnější, což je dáno menší komplexitou jejich úloh. </a:t>
            </a:r>
          </a:p>
          <a:p>
            <a:pPr algn="just"/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84076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Skupinové </a:t>
            </a:r>
            <a:r>
              <a:rPr lang="cs-CZ" b="1" dirty="0">
                <a:solidFill>
                  <a:srgbClr val="002060"/>
                </a:solidFill>
              </a:rPr>
              <a:t>komunikační </a:t>
            </a:r>
            <a:r>
              <a:rPr lang="cs-CZ" b="1" dirty="0" smtClean="0">
                <a:solidFill>
                  <a:srgbClr val="002060"/>
                </a:solidFill>
              </a:rPr>
              <a:t>modely - necentralizované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73432"/>
            <a:ext cx="86044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b="1" dirty="0" smtClean="0"/>
          </a:p>
          <a:p>
            <a:pPr algn="just"/>
            <a:r>
              <a:rPr lang="cs-CZ" b="1" dirty="0" smtClean="0"/>
              <a:t>Necentralizované </a:t>
            </a:r>
            <a:r>
              <a:rPr lang="cs-CZ" dirty="0"/>
              <a:t>komunikační modely jsou </a:t>
            </a:r>
            <a:r>
              <a:rPr lang="cs-CZ" b="1" dirty="0"/>
              <a:t>řetěz </a:t>
            </a:r>
            <a:r>
              <a:rPr lang="cs-CZ" dirty="0"/>
              <a:t>a </a:t>
            </a:r>
            <a:r>
              <a:rPr lang="cs-CZ" b="1" dirty="0"/>
              <a:t>kruh </a:t>
            </a:r>
            <a:r>
              <a:rPr lang="cs-CZ" dirty="0"/>
              <a:t>jako </a:t>
            </a:r>
            <a:r>
              <a:rPr lang="cs-CZ" b="1" dirty="0"/>
              <a:t>pavučina</a:t>
            </a:r>
            <a:r>
              <a:rPr lang="cs-CZ" dirty="0" smtClean="0"/>
              <a:t>.</a:t>
            </a:r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cs-CZ" dirty="0" smtClean="0"/>
              <a:t>Komunikovat </a:t>
            </a:r>
            <a:r>
              <a:rPr lang="cs-CZ" dirty="0"/>
              <a:t>lze vzájemně, protože není potřebný </a:t>
            </a:r>
            <a:r>
              <a:rPr lang="cs-CZ" dirty="0" smtClean="0"/>
              <a:t>zprostředkovatel</a:t>
            </a:r>
            <a:r>
              <a:rPr lang="cs-CZ" dirty="0"/>
              <a:t>.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/>
              <a:t>N</a:t>
            </a:r>
            <a:r>
              <a:rPr lang="cs-CZ" dirty="0" smtClean="0"/>
              <a:t>edochází tak ke zkreslování předávaných informací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Pro komplexní úlohy je </a:t>
            </a:r>
            <a:r>
              <a:rPr lang="cs-CZ" dirty="0"/>
              <a:t>účinnější jeví kruh, ve kterém může komunikovat každý s každým. </a:t>
            </a:r>
          </a:p>
        </p:txBody>
      </p:sp>
    </p:spTree>
    <p:extLst>
      <p:ext uri="{BB962C8B-B14F-4D97-AF65-F5344CB8AC3E}">
        <p14:creationId xmlns:p14="http://schemas.microsoft.com/office/powerpoint/2010/main" val="4138289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Zásady diskuse </a:t>
            </a:r>
            <a:br>
              <a:rPr lang="cs-CZ" b="1" dirty="0">
                <a:solidFill>
                  <a:srgbClr val="002060"/>
                </a:solidFill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Skupinovou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diskusi vymezují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znaky a podmínky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které její účastnící dodržují: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1) Musí společně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vzájemně hovořit.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marL="342900" indent="-342900">
              <a:buAutoNum type="arabicParenR"/>
            </a:pPr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2) Vzájemně si naslouchat.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r>
              <a:rPr lang="pl-PL" dirty="0">
                <a:solidFill>
                  <a:srgbClr val="307871"/>
                </a:solidFill>
                <a:latin typeface="Times New Roman" panose="02020603050405020304" pitchFamily="18" charset="0"/>
              </a:rPr>
              <a:t>3) Reagovat na to, co říkají ostatní. </a:t>
            </a:r>
            <a:endParaRPr lang="pl-PL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</a:rPr>
              <a:t>4) Uvést více než jen vlastní názor na diskutované téma. </a:t>
            </a:r>
            <a:endParaRPr lang="cs-CZ" dirty="0" smtClean="0">
              <a:latin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</a:rPr>
              <a:t>5) Mít v úmyslu rozvíjet své poznání, porozumění a myšlení o diskutovaném tématu</a:t>
            </a:r>
            <a:r>
              <a:rPr lang="cs-CZ" dirty="0" smtClean="0">
                <a:latin typeface="Times New Roman" panose="02020603050405020304" pitchFamily="18" charset="0"/>
              </a:rPr>
              <a:t>.</a:t>
            </a:r>
          </a:p>
          <a:p>
            <a:r>
              <a:rPr lang="cs-CZ" dirty="0" smtClean="0">
                <a:latin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Etická pravidla diskuse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1) Řád - vždy </a:t>
            </a:r>
            <a:r>
              <a:rPr lang="cs-CZ" dirty="0"/>
              <a:t>mluví pouze jeden, který nepřerušuje ani neumlčuje druhé. </a:t>
            </a:r>
          </a:p>
          <a:p>
            <a:pPr algn="just"/>
            <a:endParaRPr lang="cs-CZ" dirty="0" smtClean="0"/>
          </a:p>
          <a:p>
            <a:pPr marL="342900" indent="-342900" algn="just">
              <a:buAutoNum type="arabicParenR"/>
            </a:pPr>
            <a:endParaRPr lang="cs-CZ" dirty="0" smtClean="0"/>
          </a:p>
          <a:p>
            <a:pPr algn="just"/>
            <a:r>
              <a:rPr lang="cs-CZ" dirty="0" smtClean="0"/>
              <a:t>2) Přístupnost - ochota </a:t>
            </a:r>
            <a:r>
              <a:rPr lang="cs-CZ" dirty="0"/>
              <a:t>vyslechnout důvody, důkazy a argumentaci ostatních a dovolit, aby argumenty druhých mohly ovlivnit osobní názory. 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3) Pravdivost - účastníci </a:t>
            </a:r>
            <a:r>
              <a:rPr lang="cs-CZ" dirty="0"/>
              <a:t>předkládají informace, o kterých jsou přesvědčeni, že jsou pravdivé a kterým věří. 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4</a:t>
            </a:r>
            <a:r>
              <a:rPr lang="cs-CZ" dirty="0"/>
              <a:t>) Svoboda projevu </a:t>
            </a:r>
            <a:r>
              <a:rPr lang="cs-CZ" dirty="0" smtClean="0"/>
              <a:t>- všichni </a:t>
            </a:r>
            <a:r>
              <a:rPr lang="cs-CZ" dirty="0"/>
              <a:t>mohou svobodně vyjádřit vlastní názor a přitom nejsou omezováni názory druhých, nikdo se jim nevysmívá a neuvádí je do rozpaků. </a:t>
            </a:r>
          </a:p>
          <a:p>
            <a:pPr algn="just"/>
            <a:endParaRPr lang="cs-CZ" dirty="0" smtClean="0"/>
          </a:p>
          <a:p>
            <a:endParaRPr lang="cs-CZ" dirty="0" smtClean="0"/>
          </a:p>
          <a:p>
            <a:endParaRPr lang="cs-CZ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798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</a:rPr>
              <a:t>Etická pravidla diskuse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79563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5) Rovnost příležitostí - všichni </a:t>
            </a:r>
            <a:r>
              <a:rPr lang="cs-CZ" dirty="0"/>
              <a:t>mají srovnatelnou příležitost, aby mohli promluvit, a druzí jim věnují pozornost, nikdo neovládá zcela pole diskuse.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 </a:t>
            </a:r>
          </a:p>
          <a:p>
            <a:pPr algn="just"/>
            <a:r>
              <a:rPr lang="cs-CZ" dirty="0" smtClean="0"/>
              <a:t>6) Úcta a respekt - účastníci </a:t>
            </a:r>
            <a:r>
              <a:rPr lang="cs-CZ" dirty="0"/>
              <a:t>respektují právo ostatních mít opačný názor, věnují jim pozornost a zamýšlejí se nad tím, co říkají druzí, reagují šetrně a chovají se k nim s úctou jako k rovnocenným partnerům. 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7) Nepředpojatost - účastníci </a:t>
            </a:r>
            <a:r>
              <a:rPr lang="cs-CZ" dirty="0"/>
              <a:t>jsou otevřeni názorům druhých, nesoudí a neodsuzují je předem. </a:t>
            </a:r>
          </a:p>
          <a:p>
            <a:pPr algn="just"/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8) Emocionalita - pocity </a:t>
            </a:r>
            <a:r>
              <a:rPr lang="cs-CZ" dirty="0"/>
              <a:t>mají právo, aby byly zmíněny a diskutovány. </a:t>
            </a:r>
          </a:p>
          <a:p>
            <a:endParaRPr lang="cs-CZ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0477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48883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</a:rPr>
              <a:t>Role v </a:t>
            </a:r>
            <a:r>
              <a:rPr lang="cs-CZ" b="1" dirty="0" smtClean="0">
                <a:solidFill>
                  <a:srgbClr val="002060"/>
                </a:solidFill>
              </a:rPr>
              <a:t>týmu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627534"/>
            <a:ext cx="81003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První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role je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funkční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, která má formální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vymezení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Funkční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role je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zřejmá a viditelná ve struktuře organizace (vedoucí, výkonový pracovník).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Druhá </a:t>
            </a:r>
            <a:r>
              <a:rPr lang="cs-CZ" dirty="0"/>
              <a:t>role je </a:t>
            </a:r>
            <a:r>
              <a:rPr lang="cs-CZ" b="1" dirty="0"/>
              <a:t>týmová</a:t>
            </a:r>
            <a:r>
              <a:rPr lang="cs-CZ" dirty="0"/>
              <a:t>, která je méně </a:t>
            </a:r>
            <a:r>
              <a:rPr lang="cs-CZ" dirty="0" smtClean="0"/>
              <a:t>zřejmá. </a:t>
            </a:r>
          </a:p>
          <a:p>
            <a:pPr algn="just"/>
            <a:endParaRPr lang="cs-CZ" dirty="0"/>
          </a:p>
          <a:p>
            <a:pPr algn="just"/>
            <a:r>
              <a:rPr lang="cs-CZ" b="1" dirty="0" smtClean="0"/>
              <a:t>Týmová</a:t>
            </a:r>
            <a:r>
              <a:rPr lang="cs-CZ" dirty="0" smtClean="0"/>
              <a:t> role pojednává o způsobu, </a:t>
            </a:r>
            <a:r>
              <a:rPr lang="cs-CZ" dirty="0"/>
              <a:t>jak se </a:t>
            </a:r>
            <a:r>
              <a:rPr lang="cs-CZ" dirty="0" smtClean="0"/>
              <a:t>jedinec zapojuje </a:t>
            </a:r>
            <a:r>
              <a:rPr lang="cs-CZ" dirty="0"/>
              <a:t>do spolupráce s </a:t>
            </a:r>
            <a:r>
              <a:rPr lang="cs-CZ" dirty="0" smtClean="0"/>
              <a:t>druhými. 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2401</TotalTime>
  <Words>1078</Words>
  <Application>Microsoft Office PowerPoint</Application>
  <PresentationFormat>Předvádění na obrazovce (16:9)</PresentationFormat>
  <Paragraphs>200</Paragraphs>
  <Slides>19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Skupinové komunikační modely - centralizované  </vt:lpstr>
      <vt:lpstr>Skupinové komunikační modely - necentralizované  </vt:lpstr>
      <vt:lpstr>Zásady diskuse  </vt:lpstr>
      <vt:lpstr>Etická pravidla diskuse</vt:lpstr>
      <vt:lpstr>Etická pravidla diskuse</vt:lpstr>
      <vt:lpstr>Role v týmu </vt:lpstr>
      <vt:lpstr>Výběr členů týmu  </vt:lpstr>
      <vt:lpstr>Týmové vyjednávání  </vt:lpstr>
      <vt:lpstr>Telefonování jako komunikační dovednost  </vt:lpstr>
      <vt:lpstr>Využití hlasu při telefonování </vt:lpstr>
      <vt:lpstr>Zlepšení stylu projevu </vt:lpstr>
      <vt:lpstr>Komunikace prostřednictvím sociálních sítí   </vt:lpstr>
      <vt:lpstr>E-mailová korespondence   </vt:lpstr>
      <vt:lpstr>E-mailová korespondence </vt:lpstr>
      <vt:lpstr>Komunikace v hromadných sdělovacích prostředcích   Být slušný a připravený, mluvit stručně, jasně a citlivě.   Být zábavný a přátelský, umět zaujmout veselostí, udržovat průběžný vizuální kontakt.   Být srozumitelný a přesvědčivý, zaujmout pevný sebevědomý postoj.    Střídmé oblečení, které neomezuje a padnoucí estetická obuv.   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60</cp:revision>
  <cp:lastPrinted>2018-03-27T09:30:31Z</cp:lastPrinted>
  <dcterms:created xsi:type="dcterms:W3CDTF">2016-07-06T15:42:34Z</dcterms:created>
  <dcterms:modified xsi:type="dcterms:W3CDTF">2018-04-21T08:25:02Z</dcterms:modified>
</cp:coreProperties>
</file>