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2"/>
  </p:handoutMasterIdLst>
  <p:sldIdLst>
    <p:sldId id="256" r:id="rId2"/>
    <p:sldId id="257" r:id="rId3"/>
    <p:sldId id="258" r:id="rId4"/>
    <p:sldId id="265" r:id="rId5"/>
    <p:sldId id="264" r:id="rId6"/>
    <p:sldId id="259" r:id="rId7"/>
    <p:sldId id="260" r:id="rId8"/>
    <p:sldId id="263" r:id="rId9"/>
    <p:sldId id="262" r:id="rId10"/>
    <p:sldId id="26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28.09.2020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ureckov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u.cz/slu/cz/teamsstud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.slu.cz/videolist.php?idsada=136" TargetMode="External"/><Relationship Id="rId2" Type="http://schemas.openxmlformats.org/officeDocument/2006/relationships/hyperlink" Target="http://media.slu.cz/videolist.php?idsada=13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8800" b="1" dirty="0"/>
              <a:t>Mikroekonomie</a:t>
            </a:r>
            <a:br>
              <a:rPr lang="cs-CZ" sz="6000" dirty="0"/>
            </a:br>
            <a:r>
              <a:rPr lang="cs-CZ" sz="6000" dirty="0"/>
              <a:t>2+1, NPMKB</a:t>
            </a:r>
            <a:r>
              <a:rPr lang="cs-CZ" sz="6000"/>
              <a:t>, určeno pro MI</a:t>
            </a:r>
            <a:br>
              <a:rPr lang="cs-CZ" sz="6000" dirty="0"/>
            </a:b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Úvodní informace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5FC61E-1B21-4708-A6C6-5E6B205EB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295" y="1083732"/>
            <a:ext cx="5509628" cy="4690534"/>
          </a:xfrm>
        </p:spPr>
        <p:txBody>
          <a:bodyPr anchor="ctr">
            <a:normAutofit/>
          </a:bodyPr>
          <a:lstStyle/>
          <a:p>
            <a:pPr algn="r"/>
            <a:r>
              <a:rPr lang="cs-CZ" sz="7200">
                <a:solidFill>
                  <a:schemeClr val="tx1">
                    <a:lumMod val="75000"/>
                    <a:lumOff val="25000"/>
                  </a:schemeClr>
                </a:solidFill>
              </a:rPr>
              <a:t>Děkuji za pozornost.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E30E4-1C47-4051-94C2-6D6362EA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D0059-2FD0-4900-8140-F00D0E024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doc. Ing. Jan Nevima, Ph.D.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katedra ekonomie a veřejné správy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A208</a:t>
            </a:r>
          </a:p>
          <a:p>
            <a:r>
              <a:rPr lang="cs-CZ" sz="3600" dirty="0">
                <a:hlinkClick r:id="rId2"/>
              </a:rPr>
              <a:t>nevima@opf.slu.cz</a:t>
            </a:r>
            <a:endParaRPr lang="cs-CZ" sz="3600" dirty="0"/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+420 596398 318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čtvrtek 9:00-10:00</a:t>
            </a:r>
          </a:p>
          <a:p>
            <a:endParaRPr lang="cs-CZ" sz="36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69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Podmínky absolvování kurzu</a:t>
            </a: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>
                <a:solidFill>
                  <a:srgbClr val="C00000"/>
                </a:solidFill>
              </a:rPr>
              <a:t>v případě prezenční výuky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8"/>
            <a:ext cx="8096434" cy="5231892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Požadavky na studenta: průběžný test </a:t>
            </a:r>
            <a:r>
              <a:rPr lang="cs-CZ" sz="26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(informace budou sděleny na semináři)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Hodnotící metody: aktivita na seminářích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10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průběžný test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30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ústní zkouška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60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100-92 : A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91- 84 :B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83 – 76 :C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75 – 68 :D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67 – 60 :E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59 – 0 : F</a:t>
            </a:r>
          </a:p>
        </p:txBody>
      </p:sp>
    </p:spTree>
    <p:extLst>
      <p:ext uri="{BB962C8B-B14F-4D97-AF65-F5344CB8AC3E}">
        <p14:creationId xmlns:p14="http://schemas.microsoft.com/office/powerpoint/2010/main" val="408708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Podmínky absolvování kurzu</a:t>
            </a: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>
                <a:solidFill>
                  <a:srgbClr val="C00000"/>
                </a:solidFill>
              </a:rPr>
              <a:t>v případě online výuky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722489"/>
            <a:ext cx="8096434" cy="5373511"/>
          </a:xfrm>
        </p:spPr>
        <p:txBody>
          <a:bodyPr>
            <a:normAutofit fontScale="850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Požadavky na studenta: esej/úvaha na téma „Vliv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koronaviru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na chování, produkci, ziskovost, resp. strukturu českých firem“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Hodnotící metody: dobrovolný úkol místo aktivity na seminářích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20 bodů</a:t>
            </a:r>
            <a:r>
              <a:rPr lang="cs-CZ" sz="36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 </a:t>
            </a:r>
            <a:r>
              <a:rPr lang="cs-CZ" sz="28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– bude upřesněno a vysvětleno v seminářích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esej/úvaha(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20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ústní zkouška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60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100-92 : A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91- 84 :B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83 – 76 :C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75 – 68 :D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67 – 60 :E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59 – 0 : F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ED114F47-C9F5-D94B-933E-724119ACB5CD}"/>
              </a:ext>
            </a:extLst>
          </p:cNvPr>
          <p:cNvSpPr txBox="1">
            <a:spLocks/>
          </p:cNvSpPr>
          <p:nvPr/>
        </p:nvSpPr>
        <p:spPr>
          <a:xfrm>
            <a:off x="-79022" y="5971822"/>
            <a:ext cx="12271022" cy="745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000" b="1" dirty="0">
              <a:solidFill>
                <a:srgbClr val="C00000"/>
              </a:solidFill>
            </a:endParaRPr>
          </a:p>
          <a:p>
            <a:r>
              <a:rPr lang="cs-CZ" sz="1800" b="1" dirty="0">
                <a:solidFill>
                  <a:srgbClr val="C00000"/>
                </a:solidFill>
              </a:rPr>
              <a:t>V případě přechodu na online výuku budete informováni  e-mailem, kde rovněž obdržíte odkaz pro připojení k MS </a:t>
            </a:r>
            <a:r>
              <a:rPr lang="cs-CZ" sz="1800" b="1" dirty="0" err="1">
                <a:solidFill>
                  <a:srgbClr val="C00000"/>
                </a:solidFill>
              </a:rPr>
              <a:t>Teams</a:t>
            </a:r>
            <a:r>
              <a:rPr lang="cs-CZ" sz="1800" b="1" dirty="0">
                <a:solidFill>
                  <a:srgbClr val="C00000"/>
                </a:solidFill>
              </a:rPr>
              <a:t>.</a:t>
            </a:r>
          </a:p>
          <a:p>
            <a:r>
              <a:rPr lang="cs-CZ" sz="1800" b="1" dirty="0">
                <a:solidFill>
                  <a:schemeClr val="tx1"/>
                </a:solidFill>
              </a:rPr>
              <a:t>Návod pro studenty k MS </a:t>
            </a:r>
            <a:r>
              <a:rPr lang="cs-CZ" sz="1800" b="1" dirty="0" err="1">
                <a:solidFill>
                  <a:schemeClr val="tx1"/>
                </a:solidFill>
              </a:rPr>
              <a:t>Teams</a:t>
            </a:r>
            <a:r>
              <a:rPr lang="cs-CZ" sz="1800" b="1" dirty="0">
                <a:solidFill>
                  <a:schemeClr val="tx1"/>
                </a:solidFill>
              </a:rPr>
              <a:t> je dostupný zde:</a:t>
            </a:r>
            <a:r>
              <a:rPr lang="cs-CZ" sz="1800" dirty="0"/>
              <a:t> </a:t>
            </a:r>
            <a:r>
              <a:rPr lang="cs-CZ" sz="1800" dirty="0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https://www.slu.cz/slu/cz/teamsstudent</a:t>
            </a:r>
            <a:endParaRPr lang="cs-CZ" sz="1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552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013BD-3E3F-4EDC-AD62-C4B75E922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63635" cy="4601183"/>
          </a:xfrm>
        </p:spPr>
        <p:txBody>
          <a:bodyPr/>
          <a:lstStyle/>
          <a:p>
            <a:r>
              <a:rPr lang="cs-CZ" b="1" dirty="0"/>
              <a:t>Okruhy z </a:t>
            </a:r>
            <a:r>
              <a:rPr lang="cs-CZ" sz="3200" b="1" dirty="0"/>
              <a:t>mikroekonomické</a:t>
            </a:r>
            <a:r>
              <a:rPr lang="cs-CZ" b="1" dirty="0"/>
              <a:t> části pro SZZ programu Manažerská informatika, stejné okruhy jsou nastaveny u ústní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B17100-F99A-4B22-8657-05AEEEAE3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709" y="157018"/>
            <a:ext cx="8174182" cy="6594764"/>
          </a:xfrm>
        </p:spPr>
        <p:txBody>
          <a:bodyPr/>
          <a:lstStyle/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7. Teorie racionální volby spotřebitele (optimum spotřebitele a elasticity).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8. Mezičasový výběr spotřebitele.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9. Volba technologie a výroba firmy (nákladové optimum firmy).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10. Všeobecná rovnováha a její předpoklady.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11. Příjmy, náklady a zisk firmy.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12. Chování firmy v podmínkách dokonale a nedokonale konkurenčních trhů.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13. Fungování trhů výrobních faktorů.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41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2" y="1123837"/>
            <a:ext cx="3364637" cy="4601183"/>
          </a:xfrm>
        </p:spPr>
        <p:txBody>
          <a:bodyPr/>
          <a:lstStyle/>
          <a:p>
            <a:r>
              <a:rPr lang="cs-CZ" sz="4000" b="1" dirty="0"/>
              <a:t>Harmonogram</a:t>
            </a:r>
            <a:r>
              <a:rPr lang="cs-CZ" sz="4400" b="1" dirty="0"/>
              <a:t> kurzu</a:t>
            </a:r>
            <a:br>
              <a:rPr lang="cs-CZ" sz="4400" b="1" dirty="0"/>
            </a:br>
            <a:r>
              <a:rPr lang="cs-CZ" sz="4400" b="1" dirty="0"/>
              <a:t>2020/2021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8EB53D3-4790-4AF5-80EA-28D7B32B7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109655"/>
              </p:ext>
            </p:extLst>
          </p:nvPr>
        </p:nvGraphicFramePr>
        <p:xfrm>
          <a:off x="3595818" y="73200"/>
          <a:ext cx="8096252" cy="6460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409">
                  <a:extLst>
                    <a:ext uri="{9D8B030D-6E8A-4147-A177-3AD203B41FA5}">
                      <a16:colId xmlns:a16="http://schemas.microsoft.com/office/drawing/2014/main" val="982250742"/>
                    </a:ext>
                  </a:extLst>
                </a:gridCol>
                <a:gridCol w="639193">
                  <a:extLst>
                    <a:ext uri="{9D8B030D-6E8A-4147-A177-3AD203B41FA5}">
                      <a16:colId xmlns:a16="http://schemas.microsoft.com/office/drawing/2014/main" val="3075743327"/>
                    </a:ext>
                  </a:extLst>
                </a:gridCol>
                <a:gridCol w="4536489">
                  <a:extLst>
                    <a:ext uri="{9D8B030D-6E8A-4147-A177-3AD203B41FA5}">
                      <a16:colId xmlns:a16="http://schemas.microsoft.com/office/drawing/2014/main" val="2388053262"/>
                    </a:ext>
                  </a:extLst>
                </a:gridCol>
                <a:gridCol w="1696161">
                  <a:extLst>
                    <a:ext uri="{9D8B030D-6E8A-4147-A177-3AD203B41FA5}">
                      <a16:colId xmlns:a16="http://schemas.microsoft.com/office/drawing/2014/main" val="2923104272"/>
                    </a:ext>
                  </a:extLst>
                </a:gridCol>
              </a:tblGrid>
              <a:tr h="385482"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přednáška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seminář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97720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>
                          <a:solidFill>
                            <a:srgbClr val="002060"/>
                          </a:solidFill>
                        </a:rPr>
                        <a:t>24.9.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>
                          <a:solidFill>
                            <a:srgbClr val="00206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Úvod do předmětu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nekoná 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20438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Teoretický úvod do problematiky mikroekonomie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6057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8.10.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spotřebitele – optimum spotřebitele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 a 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9954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15.10.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spotřebitele  - elasticity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9588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22.10.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spotřebitele  - mezičasový výběr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0791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29.10.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Nákladové optimum firmy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9511013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5.11.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odpadá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Nekoná 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2610582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12.11.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Všeobecná rovnováha + Náklady, příjmy a zisk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0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2470998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19.11.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Volba výstupu firmy v dokonale konkurenčním tržním prostředí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1766247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26.11.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Volba výstupu firmy v  nekonkurenčním tržním prostředí – monopol, oligopol a monopolistická konkurence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0062860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3.12.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Volba výstupu firmy v  nekonkurenčním tržním prostředí – monopol, oligopol a monopolistická konkurence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průběžný test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123671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10.12.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Trh výrobních faktorů (půda, práce, kapitál)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průběžný test pro omluvené studenty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90006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17.12.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Předtermín</a:t>
                      </a:r>
                      <a:r>
                        <a:rPr lang="cs-CZ" sz="14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 čase přednášky</a:t>
                      </a:r>
                      <a:endParaRPr lang="cs-CZ" sz="1400" b="0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konzultace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592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31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Průběžný test a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9055" y="424873"/>
            <a:ext cx="8288246" cy="6206836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Průběžný písemný test (30 bodů) se bude skládat z početních příkladů z oblasti mikroekonomie a bude se konat ke konci semestru.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Zkouška (60 bodů) se bude skládat z odpovědí na jednu vybranou otázku ze sedmi (okruhy kopírují otázky na SZZ).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1. Teorie racionální volby spotřebitele (optimum spotřebitele a elasticity). 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2. Mezičasový výběr spotřebitele. 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3. Volba technologie a výroba firmy (nákladové optimum firmy).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4. Všeobecná rovnováha a její předpoklady.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5. Příjmy, náklady a zisk firmy.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6. Chování firmy v podmínkách dokonale a nedokonale konkurenčních trhů. 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7. Fungování trhů výrobních faktorů. </a:t>
            </a:r>
          </a:p>
        </p:txBody>
      </p:sp>
    </p:spTree>
    <p:extLst>
      <p:ext uri="{BB962C8B-B14F-4D97-AF65-F5344CB8AC3E}">
        <p14:creationId xmlns:p14="http://schemas.microsoft.com/office/powerpoint/2010/main" val="261082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Další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756357"/>
            <a:ext cx="8096434" cy="5508976"/>
          </a:xfrm>
        </p:spPr>
        <p:txBody>
          <a:bodyPr>
            <a:normAutofit fontScale="47500" lnSpcReduction="20000"/>
          </a:bodyPr>
          <a:lstStyle/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Doporučuji nosit si kalkulačky a barevné propisky či fixy.</a:t>
            </a:r>
          </a:p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Vybrané prezentace a zadání příkladů na semináře jsou k dispozici v IS SU.</a:t>
            </a:r>
          </a:p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Přes LMS </a:t>
            </a:r>
            <a:r>
              <a:rPr lang="cs-CZ" sz="44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Moodle</a:t>
            </a:r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kurz probíhat nebude.</a:t>
            </a:r>
          </a:p>
          <a:p>
            <a:r>
              <a:rPr lang="cs-CZ" sz="4400" b="1" dirty="0">
                <a:solidFill>
                  <a:schemeClr val="accent2">
                    <a:lumMod val="50000"/>
                  </a:schemeClr>
                </a:solidFill>
              </a:rPr>
              <a:t>Ukázky výpočtů příkladů jsou také zpracovány přes </a:t>
            </a:r>
            <a:r>
              <a:rPr lang="cs-CZ" sz="4400" b="1" dirty="0" err="1">
                <a:solidFill>
                  <a:schemeClr val="accent2">
                    <a:lumMod val="50000"/>
                  </a:schemeClr>
                </a:solidFill>
              </a:rPr>
              <a:t>videoprezentace</a:t>
            </a:r>
            <a:endParaRPr lang="cs-CZ" sz="4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3600" b="1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http://media.slu.cz/videolist.php?idsada=131</a:t>
            </a:r>
            <a:endParaRPr lang="cs-CZ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3600" dirty="0">
                <a:solidFill>
                  <a:schemeClr val="accent2">
                    <a:lumMod val="50000"/>
                  </a:schemeClr>
                </a:solidFill>
              </a:rPr>
              <a:t>zadání příkladů je k dispozici v IS  SU</a:t>
            </a:r>
            <a:endParaRPr lang="cs-CZ" sz="3600" dirty="0">
              <a:solidFill>
                <a:schemeClr val="tx1"/>
              </a:solidFill>
            </a:endParaRPr>
          </a:p>
          <a:p>
            <a:r>
              <a:rPr lang="cs-CZ" sz="4400" b="1" dirty="0">
                <a:solidFill>
                  <a:schemeClr val="accent2">
                    <a:lumMod val="50000"/>
                  </a:schemeClr>
                </a:solidFill>
              </a:rPr>
              <a:t>Shrnutí teorie je také zpracováno prostřednictvím videoprezentací</a:t>
            </a:r>
          </a:p>
          <a:p>
            <a:pPr lvl="1"/>
            <a:r>
              <a:rPr lang="cs-CZ" sz="3600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http://media.slu.cz/videolist.php?idsada=136</a:t>
            </a:r>
            <a:endParaRPr lang="cs-CZ" sz="36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Přednášky je potřeba doplnit samostudiem z doporučené i jiné relevantní literatury.</a:t>
            </a:r>
          </a:p>
          <a:p>
            <a:endParaRPr lang="cs-CZ" sz="44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 rámci studia můžete využít také přednášky z Mikroekonomie od pana docenta Pavla Tuleji</a:t>
            </a:r>
          </a:p>
          <a:p>
            <a:r>
              <a:rPr lang="cs-CZ" sz="4400" b="1" dirty="0">
                <a:solidFill>
                  <a:schemeClr val="accent2">
                    <a:lumMod val="50000"/>
                  </a:schemeClr>
                </a:solidFill>
              </a:rPr>
              <a:t>Odkaz pro nahrané přednášky:</a:t>
            </a:r>
          </a:p>
          <a:p>
            <a:pPr lvl="1"/>
            <a:r>
              <a:rPr lang="cs-CZ" sz="3600" b="1" u="sng" dirty="0">
                <a:solidFill>
                  <a:srgbClr val="C00000"/>
                </a:solidFill>
              </a:rPr>
              <a:t>http://</a:t>
            </a:r>
            <a:r>
              <a:rPr lang="cs-CZ" sz="3600" b="1" u="sng" dirty="0" err="1">
                <a:solidFill>
                  <a:srgbClr val="C00000"/>
                </a:solidFill>
              </a:rPr>
              <a:t>media.slu.cz</a:t>
            </a:r>
            <a:r>
              <a:rPr lang="cs-CZ" sz="3600" b="1" u="sng" dirty="0">
                <a:solidFill>
                  <a:srgbClr val="C00000"/>
                </a:solidFill>
              </a:rPr>
              <a:t>/</a:t>
            </a:r>
            <a:r>
              <a:rPr lang="cs-CZ" sz="3600" b="1" u="sng" dirty="0" err="1">
                <a:solidFill>
                  <a:srgbClr val="C00000"/>
                </a:solidFill>
              </a:rPr>
              <a:t>videolist.php?idsada</a:t>
            </a:r>
            <a:r>
              <a:rPr lang="cs-CZ" sz="3600" b="1" u="sng" dirty="0">
                <a:solidFill>
                  <a:srgbClr val="C00000"/>
                </a:solidFill>
              </a:rPr>
              <a:t>=18&amp;zobrazeni=0</a:t>
            </a:r>
          </a:p>
        </p:txBody>
      </p:sp>
    </p:spTree>
    <p:extLst>
      <p:ext uri="{BB962C8B-B14F-4D97-AF65-F5344CB8AC3E}">
        <p14:creationId xmlns:p14="http://schemas.microsoft.com/office/powerpoint/2010/main" val="298516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Studijní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8"/>
            <a:ext cx="8096434" cy="5120640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Základní: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HOŘEJŠÍ, B. et al., 2010. Mikroekonomie. Praha: Management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Press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ISBN 978-80-7261-218-5.</a:t>
            </a:r>
          </a:p>
          <a:p>
            <a:endParaRPr lang="cs-CZ" sz="36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Doporučená: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MUSIL, P., 2010. Mikroekonomie: středně pokročilý kurz. Plzeň: A. Čeněk. ISBN 978-80-7380-207-3.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TULEJA, P., P., NEZVAL a MAJEROVÁ, I., 2005. Základy mikroekonomie.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Computer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Press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ISBN 80-251-0603-9.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MANKIW, N. G., 2016.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Principles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of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Microeconomics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London: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Cengage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Learning. ISBN 9781305971493. </a:t>
            </a:r>
          </a:p>
          <a:p>
            <a:r>
              <a:rPr lang="cs-CZ" sz="3600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Studijní opora Mikroekonomie, viz IS SU</a:t>
            </a:r>
          </a:p>
        </p:txBody>
      </p:sp>
    </p:spTree>
    <p:extLst>
      <p:ext uri="{BB962C8B-B14F-4D97-AF65-F5344CB8AC3E}">
        <p14:creationId xmlns:p14="http://schemas.microsoft.com/office/powerpoint/2010/main" val="1871752760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847</Words>
  <Application>Microsoft Macintosh PowerPoint</Application>
  <PresentationFormat>Širokoúhlá obrazovka</PresentationFormat>
  <Paragraphs>125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Rámeček</vt:lpstr>
      <vt:lpstr>Mikroekonomie 2+1, NPMKB, určeno pro MI  Úvodní informace</vt:lpstr>
      <vt:lpstr>Základní informace</vt:lpstr>
      <vt:lpstr>Podmínky absolvování kurzu  v případě prezenční výuky</vt:lpstr>
      <vt:lpstr>Podmínky absolvování kurzu  v případě online výuky</vt:lpstr>
      <vt:lpstr>Okruhy z mikroekonomické části pro SZZ programu Manažerská informatika, stejné okruhy jsou nastaveny u ústní zkoušky</vt:lpstr>
      <vt:lpstr>Harmonogram kurzu 2020/2021</vt:lpstr>
      <vt:lpstr>Průběžný test a zkouška</vt:lpstr>
      <vt:lpstr>Další informace</vt:lpstr>
      <vt:lpstr>Studijní literatura</vt:lpstr>
      <vt:lpstr>Děkuji za pozornost.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Petra Chmielová</cp:lastModifiedBy>
  <cp:revision>44</cp:revision>
  <cp:lastPrinted>2019-08-27T04:57:58Z</cp:lastPrinted>
  <dcterms:created xsi:type="dcterms:W3CDTF">2019-08-09T18:58:20Z</dcterms:created>
  <dcterms:modified xsi:type="dcterms:W3CDTF">2020-09-28T15:31:00Z</dcterms:modified>
</cp:coreProperties>
</file>