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323" r:id="rId2"/>
    <p:sldId id="321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5227-8864-490D-A6FA-3C18BF677EB1}" type="datetimeFigureOut">
              <a:rPr lang="cs-CZ" smtClean="0"/>
              <a:t>6.12.2020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E206C-2E20-43F2-9D23-32B9B0A0CD7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0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341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151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83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543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452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90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157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7217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92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4323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152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0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333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542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66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34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331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826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66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43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412776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12474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55679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Komunitní plánování sociálních služeb a podniková sociální politika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9" y="458112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Lubomír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Nenička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1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nástroj sociální politiky usilující o širší zapojení dalších aktérů – veřejnosti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příslušných cílových skupin 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je snaha plánovat sociální služby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ohledem na místní specifika a problémy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Komunitní plánování sociálních služeb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8510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Zadavatelé sociálních služeb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odpovědní za jejich zajišťování)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Poskytovatelé sociálních služeb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nebo různé druhy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organizací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Uživatelé sociálních služeb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Účastníci komunitního plánování</a:t>
            </a:r>
            <a:endParaRPr 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566052"/>
            <a:ext cx="2999492" cy="37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rovnosti a dohody všech účastníků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skutečných potřeb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transparentnosti 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dosažitelnosti cílů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cyklického opakování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776864" cy="648071"/>
          </a:xfrm>
        </p:spPr>
        <p:txBody>
          <a:bodyPr/>
          <a:lstStyle/>
          <a:p>
            <a:r>
              <a:rPr lang="cs-CZ" sz="2800" b="1" dirty="0" smtClean="0"/>
              <a:t>Principy komunitního plánování sociálních služeb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700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pracovní skupiny, zajištění materiálních zdrojů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potřeb a zhodnocení existujících služeb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rozvoje sociálních služeb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postupných kroků a schválení plánu na komunální úrovni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Uskutečňování plánu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Fáze komunitní plánování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2492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Vztahy mezi účastníky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Pasivita a nízká motivace k účasti občanů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uživatelů sociálních služeb 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Neochota zadavatelů a poskytovatelů změnit strukturu sociálních služeb podle reálných potřeb občanů a uživatelů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Problémy komunitní plánování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03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aktivit firmy, které směřují ke zlepšení životních a pracovních podmínek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sociální politiky firem zahrnuje mj. sociální výhody a služby, zaměstnanecké benefity, investice sociálního charakteru, pracovně právní nároky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Sociální politika firem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1026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Odvětvové hledisko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zaměstnanců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Vlastnické poměry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Územní působnost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 podnikové tradice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a vliv odborů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776864" cy="648071"/>
          </a:xfrm>
        </p:spPr>
        <p:txBody>
          <a:bodyPr/>
          <a:lstStyle/>
          <a:p>
            <a:r>
              <a:rPr lang="cs-CZ" sz="3200" b="1" dirty="0"/>
              <a:t>Faktory ovlivňující vytváření sociální politiky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3376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směřující ke zvýšení společenské reputace a důvěryhodnosti firem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„Dobrovolné integrování ekologických a sociálních hledisek do firemních operací“ (Zelená kniha EU)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se vymezují tři dimenze CSR (ekonomická, sociální,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environmentální)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776864" cy="648071"/>
          </a:xfrm>
        </p:spPr>
        <p:txBody>
          <a:bodyPr/>
          <a:lstStyle/>
          <a:p>
            <a:r>
              <a:rPr lang="cs-CZ" sz="3200" b="1" dirty="0"/>
              <a:t>Společenská zodpovědnost firem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(</a:t>
            </a:r>
            <a:r>
              <a:rPr lang="cs-CZ" sz="3200" b="1" dirty="0" err="1"/>
              <a:t>Corporate</a:t>
            </a:r>
            <a:r>
              <a:rPr lang="cs-CZ" sz="3200" b="1" dirty="0"/>
              <a:t> </a:t>
            </a:r>
            <a:r>
              <a:rPr lang="cs-CZ" sz="3200" b="1" dirty="0" err="1"/>
              <a:t>Social</a:t>
            </a:r>
            <a:r>
              <a:rPr lang="cs-CZ" sz="3200" b="1" dirty="0"/>
              <a:t> </a:t>
            </a:r>
            <a:r>
              <a:rPr lang="cs-CZ" sz="3200" b="1" dirty="0" err="1"/>
              <a:t>Responsibility</a:t>
            </a:r>
            <a:r>
              <a:rPr lang="cs-CZ" sz="3200" b="1" dirty="0"/>
              <a:t> - CSR)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418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776864" cy="648071"/>
          </a:xfrm>
        </p:spPr>
        <p:txBody>
          <a:bodyPr/>
          <a:lstStyle/>
          <a:p>
            <a:r>
              <a:rPr lang="cs-CZ" sz="3200" b="1" dirty="0" smtClean="0"/>
              <a:t>Shrnutí </a:t>
            </a:r>
            <a:endParaRPr lang="cs-CZ" sz="3200" b="1" dirty="0"/>
          </a:p>
        </p:txBody>
      </p:sp>
      <p:sp>
        <p:nvSpPr>
          <p:cNvPr id="2" name="Obdélník 1"/>
          <p:cNvSpPr/>
          <p:nvPr/>
        </p:nvSpPr>
        <p:spPr>
          <a:xfrm>
            <a:off x="683568" y="1484785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Obce i kraje můžou zřizovat sociální služby </a:t>
            </a:r>
            <a:br>
              <a:rPr lang="cs-CZ" sz="2800" dirty="0"/>
            </a:br>
            <a:r>
              <a:rPr lang="cs-CZ" sz="2800" dirty="0"/>
              <a:t>v rámci samostatné </a:t>
            </a:r>
            <a:r>
              <a:rPr lang="cs-CZ" sz="2800" dirty="0" smtClean="0"/>
              <a:t>působnosti.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Nástrojem k zlepšení úrovně poskytování sociálních služeb je </a:t>
            </a:r>
            <a:r>
              <a:rPr lang="cs-CZ" sz="2800" b="1" dirty="0" smtClean="0"/>
              <a:t>komunitní plánování sociálních služeb.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Podstatou je snaha plánovat sociální služby </a:t>
            </a:r>
            <a:br>
              <a:rPr lang="cs-CZ" sz="2800" dirty="0"/>
            </a:br>
            <a:r>
              <a:rPr lang="cs-CZ" sz="2800" dirty="0"/>
              <a:t>s ohledem na místní specifika a </a:t>
            </a:r>
            <a:r>
              <a:rPr lang="cs-CZ" sz="2800" dirty="0" smtClean="0"/>
              <a:t>problémy se zapojením místních aktérů (zadavatelů, poskytovatelů</a:t>
            </a:r>
            <a:r>
              <a:rPr lang="cs-CZ" sz="2800" dirty="0"/>
              <a:t> </a:t>
            </a:r>
            <a:r>
              <a:rPr lang="cs-CZ" sz="2800" dirty="0" smtClean="0"/>
              <a:t>a uživatelů sociálních služeb).</a:t>
            </a: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595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7632848" cy="507703"/>
          </a:xfrm>
        </p:spPr>
        <p:txBody>
          <a:bodyPr/>
          <a:lstStyle/>
          <a:p>
            <a:r>
              <a:rPr lang="pl-PL" sz="3200" b="1" dirty="0" smtClean="0"/>
              <a:t>Obsah </a:t>
            </a:r>
            <a:r>
              <a:rPr lang="pl-PL" sz="3200" b="1" dirty="0"/>
              <a:t>přednášky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44675"/>
            <a:ext cx="7886452" cy="35290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800" i="1" dirty="0">
                <a:solidFill>
                  <a:srgbClr val="307871"/>
                </a:solidFill>
              </a:rPr>
              <a:t>Komunitní plánování sociálních služeb</a:t>
            </a: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r>
              <a:rPr lang="cs-CZ" sz="2800" i="1" dirty="0">
                <a:solidFill>
                  <a:srgbClr val="307871"/>
                </a:solidFill>
              </a:rPr>
              <a:t>Podniková sociální politika a společenská zodpovědnost firem</a:t>
            </a: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a kraje se podílejí na realizaci části sociálního zabezpečení (zvláště v oblasti sociální pomoci) 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přenesené </a:t>
            </a: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samostatné působnosti</a:t>
            </a:r>
          </a:p>
          <a:p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i kraje můžou zřizovat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služby </a:t>
            </a:r>
            <a:b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samostatné působnosti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Sociální politika na místní úrovni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6616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poradenství (základní a odborné)</a:t>
            </a:r>
          </a:p>
          <a:p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sociální péče</a:t>
            </a:r>
          </a:p>
          <a:p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sociální prevence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2800" b="1" dirty="0" smtClean="0"/>
              <a:t>Typy sociálních služeb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81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Pobytové 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Ambulantní (služby, za kterými uživatel dochází)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Terénní (poskytované uživatelům v jeho přirozeném sociálním prostředí)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Formy poskytování sociálních služeb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1959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osob sdílejících stejné rysy, zájmy, hodnoty apod. 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Komunita je charakterizována svou identitou a sounáležitostí, prostředím, způsobem řešení konfliktů, přijímáním rozhodnutí</a:t>
            </a: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pro ni také typická absence podřízenosti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nadřízenosti ve vzájemných vztazích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Komunita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6796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definovány dva základní typy komunity: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Teritoriální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Zájmová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Typy komunity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941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řešení sociálních problémů prostřednictvím podpory společenství – komunit, v místech, kde lidé žijí a kde problémy vznikají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 cílem je podpořit kolektivní aktivity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sociální oblasti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Komunitní práce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6164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556792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porozumění sociálním problémům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dané komunitě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Porozumění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místnímu systému sociálních služeb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a analýza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prohlubuje monitoring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Projektování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rozvoj intervenční strategie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vhodné strategie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(metod a technik)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vlastní uskutečňování plánu</a:t>
            </a:r>
          </a:p>
          <a:p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</a:t>
            </a:r>
          </a:p>
          <a:p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332657"/>
            <a:ext cx="7632848" cy="648071"/>
          </a:xfrm>
        </p:spPr>
        <p:txBody>
          <a:bodyPr/>
          <a:lstStyle/>
          <a:p>
            <a:r>
              <a:rPr lang="cs-CZ" sz="3200" b="1" dirty="0" smtClean="0"/>
              <a:t>Etapy komunitní práce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8084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2688</TotalTime>
  <Words>590</Words>
  <Application>Microsoft Office PowerPoint</Application>
  <PresentationFormat>Předvádění na obrazovce (4:3)</PresentationFormat>
  <Paragraphs>129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Komunitní plánování sociálních služeb a podniková sociální politika    </vt:lpstr>
      <vt:lpstr>Obsah přednášky</vt:lpstr>
      <vt:lpstr>Sociální politika na místní úrovni</vt:lpstr>
      <vt:lpstr>Typy sociálních služeb</vt:lpstr>
      <vt:lpstr>Formy poskytování sociálních služeb</vt:lpstr>
      <vt:lpstr>Komunita</vt:lpstr>
      <vt:lpstr>Typy komunity</vt:lpstr>
      <vt:lpstr>Komunitní práce</vt:lpstr>
      <vt:lpstr>Etapy komunitní práce</vt:lpstr>
      <vt:lpstr>Komunitní plánování sociálních služeb</vt:lpstr>
      <vt:lpstr>Účastníci komunitního plánování</vt:lpstr>
      <vt:lpstr>Principy komunitního plánování sociálních služeb</vt:lpstr>
      <vt:lpstr>Fáze komunitní plánování</vt:lpstr>
      <vt:lpstr>Problémy komunitní plánování</vt:lpstr>
      <vt:lpstr>Sociální politika firem</vt:lpstr>
      <vt:lpstr>Faktory ovlivňující vytváření sociální politiky</vt:lpstr>
      <vt:lpstr>Společenská zodpovědnost firem  (Corporate Social Responsibility - CSR)</vt:lpstr>
      <vt:lpstr>Shrnutí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sociální politiky</dc:title>
  <dc:creator>nenicka</dc:creator>
  <cp:lastModifiedBy>nen0001</cp:lastModifiedBy>
  <cp:revision>149</cp:revision>
  <dcterms:modified xsi:type="dcterms:W3CDTF">2020-12-06T08:53:48Z</dcterms:modified>
</cp:coreProperties>
</file>