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0"/>
  </p:notesMasterIdLst>
  <p:sldIdLst>
    <p:sldId id="323" r:id="rId2"/>
    <p:sldId id="321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8" autoAdjust="0"/>
    <p:restoredTop sz="94660"/>
  </p:normalViewPr>
  <p:slideViewPr>
    <p:cSldViewPr>
      <p:cViewPr varScale="1">
        <p:scale>
          <a:sx n="83" d="100"/>
          <a:sy n="83" d="100"/>
        </p:scale>
        <p:origin x="144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F5227-8864-490D-A6FA-3C18BF677EB1}" type="datetimeFigureOut">
              <a:rPr lang="cs-CZ" smtClean="0"/>
              <a:t>6.12.2020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EE206C-2E20-43F2-9D23-32B9B0A0CD7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806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33413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61512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0830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85430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84521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3909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81573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17217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5923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4323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320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2152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802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7333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3542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6666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7346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3331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302585"/>
            <a:ext cx="95604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932723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630932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630932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0801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0826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1663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943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1412776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112474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1556792"/>
            <a:ext cx="5112568" cy="252028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Komunitní plánování sociálních služeb a podniková sociální politika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444209" y="4581128"/>
            <a:ext cx="252806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Lubomír </a:t>
            </a:r>
            <a:r>
              <a:rPr lang="cs-CZ" altLang="cs-CZ" sz="9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Nenička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ekonomie a veřejné správy</a:t>
            </a:r>
          </a:p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51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556792"/>
            <a:ext cx="8280920" cy="417646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Nový nástroj sociální politiky usilující o širší zapojení dalších aktérů – veřejnosti </a:t>
            </a:r>
            <a:r>
              <a:rPr lang="cs-CZ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příslušných cílových skupin </a:t>
            </a:r>
          </a:p>
          <a:p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Podstatou je snaha plánovat sociální služby </a:t>
            </a:r>
            <a:b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ohledem na místní specifika a problémy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332657"/>
            <a:ext cx="7632848" cy="648071"/>
          </a:xfrm>
        </p:spPr>
        <p:txBody>
          <a:bodyPr/>
          <a:lstStyle/>
          <a:p>
            <a:r>
              <a:rPr lang="cs-CZ" sz="3200" b="1" dirty="0" smtClean="0"/>
              <a:t>Komunitní plánování sociálních služeb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85107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556792"/>
            <a:ext cx="8280920" cy="417646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Zadavatelé sociálních služeb </a:t>
            </a:r>
            <a:r>
              <a:rPr lang="cs-CZ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odpovědní za jejich zajišťování)</a:t>
            </a:r>
          </a:p>
          <a:p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Poskytovatelé sociálních služeb </a:t>
            </a:r>
            <a:r>
              <a:rPr lang="cs-CZ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fyzické osoby nebo různé druhy </a:t>
            </a:r>
            <a:r>
              <a:rPr lang="cs-CZ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organizací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Uživatelé sociálních služeb</a:t>
            </a:r>
          </a:p>
          <a:p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332657"/>
            <a:ext cx="7632848" cy="648071"/>
          </a:xfrm>
        </p:spPr>
        <p:txBody>
          <a:bodyPr/>
          <a:lstStyle/>
          <a:p>
            <a:r>
              <a:rPr lang="cs-CZ" sz="3200" b="1" dirty="0" smtClean="0"/>
              <a:t>Účastníci komunitního plánování</a:t>
            </a:r>
            <a:endParaRPr lang="cs-CZ" sz="3200" b="1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2566052"/>
            <a:ext cx="2999492" cy="3743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9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556792"/>
            <a:ext cx="8280920" cy="417646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Principy rovnosti a dohody všech účastníků</a:t>
            </a:r>
          </a:p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 skutečných potřeb</a:t>
            </a:r>
          </a:p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 transparentnosti </a:t>
            </a:r>
          </a:p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 dosažitelnosti cílů</a:t>
            </a:r>
          </a:p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 cyklického opakování</a:t>
            </a:r>
          </a:p>
          <a:p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332657"/>
            <a:ext cx="7776864" cy="648071"/>
          </a:xfrm>
        </p:spPr>
        <p:txBody>
          <a:bodyPr/>
          <a:lstStyle/>
          <a:p>
            <a:r>
              <a:rPr lang="cs-CZ" sz="2800" b="1" dirty="0" smtClean="0"/>
              <a:t>Principy komunitního plánování sociálních služeb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47000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556792"/>
            <a:ext cx="8280920" cy="417646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Vytvoření pracovní skupiny, zajištění materiálních zdrojů</a:t>
            </a:r>
          </a:p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potřeb a zhodnocení existujících služeb</a:t>
            </a:r>
          </a:p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Návrh rozvoje sociálních služeb</a:t>
            </a:r>
          </a:p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postupných kroků a schválení plánu na komunální úrovni</a:t>
            </a:r>
          </a:p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Uskutečňování plánu</a:t>
            </a:r>
          </a:p>
          <a:p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332657"/>
            <a:ext cx="7632848" cy="648071"/>
          </a:xfrm>
        </p:spPr>
        <p:txBody>
          <a:bodyPr/>
          <a:lstStyle/>
          <a:p>
            <a:r>
              <a:rPr lang="cs-CZ" sz="3200" b="1" dirty="0" smtClean="0"/>
              <a:t>Fáze komunitní plánování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24924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556792"/>
            <a:ext cx="8280920" cy="417646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Vztahy mezi účastníky</a:t>
            </a:r>
          </a:p>
          <a:p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Pasivita a nízká motivace k účasti občanů </a:t>
            </a:r>
            <a:b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uživatelů sociálních služeb </a:t>
            </a:r>
          </a:p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Neochota zadavatelů a poskytovatelů změnit strukturu sociálních služeb podle reálných potřeb občanů a uživatelů</a:t>
            </a:r>
          </a:p>
          <a:p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332657"/>
            <a:ext cx="7632848" cy="648071"/>
          </a:xfrm>
        </p:spPr>
        <p:txBody>
          <a:bodyPr/>
          <a:lstStyle/>
          <a:p>
            <a:r>
              <a:rPr lang="cs-CZ" sz="3200" b="1" dirty="0" smtClean="0"/>
              <a:t>Problémy komunitní plánování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031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556792"/>
            <a:ext cx="8280920" cy="417646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Soubor aktivit firmy, které směřují ke zlepšení životních a pracovních podmínek </a:t>
            </a:r>
            <a:r>
              <a:rPr lang="cs-CZ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zaměstnanců</a:t>
            </a:r>
          </a:p>
          <a:p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 sociální politiky firem zahrnuje mj. sociální výhody a služby, zaměstnanecké benefity, investice sociálního charakteru, pracovně právní nároky </a:t>
            </a:r>
            <a:r>
              <a:rPr lang="cs-CZ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zaměstnanců.</a:t>
            </a:r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332657"/>
            <a:ext cx="7632848" cy="648071"/>
          </a:xfrm>
        </p:spPr>
        <p:txBody>
          <a:bodyPr/>
          <a:lstStyle/>
          <a:p>
            <a:r>
              <a:rPr lang="cs-CZ" sz="3200" b="1" dirty="0" smtClean="0"/>
              <a:t>Sociální politika firem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10262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556792"/>
            <a:ext cx="8280920" cy="417646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Odvětvové hledisko</a:t>
            </a:r>
          </a:p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Počet zaměstnanců</a:t>
            </a:r>
          </a:p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Vlastnické poměry</a:t>
            </a:r>
          </a:p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Územní působnost</a:t>
            </a:r>
          </a:p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 podnikové tradice</a:t>
            </a:r>
          </a:p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Existence a vliv odborů</a:t>
            </a:r>
          </a:p>
          <a:p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332657"/>
            <a:ext cx="7776864" cy="648071"/>
          </a:xfrm>
        </p:spPr>
        <p:txBody>
          <a:bodyPr/>
          <a:lstStyle/>
          <a:p>
            <a:r>
              <a:rPr lang="cs-CZ" sz="3200" b="1" dirty="0"/>
              <a:t>Faktory ovlivňující vytváření sociální politiky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43376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556792"/>
            <a:ext cx="8280920" cy="4176464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sz="2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Koncept 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směřující ke zvýšení společenské reputace a důvěryhodnosti firem</a:t>
            </a:r>
          </a:p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„Dobrovolné integrování ekologických a sociálních hledisek do firemních operací“ (Zelená kniha EU)</a:t>
            </a:r>
          </a:p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Obvykle se vymezují tři dimenze CSR (ekonomická, sociální, </a:t>
            </a:r>
            <a:r>
              <a:rPr lang="cs-CZ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environmentální)</a:t>
            </a:r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332657"/>
            <a:ext cx="7776864" cy="648071"/>
          </a:xfrm>
        </p:spPr>
        <p:txBody>
          <a:bodyPr/>
          <a:lstStyle/>
          <a:p>
            <a:r>
              <a:rPr lang="cs-CZ" sz="3200" b="1" dirty="0"/>
              <a:t>Společenská zodpovědnost firem </a:t>
            </a: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>(</a:t>
            </a:r>
            <a:r>
              <a:rPr lang="cs-CZ" sz="3200" b="1" dirty="0" err="1"/>
              <a:t>Corporate</a:t>
            </a:r>
            <a:r>
              <a:rPr lang="cs-CZ" sz="3200" b="1" dirty="0"/>
              <a:t> </a:t>
            </a:r>
            <a:r>
              <a:rPr lang="cs-CZ" sz="3200" b="1" dirty="0" err="1"/>
              <a:t>Social</a:t>
            </a:r>
            <a:r>
              <a:rPr lang="cs-CZ" sz="3200" b="1" dirty="0"/>
              <a:t> </a:t>
            </a:r>
            <a:r>
              <a:rPr lang="cs-CZ" sz="3200" b="1" dirty="0" err="1"/>
              <a:t>Responsibility</a:t>
            </a:r>
            <a:r>
              <a:rPr lang="cs-CZ" sz="3200" b="1" dirty="0"/>
              <a:t> - CSR)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04188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556792"/>
            <a:ext cx="8280920" cy="4176464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sz="2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332657"/>
            <a:ext cx="7776864" cy="648071"/>
          </a:xfrm>
        </p:spPr>
        <p:txBody>
          <a:bodyPr/>
          <a:lstStyle/>
          <a:p>
            <a:r>
              <a:rPr lang="cs-CZ" sz="3200" b="1" dirty="0" smtClean="0"/>
              <a:t>Shrnutí </a:t>
            </a:r>
            <a:endParaRPr lang="cs-CZ" sz="3200" b="1" dirty="0"/>
          </a:p>
        </p:txBody>
      </p:sp>
      <p:sp>
        <p:nvSpPr>
          <p:cNvPr id="2" name="Obdélník 1"/>
          <p:cNvSpPr/>
          <p:nvPr/>
        </p:nvSpPr>
        <p:spPr>
          <a:xfrm>
            <a:off x="683568" y="1484785"/>
            <a:ext cx="78488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/>
              <a:t>Obce i kraje můžou zřizovat sociální služby </a:t>
            </a:r>
            <a:br>
              <a:rPr lang="cs-CZ" sz="2800" dirty="0"/>
            </a:br>
            <a:r>
              <a:rPr lang="cs-CZ" sz="2800" dirty="0"/>
              <a:t>v rámci samostatné </a:t>
            </a:r>
            <a:r>
              <a:rPr lang="cs-CZ" sz="2800" dirty="0" smtClean="0"/>
              <a:t>působnosti.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smtClean="0"/>
              <a:t>Nástrojem k zlepšení úrovně poskytování sociálních služeb je </a:t>
            </a:r>
            <a:r>
              <a:rPr lang="cs-CZ" sz="2800" b="1" dirty="0" smtClean="0"/>
              <a:t>komunitní plánování sociálních služeb.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/>
              <a:t>Podstatou je snaha plánovat sociální služby </a:t>
            </a:r>
            <a:br>
              <a:rPr lang="cs-CZ" sz="2800" dirty="0"/>
            </a:br>
            <a:r>
              <a:rPr lang="cs-CZ" sz="2800" dirty="0"/>
              <a:t>s ohledem na místní specifika a </a:t>
            </a:r>
            <a:r>
              <a:rPr lang="cs-CZ" sz="2800" dirty="0" smtClean="0"/>
              <a:t>problémy se zapojením místních aktérů (zadavatelů, poskytovatelů</a:t>
            </a:r>
            <a:r>
              <a:rPr lang="cs-CZ" sz="2800" dirty="0"/>
              <a:t> </a:t>
            </a:r>
            <a:r>
              <a:rPr lang="cs-CZ" sz="2800" dirty="0" smtClean="0"/>
              <a:t>a uživatelů sociálních služeb).</a:t>
            </a:r>
            <a:endParaRPr lang="cs-CZ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5952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052737"/>
            <a:ext cx="7632848" cy="507703"/>
          </a:xfrm>
        </p:spPr>
        <p:txBody>
          <a:bodyPr/>
          <a:lstStyle/>
          <a:p>
            <a:r>
              <a:rPr lang="pl-PL" sz="3200" b="1" dirty="0" smtClean="0"/>
              <a:t>Obsah </a:t>
            </a:r>
            <a:r>
              <a:rPr lang="pl-PL" sz="3200" b="1" dirty="0"/>
              <a:t>přednášky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844675"/>
            <a:ext cx="7886452" cy="3529013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800" i="1" dirty="0">
                <a:solidFill>
                  <a:srgbClr val="307871"/>
                </a:solidFill>
              </a:rPr>
              <a:t>Komunitní plánování sociálních služeb</a:t>
            </a:r>
          </a:p>
          <a:p>
            <a:pPr>
              <a:defRPr/>
            </a:pPr>
            <a:endParaRPr lang="cs-CZ" sz="2800" i="1" dirty="0">
              <a:solidFill>
                <a:srgbClr val="307871"/>
              </a:solidFill>
            </a:endParaRPr>
          </a:p>
          <a:p>
            <a:pPr>
              <a:defRPr/>
            </a:pPr>
            <a:endParaRPr lang="cs-CZ" sz="2800" i="1" dirty="0">
              <a:solidFill>
                <a:srgbClr val="307871"/>
              </a:solidFill>
            </a:endParaRPr>
          </a:p>
          <a:p>
            <a:pPr>
              <a:defRPr/>
            </a:pPr>
            <a:r>
              <a:rPr lang="cs-CZ" sz="2800" i="1" dirty="0">
                <a:solidFill>
                  <a:srgbClr val="307871"/>
                </a:solidFill>
              </a:rPr>
              <a:t>Podniková sociální politika a společenská zodpovědnost firem</a:t>
            </a:r>
          </a:p>
          <a:p>
            <a:pPr>
              <a:defRPr/>
            </a:pPr>
            <a:endParaRPr lang="cs-CZ" sz="2800" i="1" dirty="0">
              <a:solidFill>
                <a:srgbClr val="307871"/>
              </a:solidFill>
            </a:endParaRPr>
          </a:p>
          <a:p>
            <a:pPr>
              <a:defRPr/>
            </a:pPr>
            <a:endParaRPr lang="cs-CZ" sz="2800" i="1" dirty="0">
              <a:solidFill>
                <a:srgbClr val="307871"/>
              </a:solidFill>
            </a:endParaRPr>
          </a:p>
          <a:p>
            <a:pPr>
              <a:defRPr/>
            </a:pPr>
            <a:endParaRPr lang="cs-CZ" sz="2800" i="1" dirty="0">
              <a:solidFill>
                <a:srgbClr val="307871"/>
              </a:solidFill>
            </a:endParaRPr>
          </a:p>
          <a:p>
            <a:pPr>
              <a:defRPr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82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556792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Obce a kraje se podílejí na realizaci části sociálního zabezpečení (zvláště v oblasti sociální pomoci) </a:t>
            </a:r>
            <a:r>
              <a:rPr lang="cs-CZ" alt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rámci přenesené </a:t>
            </a:r>
            <a:r>
              <a:rPr lang="cs-CZ" alt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samostatné působnosti</a:t>
            </a:r>
          </a:p>
          <a:p>
            <a:r>
              <a:rPr lang="cs-CZ" alt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Obce i kraje můžou zřizovat 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 služby </a:t>
            </a:r>
            <a:b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rámci samostatné působnosti</a:t>
            </a:r>
          </a:p>
          <a:p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332657"/>
            <a:ext cx="7632848" cy="648071"/>
          </a:xfrm>
        </p:spPr>
        <p:txBody>
          <a:bodyPr/>
          <a:lstStyle/>
          <a:p>
            <a:r>
              <a:rPr lang="cs-CZ" sz="3200" b="1" dirty="0" smtClean="0"/>
              <a:t>Sociální politika na místní úrovni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66163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556792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 poradenství (základní a odborné)</a:t>
            </a:r>
          </a:p>
          <a:p>
            <a:endParaRPr lang="cs-CZ" alt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Služby sociální péče</a:t>
            </a:r>
          </a:p>
          <a:p>
            <a:endParaRPr lang="cs-CZ" alt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Služby sociální prevence</a:t>
            </a:r>
          </a:p>
          <a:p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332657"/>
            <a:ext cx="7632848" cy="648071"/>
          </a:xfrm>
        </p:spPr>
        <p:txBody>
          <a:bodyPr/>
          <a:lstStyle/>
          <a:p>
            <a:r>
              <a:rPr lang="cs-CZ" sz="2800" b="1" dirty="0" smtClean="0"/>
              <a:t>Typy sociálních služeb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5810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556792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Pobytové </a:t>
            </a:r>
          </a:p>
          <a:p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Ambulantní (služby, za kterými uživatel dochází)</a:t>
            </a:r>
          </a:p>
          <a:p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Terénní (poskytované uživatelům v jeho přirozeném sociálním prostředí)</a:t>
            </a:r>
          </a:p>
          <a:p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332657"/>
            <a:ext cx="7632848" cy="648071"/>
          </a:xfrm>
        </p:spPr>
        <p:txBody>
          <a:bodyPr/>
          <a:lstStyle/>
          <a:p>
            <a:r>
              <a:rPr lang="cs-CZ" sz="3200" b="1" dirty="0" smtClean="0"/>
              <a:t>Formy poskytování sociálních služeb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19592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556792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Skupina osob sdílejících stejné rysy, zájmy, hodnoty apod. </a:t>
            </a:r>
          </a:p>
          <a:p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Komunita je charakterizována svou identitou a sounáležitostí, prostředím, způsobem řešení konfliktů, přijímáním rozhodnutí</a:t>
            </a:r>
          </a:p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pro ni také typická absence podřízenosti </a:t>
            </a:r>
            <a:b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nadřízenosti ve vzájemných vztazích</a:t>
            </a:r>
          </a:p>
          <a:p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332657"/>
            <a:ext cx="7632848" cy="648071"/>
          </a:xfrm>
        </p:spPr>
        <p:txBody>
          <a:bodyPr/>
          <a:lstStyle/>
          <a:p>
            <a:r>
              <a:rPr lang="cs-CZ" sz="3200" b="1" dirty="0" smtClean="0"/>
              <a:t>Komunita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67969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556792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definovány dva základní typy komunity:</a:t>
            </a:r>
          </a:p>
          <a:p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Teritoriální</a:t>
            </a:r>
          </a:p>
          <a:p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Zájmová</a:t>
            </a:r>
          </a:p>
          <a:p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332657"/>
            <a:ext cx="7632848" cy="648071"/>
          </a:xfrm>
        </p:spPr>
        <p:txBody>
          <a:bodyPr/>
          <a:lstStyle/>
          <a:p>
            <a:r>
              <a:rPr lang="cs-CZ" sz="3200" b="1" dirty="0" smtClean="0"/>
              <a:t>Typy komunity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39414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556792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řešení sociálních problémů prostřednictvím podpory společenství – komunit, v místech, kde lidé žijí a kde problémy vznikají</a:t>
            </a:r>
          </a:p>
          <a:p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Jejím cílem je podpořit kolektivní aktivity </a:t>
            </a:r>
            <a:b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sociální oblasti</a:t>
            </a:r>
          </a:p>
          <a:p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332657"/>
            <a:ext cx="7632848" cy="648071"/>
          </a:xfrm>
        </p:spPr>
        <p:txBody>
          <a:bodyPr/>
          <a:lstStyle/>
          <a:p>
            <a:r>
              <a:rPr lang="cs-CZ" sz="3200" b="1" dirty="0" smtClean="0"/>
              <a:t>Komunitní práce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61642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556792"/>
            <a:ext cx="8280920" cy="417646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Monitoring 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porozumění sociálním problémům </a:t>
            </a:r>
            <a:b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dané komunitě</a:t>
            </a:r>
          </a:p>
          <a:p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Porozumění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místnímu systému sociálních služeb</a:t>
            </a:r>
          </a:p>
          <a:p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Výzkum a analýza 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prohlubuje monitoring</a:t>
            </a:r>
          </a:p>
          <a:p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Projektování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rozvoj intervenční strategie</a:t>
            </a:r>
          </a:p>
          <a:p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Výběr vhodné strategie 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(metod a technik)</a:t>
            </a:r>
          </a:p>
          <a:p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Implementace 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vlastní uskutečňování plánu</a:t>
            </a:r>
          </a:p>
          <a:p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</a:t>
            </a:r>
          </a:p>
          <a:p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332657"/>
            <a:ext cx="7632848" cy="648071"/>
          </a:xfrm>
        </p:spPr>
        <p:txBody>
          <a:bodyPr/>
          <a:lstStyle/>
          <a:p>
            <a:r>
              <a:rPr lang="cs-CZ" sz="3200" b="1" dirty="0" smtClean="0"/>
              <a:t>Etapy komunitní práce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98084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2688</TotalTime>
  <Words>590</Words>
  <Application>Microsoft Office PowerPoint</Application>
  <PresentationFormat>Předvádění na obrazovce (4:3)</PresentationFormat>
  <Paragraphs>129</Paragraphs>
  <Slides>18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SLU</vt:lpstr>
      <vt:lpstr>Komunitní plánování sociálních služeb a podniková sociální politika    </vt:lpstr>
      <vt:lpstr>Obsah přednášky</vt:lpstr>
      <vt:lpstr>Sociální politika na místní úrovni</vt:lpstr>
      <vt:lpstr>Typy sociálních služeb</vt:lpstr>
      <vt:lpstr>Formy poskytování sociálních služeb</vt:lpstr>
      <vt:lpstr>Komunita</vt:lpstr>
      <vt:lpstr>Typy komunity</vt:lpstr>
      <vt:lpstr>Komunitní práce</vt:lpstr>
      <vt:lpstr>Etapy komunitní práce</vt:lpstr>
      <vt:lpstr>Komunitní plánování sociálních služeb</vt:lpstr>
      <vt:lpstr>Účastníci komunitního plánování</vt:lpstr>
      <vt:lpstr>Principy komunitního plánování sociálních služeb</vt:lpstr>
      <vt:lpstr>Fáze komunitní plánování</vt:lpstr>
      <vt:lpstr>Problémy komunitní plánování</vt:lpstr>
      <vt:lpstr>Sociální politika firem</vt:lpstr>
      <vt:lpstr>Faktory ovlivňující vytváření sociální politiky</vt:lpstr>
      <vt:lpstr>Společenská zodpovědnost firem  (Corporate Social Responsibility - CSR)</vt:lpstr>
      <vt:lpstr>Shrnutí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sociální politiky</dc:title>
  <dc:creator>nenicka</dc:creator>
  <cp:lastModifiedBy>nen0001</cp:lastModifiedBy>
  <cp:revision>149</cp:revision>
  <dcterms:modified xsi:type="dcterms:W3CDTF">2020-12-06T08:53:48Z</dcterms:modified>
</cp:coreProperties>
</file>